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lsb" ContentType="application/vnd.ms-excel.sheet.binary.macroEnabled.12"/>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6.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ags/tag1.xml" ContentType="application/vnd.openxmlformats-officedocument.presentationml.tags+xml"/>
  <Override PartName="/ppt/notesSlides/notesSlide9.xml" ContentType="application/vnd.openxmlformats-officedocument.presentationml.notesSlide+xml"/>
  <Override PartName="/ppt/charts/chart7.xml" ContentType="application/vnd.openxmlformats-officedocument.drawingml.chart+xml"/>
  <Override PartName="/ppt/notesSlides/notesSlide10.xml" ContentType="application/vnd.openxmlformats-officedocument.presentationml.notesSlid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1.xml" ContentType="application/vnd.openxmlformats-officedocument.presentationml.notesSlide+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2.xml" ContentType="application/vnd.openxmlformats-officedocument.presentationml.notesSlide+xml"/>
  <Override PartName="/ppt/charts/chart11.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2.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3.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4.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5.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13.xml" ContentType="application/vnd.openxmlformats-officedocument.presentationml.notesSlide+xml"/>
  <Override PartName="/ppt/charts/chart16.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23"/>
  </p:notesMasterIdLst>
  <p:handoutMasterIdLst>
    <p:handoutMasterId r:id="rId24"/>
  </p:handoutMasterIdLst>
  <p:sldIdLst>
    <p:sldId id="1121" r:id="rId5"/>
    <p:sldId id="11075" r:id="rId6"/>
    <p:sldId id="11136" r:id="rId7"/>
    <p:sldId id="11151" r:id="rId8"/>
    <p:sldId id="11152" r:id="rId9"/>
    <p:sldId id="11153" r:id="rId10"/>
    <p:sldId id="11137" r:id="rId11"/>
    <p:sldId id="11119" r:id="rId12"/>
    <p:sldId id="11125" r:id="rId13"/>
    <p:sldId id="11129" r:id="rId14"/>
    <p:sldId id="11120" r:id="rId15"/>
    <p:sldId id="11142" r:id="rId16"/>
    <p:sldId id="11088" r:id="rId17"/>
    <p:sldId id="11090" r:id="rId18"/>
    <p:sldId id="11092" r:id="rId19"/>
    <p:sldId id="11150" r:id="rId20"/>
    <p:sldId id="11106" r:id="rId21"/>
    <p:sldId id="1100" r:id="rId22"/>
  </p:sldIdLst>
  <p:sldSz cx="12192000" cy="6858000"/>
  <p:notesSz cx="6858000" cy="9144000"/>
  <p:defaultTex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1pPr>
    <a:lvl2pPr marL="0" marR="0" indent="17145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2pPr>
    <a:lvl3pPr marL="0" marR="0" indent="34290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3pPr>
    <a:lvl4pPr marL="0" marR="0" indent="51435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4pPr>
    <a:lvl5pPr marL="0" marR="0" indent="68580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5pPr>
    <a:lvl6pPr marL="0" marR="0" indent="85725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6pPr>
    <a:lvl7pPr marL="0" marR="0" indent="102870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7pPr>
    <a:lvl8pPr marL="0" marR="0" indent="120015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8pPr>
    <a:lvl9pPr marL="0" marR="0" indent="137160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9pPr>
  </p:defaultTextStyle>
  <p:extLst>
    <p:ext uri="{521415D9-36F7-43E2-AB2F-B90AF26B5E84}">
      <p14:sectionLst xmlns:p14="http://schemas.microsoft.com/office/powerpoint/2010/main">
        <p14:section name="Opening design options" id="{06174917-57A6-4F41-BF6A-8A86608CF5B9}">
          <p14:sldIdLst>
            <p14:sldId id="1121"/>
            <p14:sldId id="11075"/>
          </p14:sldIdLst>
        </p14:section>
        <p14:section name="Equity Markets Insights" id="{D008F5D1-C978-E54F-B715-59FDA356FCD4}">
          <p14:sldIdLst>
            <p14:sldId id="11136"/>
            <p14:sldId id="11151"/>
            <p14:sldId id="11152"/>
            <p14:sldId id="11153"/>
          </p14:sldIdLst>
        </p14:section>
        <p14:section name="Dividends Section" id="{76670607-7486-214D-91E8-89C13DAD9150}">
          <p14:sldIdLst>
            <p14:sldId id="11137"/>
            <p14:sldId id="11119"/>
            <p14:sldId id="11125"/>
          </p14:sldIdLst>
        </p14:section>
        <p14:section name="Growth Section" id="{1C5074FD-8D1A-4640-AF0E-CE6B1D8C5228}">
          <p14:sldIdLst>
            <p14:sldId id="11129"/>
            <p14:sldId id="11120"/>
          </p14:sldIdLst>
        </p14:section>
        <p14:section name="International section" id="{85824F32-BBD0-D44F-BD42-58B30C5598E8}">
          <p14:sldIdLst>
            <p14:sldId id="11142"/>
            <p14:sldId id="11088"/>
          </p14:sldIdLst>
        </p14:section>
        <p14:section name="CG Equity Strategies" id="{EE00EB25-9320-5E48-97BE-22FAB760AB09}">
          <p14:sldIdLst/>
        </p14:section>
        <p14:section name="Investment Results &amp; Disclosure" id="{AAE7FF1C-F236-AB4C-820B-10E759B907AA}">
          <p14:sldIdLst>
            <p14:sldId id="11090"/>
            <p14:sldId id="11092"/>
            <p14:sldId id="11150"/>
            <p14:sldId id="11106"/>
            <p14:sldId id="1100"/>
          </p14:sldIdLst>
        </p14:section>
      </p14:sectionLst>
    </p:ext>
    <p:ext uri="{EFAFB233-063F-42B5-8137-9DF3F51BA10A}">
      <p15:sldGuideLst xmlns:p15="http://schemas.microsoft.com/office/powerpoint/2012/main">
        <p15:guide id="1" orient="horz" pos="3528" userDrawn="1">
          <p15:clr>
            <a:srgbClr val="A4A3A4"/>
          </p15:clr>
        </p15:guide>
        <p15:guide id="2" pos="2448" userDrawn="1">
          <p15:clr>
            <a:srgbClr val="A4A3A4"/>
          </p15:clr>
        </p15:guide>
        <p15:guide id="3" orient="horz" pos="1457" userDrawn="1">
          <p15:clr>
            <a:srgbClr val="A4A3A4"/>
          </p15:clr>
        </p15:guide>
        <p15:guide id="4" orient="horz" pos="2448" userDrawn="1">
          <p15:clr>
            <a:srgbClr val="A4A3A4"/>
          </p15:clr>
        </p15:guide>
        <p15:guide id="6" orient="horz" pos="3744" userDrawn="1">
          <p15:clr>
            <a:srgbClr val="A4A3A4"/>
          </p15:clr>
        </p15:guide>
        <p15:guide id="7" orient="horz" pos="3648" userDrawn="1">
          <p15:clr>
            <a:srgbClr val="A4A3A4"/>
          </p15:clr>
        </p15:guide>
        <p15:guide id="9" orient="horz" pos="2832" userDrawn="1">
          <p15:clr>
            <a:srgbClr val="A4A3A4"/>
          </p15:clr>
        </p15:guide>
        <p15:guide id="10" pos="3600" userDrawn="1">
          <p15:clr>
            <a:srgbClr val="A4A3A4"/>
          </p15:clr>
        </p15:guide>
        <p15:guide id="11" orient="horz" pos="888" userDrawn="1">
          <p15:clr>
            <a:srgbClr val="A4A3A4"/>
          </p15:clr>
        </p15:guide>
        <p15:guide id="12" pos="1704" userDrawn="1">
          <p15:clr>
            <a:srgbClr val="A4A3A4"/>
          </p15:clr>
        </p15:guide>
        <p15:guide id="13" pos="7038" userDrawn="1">
          <p15:clr>
            <a:srgbClr val="A4A3A4"/>
          </p15:clr>
        </p15:guide>
        <p15:guide id="14" pos="5845" userDrawn="1">
          <p15:clr>
            <a:srgbClr val="A4A3A4"/>
          </p15:clr>
        </p15:guide>
        <p15:guide id="15" orient="horz" pos="2040" userDrawn="1">
          <p15:clr>
            <a:srgbClr val="A4A3A4"/>
          </p15:clr>
        </p15:guide>
        <p15:guide id="16" pos="3312" userDrawn="1">
          <p15:clr>
            <a:srgbClr val="A4A3A4"/>
          </p15:clr>
        </p15:guide>
        <p15:guide id="17" pos="7536" userDrawn="1">
          <p15:clr>
            <a:srgbClr val="A4A3A4"/>
          </p15:clr>
        </p15:guide>
        <p15:guide id="18" pos="4752" userDrawn="1">
          <p15:clr>
            <a:srgbClr val="A4A3A4"/>
          </p15:clr>
        </p15:guide>
      </p15:sldGuideLst>
    </p:ext>
    <p:ext uri="{2D200454-40CA-4A62-9FC3-DE9A4176ACB9}">
      <p15:notesGuideLst xmlns:p15="http://schemas.microsoft.com/office/powerpoint/2012/main">
        <p15:guide id="1" orient="horz" pos="1267"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0057B8"/>
    <a:srgbClr val="FFFFFF"/>
    <a:srgbClr val="002060"/>
    <a:srgbClr val="AA1E2E"/>
    <a:srgbClr val="1A458A"/>
    <a:srgbClr val="FE0000"/>
    <a:srgbClr val="00A2BD"/>
    <a:srgbClr val="008279"/>
    <a:srgbClr val="005F9E"/>
    <a:srgbClr val="9388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8F44A2F1-9E1F-4B54-A3A2-5F16C0AD49E2}" styleName="">
    <a:tblBg/>
    <a:wholeTbl>
      <a:tcTxStyle b="off" i="off">
        <a:font>
          <a:latin typeface="Avenir Next LT Com Regular"/>
          <a:ea typeface="Avenir Next LT Com Regular"/>
          <a:cs typeface="Avenir Next LT Com Regular"/>
        </a:font>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wholeTbl>
    <a:band2H>
      <a:tcTxStyle/>
      <a:tcStyle>
        <a:tcBdr/>
        <a:fill>
          <a:solidFill>
            <a:srgbClr val="EFF1F3"/>
          </a:solidFill>
        </a:fill>
      </a:tcStyle>
    </a:band2H>
    <a:firstCol>
      <a:tcTxStyle b="off" i="off">
        <a:font>
          <a:latin typeface="Avenir Next LT Com Regular"/>
          <a:ea typeface="Avenir Next LT Com Regular"/>
          <a:cs typeface="Avenir Next LT Com Regular"/>
        </a:font>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Col>
    <a:lastRow>
      <a:tcTxStyle b="off" i="off">
        <a:font>
          <a:latin typeface="Avenir Next LT Com Regular"/>
          <a:ea typeface="Avenir Next LT Com Regular"/>
          <a:cs typeface="Avenir Next LT Com Regular"/>
        </a:font>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lastRow>
    <a:firstRow>
      <a:tcTxStyle b="off" i="off">
        <a:font>
          <a:latin typeface="Avenir Next LT Com Regular"/>
          <a:ea typeface="Avenir Next LT Com Regular"/>
          <a:cs typeface="Avenir Next LT Com Regular"/>
        </a:font>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Row>
  </a:tblStyle>
  <a:tblStyle styleId="{C7B018BB-80A7-4F77-B60F-C8B233D01FF8}" styleName="">
    <a:tblBg/>
    <a:wholeTbl>
      <a:tcTxStyle>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a:font>
          <a:latin typeface="Helvetica Neue Medium"/>
          <a:ea typeface="Helvetica Neue Medium"/>
          <a:cs typeface="Helvetica Neue Medium"/>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1DB100"/>
          </a:solidFill>
        </a:fill>
      </a:tcStyle>
    </a:firstCol>
    <a:lastRow>
      <a:tcTxStyle>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a:font>
          <a:latin typeface="Helvetica Neue Medium"/>
          <a:ea typeface="Helvetica Neue Medium"/>
          <a:cs typeface="Helvetica Neue Medium"/>
        </a:font>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2394938"/>
              <a:satOff val="-28078"/>
              <a:lumOff val="-30405"/>
            </a:schemeClr>
          </a:solidFill>
        </a:fill>
      </a:tcStyle>
    </a:firstCol>
    <a:lastRow>
      <a:tcTxStyle b="on">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4C3C2611-4C71-4FC5-86AE-919BDF0F9419}" styleName="">
    <a:tblBg/>
    <a:wholeTbl>
      <a:tcTxStyle>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575724"/>
              <a:satOff val="56070"/>
              <a:lumOff val="-30294"/>
            </a:schemeClr>
          </a:solidFill>
        </a:fill>
      </a:tcStyle>
    </a:firstCol>
    <a:lastRow>
      <a:tcTxStyle>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04D80"/>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266" autoAdjust="0"/>
    <p:restoredTop sz="87075" autoAdjust="0"/>
  </p:normalViewPr>
  <p:slideViewPr>
    <p:cSldViewPr snapToGrid="0" snapToObjects="1">
      <p:cViewPr>
        <p:scale>
          <a:sx n="228" d="100"/>
          <a:sy n="228" d="100"/>
        </p:scale>
        <p:origin x="312" y="-5232"/>
      </p:cViewPr>
      <p:guideLst>
        <p:guide orient="horz" pos="3528"/>
        <p:guide pos="2448"/>
        <p:guide orient="horz" pos="1457"/>
        <p:guide orient="horz" pos="2448"/>
        <p:guide orient="horz" pos="3744"/>
        <p:guide orient="horz" pos="3648"/>
        <p:guide orient="horz" pos="2832"/>
        <p:guide pos="3600"/>
        <p:guide orient="horz" pos="888"/>
        <p:guide pos="1704"/>
        <p:guide pos="7038"/>
        <p:guide pos="5845"/>
        <p:guide orient="horz" pos="2040"/>
        <p:guide pos="3312"/>
        <p:guide pos="7536"/>
        <p:guide pos="4752"/>
      </p:guideLst>
    </p:cSldViewPr>
  </p:slideViewPr>
  <p:outlineViewPr>
    <p:cViewPr>
      <p:scale>
        <a:sx n="33" d="100"/>
        <a:sy n="33" d="100"/>
      </p:scale>
      <p:origin x="0" y="0"/>
    </p:cViewPr>
  </p:outlineViewPr>
  <p:notesTextViewPr>
    <p:cViewPr>
      <p:scale>
        <a:sx n="20" d="100"/>
        <a:sy n="20" d="100"/>
      </p:scale>
      <p:origin x="0" y="0"/>
    </p:cViewPr>
  </p:notesTextViewPr>
  <p:sorterViewPr>
    <p:cViewPr varScale="1">
      <p:scale>
        <a:sx n="1" d="1"/>
        <a:sy n="1" d="1"/>
      </p:scale>
      <p:origin x="0" y="0"/>
    </p:cViewPr>
  </p:sorterViewPr>
  <p:notesViewPr>
    <p:cSldViewPr snapToGrid="0" snapToObjects="1" showGuides="1">
      <p:cViewPr varScale="1">
        <p:scale>
          <a:sx n="149" d="100"/>
          <a:sy n="149" d="100"/>
        </p:scale>
        <p:origin x="6496" y="176"/>
      </p:cViewPr>
      <p:guideLst>
        <p:guide orient="horz" pos="1267"/>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Binary_Worksheet.xlsb"/></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10 yr Treasury Yield</c:v>
                </c:pt>
              </c:strCache>
            </c:strRef>
          </c:tx>
          <c:spPr>
            <a:ln w="22225" cap="rnd">
              <a:solidFill>
                <a:schemeClr val="accent1"/>
              </a:solidFill>
              <a:round/>
            </a:ln>
            <a:effectLst/>
          </c:spPr>
          <c:marker>
            <c:symbol val="none"/>
          </c:marker>
          <c:dPt>
            <c:idx val="139"/>
            <c:marker>
              <c:symbol val="none"/>
            </c:marker>
            <c:bubble3D val="0"/>
            <c:extLst>
              <c:ext xmlns:c16="http://schemas.microsoft.com/office/drawing/2014/chart" uri="{C3380CC4-5D6E-409C-BE32-E72D297353CC}">
                <c16:uniqueId val="{00000000-DEF7-2848-A3F7-AD18E252B91A}"/>
              </c:ext>
            </c:extLst>
          </c:dPt>
          <c:dPt>
            <c:idx val="140"/>
            <c:marker>
              <c:symbol val="none"/>
            </c:marker>
            <c:bubble3D val="0"/>
            <c:extLst>
              <c:ext xmlns:c16="http://schemas.microsoft.com/office/drawing/2014/chart" uri="{C3380CC4-5D6E-409C-BE32-E72D297353CC}">
                <c16:uniqueId val="{00000001-DEF7-2848-A3F7-AD18E252B91A}"/>
              </c:ext>
            </c:extLst>
          </c:dPt>
          <c:dPt>
            <c:idx val="141"/>
            <c:marker>
              <c:symbol val="none"/>
            </c:marker>
            <c:bubble3D val="0"/>
            <c:extLst>
              <c:ext xmlns:c16="http://schemas.microsoft.com/office/drawing/2014/chart" uri="{C3380CC4-5D6E-409C-BE32-E72D297353CC}">
                <c16:uniqueId val="{00000002-DEF7-2848-A3F7-AD18E252B91A}"/>
              </c:ext>
            </c:extLst>
          </c:dPt>
          <c:dPt>
            <c:idx val="142"/>
            <c:marker>
              <c:symbol val="none"/>
            </c:marker>
            <c:bubble3D val="0"/>
            <c:extLst>
              <c:ext xmlns:c16="http://schemas.microsoft.com/office/drawing/2014/chart" uri="{C3380CC4-5D6E-409C-BE32-E72D297353CC}">
                <c16:uniqueId val="{00000003-DEF7-2848-A3F7-AD18E252B91A}"/>
              </c:ext>
            </c:extLst>
          </c:dPt>
          <c:dPt>
            <c:idx val="143"/>
            <c:marker>
              <c:symbol val="none"/>
            </c:marker>
            <c:bubble3D val="0"/>
            <c:extLst>
              <c:ext xmlns:c16="http://schemas.microsoft.com/office/drawing/2014/chart" uri="{C3380CC4-5D6E-409C-BE32-E72D297353CC}">
                <c16:uniqueId val="{00000004-DEF7-2848-A3F7-AD18E252B91A}"/>
              </c:ext>
            </c:extLst>
          </c:dPt>
          <c:dPt>
            <c:idx val="144"/>
            <c:marker>
              <c:symbol val="none"/>
            </c:marker>
            <c:bubble3D val="0"/>
            <c:extLst>
              <c:ext xmlns:c16="http://schemas.microsoft.com/office/drawing/2014/chart" uri="{C3380CC4-5D6E-409C-BE32-E72D297353CC}">
                <c16:uniqueId val="{00000005-DEF7-2848-A3F7-AD18E252B91A}"/>
              </c:ext>
            </c:extLst>
          </c:dPt>
          <c:dPt>
            <c:idx val="145"/>
            <c:marker>
              <c:symbol val="none"/>
            </c:marker>
            <c:bubble3D val="0"/>
            <c:extLst>
              <c:ext xmlns:c16="http://schemas.microsoft.com/office/drawing/2014/chart" uri="{C3380CC4-5D6E-409C-BE32-E72D297353CC}">
                <c16:uniqueId val="{00000008-DEF7-2848-A3F7-AD18E252B91A}"/>
              </c:ext>
            </c:extLst>
          </c:dPt>
          <c:dPt>
            <c:idx val="146"/>
            <c:marker>
              <c:symbol val="none"/>
            </c:marker>
            <c:bubble3D val="0"/>
            <c:extLst>
              <c:ext xmlns:c16="http://schemas.microsoft.com/office/drawing/2014/chart" uri="{C3380CC4-5D6E-409C-BE32-E72D297353CC}">
                <c16:uniqueId val="{00000006-DEF7-2848-A3F7-AD18E252B91A}"/>
              </c:ext>
            </c:extLst>
          </c:dPt>
          <c:dPt>
            <c:idx val="147"/>
            <c:marker>
              <c:symbol val="none"/>
            </c:marker>
            <c:bubble3D val="0"/>
            <c:extLst>
              <c:ext xmlns:c16="http://schemas.microsoft.com/office/drawing/2014/chart" uri="{C3380CC4-5D6E-409C-BE32-E72D297353CC}">
                <c16:uniqueId val="{00000007-DEF7-2848-A3F7-AD18E252B91A}"/>
              </c:ext>
            </c:extLst>
          </c:dPt>
          <c:dPt>
            <c:idx val="148"/>
            <c:marker>
              <c:symbol val="none"/>
            </c:marker>
            <c:bubble3D val="0"/>
            <c:extLst>
              <c:ext xmlns:c16="http://schemas.microsoft.com/office/drawing/2014/chart" uri="{C3380CC4-5D6E-409C-BE32-E72D297353CC}">
                <c16:uniqueId val="{00000009-DEF7-2848-A3F7-AD18E252B91A}"/>
              </c:ext>
            </c:extLst>
          </c:dPt>
          <c:dPt>
            <c:idx val="149"/>
            <c:marker>
              <c:symbol val="none"/>
            </c:marker>
            <c:bubble3D val="0"/>
            <c:extLst>
              <c:ext xmlns:c16="http://schemas.microsoft.com/office/drawing/2014/chart" uri="{C3380CC4-5D6E-409C-BE32-E72D297353CC}">
                <c16:uniqueId val="{0000000A-DEF7-2848-A3F7-AD18E252B91A}"/>
              </c:ext>
            </c:extLst>
          </c:dPt>
          <c:dPt>
            <c:idx val="150"/>
            <c:marker>
              <c:symbol val="none"/>
            </c:marker>
            <c:bubble3D val="0"/>
            <c:extLst>
              <c:ext xmlns:c16="http://schemas.microsoft.com/office/drawing/2014/chart" uri="{C3380CC4-5D6E-409C-BE32-E72D297353CC}">
                <c16:uniqueId val="{0000000B-DEF7-2848-A3F7-AD18E252B91A}"/>
              </c:ext>
            </c:extLst>
          </c:dPt>
          <c:dPt>
            <c:idx val="151"/>
            <c:marker>
              <c:symbol val="none"/>
            </c:marker>
            <c:bubble3D val="0"/>
            <c:extLst>
              <c:ext xmlns:c16="http://schemas.microsoft.com/office/drawing/2014/chart" uri="{C3380CC4-5D6E-409C-BE32-E72D297353CC}">
                <c16:uniqueId val="{0000000D-DEF7-2848-A3F7-AD18E252B91A}"/>
              </c:ext>
            </c:extLst>
          </c:dPt>
          <c:dPt>
            <c:idx val="152"/>
            <c:marker>
              <c:symbol val="none"/>
            </c:marker>
            <c:bubble3D val="0"/>
            <c:extLst>
              <c:ext xmlns:c16="http://schemas.microsoft.com/office/drawing/2014/chart" uri="{C3380CC4-5D6E-409C-BE32-E72D297353CC}">
                <c16:uniqueId val="{0000000C-DEF7-2848-A3F7-AD18E252B91A}"/>
              </c:ext>
            </c:extLst>
          </c:dPt>
          <c:dPt>
            <c:idx val="153"/>
            <c:marker>
              <c:symbol val="none"/>
            </c:marker>
            <c:bubble3D val="0"/>
            <c:extLst>
              <c:ext xmlns:c16="http://schemas.microsoft.com/office/drawing/2014/chart" uri="{C3380CC4-5D6E-409C-BE32-E72D297353CC}">
                <c16:uniqueId val="{0000000E-DEF7-2848-A3F7-AD18E252B91A}"/>
              </c:ext>
            </c:extLst>
          </c:dPt>
          <c:cat>
            <c:numRef>
              <c:f>Sheet1!$A$2:$A$155</c:f>
              <c:numCache>
                <c:formatCode>General</c:formatCode>
                <c:ptCount val="154"/>
                <c:pt idx="0">
                  <c:v>1870</c:v>
                </c:pt>
                <c:pt idx="1">
                  <c:v>1871</c:v>
                </c:pt>
                <c:pt idx="2">
                  <c:v>1872</c:v>
                </c:pt>
                <c:pt idx="3">
                  <c:v>1873</c:v>
                </c:pt>
                <c:pt idx="4">
                  <c:v>1874</c:v>
                </c:pt>
                <c:pt idx="5">
                  <c:v>1875</c:v>
                </c:pt>
                <c:pt idx="6">
                  <c:v>1876</c:v>
                </c:pt>
                <c:pt idx="7">
                  <c:v>1877</c:v>
                </c:pt>
                <c:pt idx="8">
                  <c:v>1878</c:v>
                </c:pt>
                <c:pt idx="9">
                  <c:v>1879</c:v>
                </c:pt>
                <c:pt idx="10">
                  <c:v>1880</c:v>
                </c:pt>
                <c:pt idx="11">
                  <c:v>1881</c:v>
                </c:pt>
                <c:pt idx="12">
                  <c:v>1882</c:v>
                </c:pt>
                <c:pt idx="13">
                  <c:v>1883</c:v>
                </c:pt>
                <c:pt idx="14">
                  <c:v>1884</c:v>
                </c:pt>
                <c:pt idx="15">
                  <c:v>1885</c:v>
                </c:pt>
                <c:pt idx="16">
                  <c:v>1886</c:v>
                </c:pt>
                <c:pt idx="17">
                  <c:v>1887</c:v>
                </c:pt>
                <c:pt idx="18">
                  <c:v>1888</c:v>
                </c:pt>
                <c:pt idx="19">
                  <c:v>1889</c:v>
                </c:pt>
                <c:pt idx="20">
                  <c:v>1890</c:v>
                </c:pt>
                <c:pt idx="21">
                  <c:v>1891</c:v>
                </c:pt>
                <c:pt idx="22">
                  <c:v>1892</c:v>
                </c:pt>
                <c:pt idx="23">
                  <c:v>1893</c:v>
                </c:pt>
                <c:pt idx="24">
                  <c:v>1894</c:v>
                </c:pt>
                <c:pt idx="25">
                  <c:v>1895</c:v>
                </c:pt>
                <c:pt idx="26">
                  <c:v>1896</c:v>
                </c:pt>
                <c:pt idx="27">
                  <c:v>1897</c:v>
                </c:pt>
                <c:pt idx="28">
                  <c:v>1898</c:v>
                </c:pt>
                <c:pt idx="29">
                  <c:v>1899</c:v>
                </c:pt>
                <c:pt idx="30">
                  <c:v>1900</c:v>
                </c:pt>
                <c:pt idx="31">
                  <c:v>1901</c:v>
                </c:pt>
                <c:pt idx="32">
                  <c:v>1902</c:v>
                </c:pt>
                <c:pt idx="33">
                  <c:v>1903</c:v>
                </c:pt>
                <c:pt idx="34">
                  <c:v>1904</c:v>
                </c:pt>
                <c:pt idx="35">
                  <c:v>1905</c:v>
                </c:pt>
                <c:pt idx="36">
                  <c:v>1906</c:v>
                </c:pt>
                <c:pt idx="37">
                  <c:v>1907</c:v>
                </c:pt>
                <c:pt idx="38">
                  <c:v>1908</c:v>
                </c:pt>
                <c:pt idx="39">
                  <c:v>1909</c:v>
                </c:pt>
                <c:pt idx="40">
                  <c:v>1910</c:v>
                </c:pt>
                <c:pt idx="41">
                  <c:v>1911</c:v>
                </c:pt>
                <c:pt idx="42">
                  <c:v>1912</c:v>
                </c:pt>
                <c:pt idx="43">
                  <c:v>1913</c:v>
                </c:pt>
                <c:pt idx="44">
                  <c:v>1914</c:v>
                </c:pt>
                <c:pt idx="45">
                  <c:v>1915</c:v>
                </c:pt>
                <c:pt idx="46">
                  <c:v>1916</c:v>
                </c:pt>
                <c:pt idx="47">
                  <c:v>1917</c:v>
                </c:pt>
                <c:pt idx="48">
                  <c:v>1918</c:v>
                </c:pt>
                <c:pt idx="49">
                  <c:v>1919</c:v>
                </c:pt>
                <c:pt idx="50">
                  <c:v>1920</c:v>
                </c:pt>
                <c:pt idx="51">
                  <c:v>1921</c:v>
                </c:pt>
                <c:pt idx="52">
                  <c:v>1922</c:v>
                </c:pt>
                <c:pt idx="53">
                  <c:v>1923</c:v>
                </c:pt>
                <c:pt idx="54">
                  <c:v>1924</c:v>
                </c:pt>
                <c:pt idx="55">
                  <c:v>1925</c:v>
                </c:pt>
                <c:pt idx="56">
                  <c:v>1926</c:v>
                </c:pt>
                <c:pt idx="57">
                  <c:v>1927</c:v>
                </c:pt>
                <c:pt idx="58">
                  <c:v>1928</c:v>
                </c:pt>
                <c:pt idx="59">
                  <c:v>1929</c:v>
                </c:pt>
                <c:pt idx="60">
                  <c:v>1930</c:v>
                </c:pt>
                <c:pt idx="61">
                  <c:v>1931</c:v>
                </c:pt>
                <c:pt idx="62">
                  <c:v>1932</c:v>
                </c:pt>
                <c:pt idx="63">
                  <c:v>1933</c:v>
                </c:pt>
                <c:pt idx="64">
                  <c:v>1934</c:v>
                </c:pt>
                <c:pt idx="65">
                  <c:v>1935</c:v>
                </c:pt>
                <c:pt idx="66">
                  <c:v>1936</c:v>
                </c:pt>
                <c:pt idx="67">
                  <c:v>1937</c:v>
                </c:pt>
                <c:pt idx="68">
                  <c:v>1938</c:v>
                </c:pt>
                <c:pt idx="69">
                  <c:v>1939</c:v>
                </c:pt>
                <c:pt idx="70">
                  <c:v>1940</c:v>
                </c:pt>
                <c:pt idx="71">
                  <c:v>1941</c:v>
                </c:pt>
                <c:pt idx="72">
                  <c:v>1942</c:v>
                </c:pt>
                <c:pt idx="73">
                  <c:v>1943</c:v>
                </c:pt>
                <c:pt idx="74">
                  <c:v>1944</c:v>
                </c:pt>
                <c:pt idx="75">
                  <c:v>1945</c:v>
                </c:pt>
                <c:pt idx="76">
                  <c:v>1946</c:v>
                </c:pt>
                <c:pt idx="77">
                  <c:v>1947</c:v>
                </c:pt>
                <c:pt idx="78">
                  <c:v>1948</c:v>
                </c:pt>
                <c:pt idx="79">
                  <c:v>1949</c:v>
                </c:pt>
                <c:pt idx="80">
                  <c:v>1950</c:v>
                </c:pt>
                <c:pt idx="81">
                  <c:v>1951</c:v>
                </c:pt>
                <c:pt idx="82">
                  <c:v>1952</c:v>
                </c:pt>
                <c:pt idx="83">
                  <c:v>1953</c:v>
                </c:pt>
                <c:pt idx="84">
                  <c:v>1954</c:v>
                </c:pt>
                <c:pt idx="85">
                  <c:v>1955</c:v>
                </c:pt>
                <c:pt idx="86">
                  <c:v>1956</c:v>
                </c:pt>
                <c:pt idx="87">
                  <c:v>1957</c:v>
                </c:pt>
                <c:pt idx="88">
                  <c:v>1958</c:v>
                </c:pt>
                <c:pt idx="89">
                  <c:v>1959</c:v>
                </c:pt>
                <c:pt idx="90">
                  <c:v>1960</c:v>
                </c:pt>
                <c:pt idx="91">
                  <c:v>1961</c:v>
                </c:pt>
                <c:pt idx="92">
                  <c:v>1962</c:v>
                </c:pt>
                <c:pt idx="93">
                  <c:v>1963</c:v>
                </c:pt>
                <c:pt idx="94">
                  <c:v>1964</c:v>
                </c:pt>
                <c:pt idx="95">
                  <c:v>1965</c:v>
                </c:pt>
                <c:pt idx="96">
                  <c:v>1966</c:v>
                </c:pt>
                <c:pt idx="97">
                  <c:v>1967</c:v>
                </c:pt>
                <c:pt idx="98">
                  <c:v>1968</c:v>
                </c:pt>
                <c:pt idx="99">
                  <c:v>1969</c:v>
                </c:pt>
                <c:pt idx="100">
                  <c:v>1970</c:v>
                </c:pt>
                <c:pt idx="101">
                  <c:v>1971</c:v>
                </c:pt>
                <c:pt idx="102">
                  <c:v>1972</c:v>
                </c:pt>
                <c:pt idx="103">
                  <c:v>1973</c:v>
                </c:pt>
                <c:pt idx="104">
                  <c:v>1974</c:v>
                </c:pt>
                <c:pt idx="105">
                  <c:v>1975</c:v>
                </c:pt>
                <c:pt idx="106">
                  <c:v>1976</c:v>
                </c:pt>
                <c:pt idx="107">
                  <c:v>1977</c:v>
                </c:pt>
                <c:pt idx="108">
                  <c:v>1978</c:v>
                </c:pt>
                <c:pt idx="109">
                  <c:v>1979</c:v>
                </c:pt>
                <c:pt idx="110">
                  <c:v>1980</c:v>
                </c:pt>
                <c:pt idx="111">
                  <c:v>1981</c:v>
                </c:pt>
                <c:pt idx="112">
                  <c:v>1982</c:v>
                </c:pt>
                <c:pt idx="113">
                  <c:v>1983</c:v>
                </c:pt>
                <c:pt idx="114">
                  <c:v>1984</c:v>
                </c:pt>
                <c:pt idx="115">
                  <c:v>1985</c:v>
                </c:pt>
                <c:pt idx="116">
                  <c:v>1986</c:v>
                </c:pt>
                <c:pt idx="117">
                  <c:v>1987</c:v>
                </c:pt>
                <c:pt idx="118">
                  <c:v>1988</c:v>
                </c:pt>
                <c:pt idx="119">
                  <c:v>1989</c:v>
                </c:pt>
                <c:pt idx="120">
                  <c:v>1990</c:v>
                </c:pt>
                <c:pt idx="121">
                  <c:v>1991</c:v>
                </c:pt>
                <c:pt idx="122">
                  <c:v>1992</c:v>
                </c:pt>
                <c:pt idx="123">
                  <c:v>1993</c:v>
                </c:pt>
                <c:pt idx="124">
                  <c:v>1994</c:v>
                </c:pt>
                <c:pt idx="125">
                  <c:v>1995</c:v>
                </c:pt>
                <c:pt idx="126">
                  <c:v>1996</c:v>
                </c:pt>
                <c:pt idx="127">
                  <c:v>1997</c:v>
                </c:pt>
                <c:pt idx="128">
                  <c:v>1998</c:v>
                </c:pt>
                <c:pt idx="129">
                  <c:v>1999</c:v>
                </c:pt>
                <c:pt idx="130">
                  <c:v>2000</c:v>
                </c:pt>
                <c:pt idx="131">
                  <c:v>2001</c:v>
                </c:pt>
                <c:pt idx="132">
                  <c:v>2002</c:v>
                </c:pt>
                <c:pt idx="133">
                  <c:v>2003</c:v>
                </c:pt>
                <c:pt idx="134">
                  <c:v>2004</c:v>
                </c:pt>
                <c:pt idx="135">
                  <c:v>2005</c:v>
                </c:pt>
                <c:pt idx="136">
                  <c:v>2006</c:v>
                </c:pt>
                <c:pt idx="137">
                  <c:v>2007</c:v>
                </c:pt>
                <c:pt idx="138">
                  <c:v>2008</c:v>
                </c:pt>
                <c:pt idx="139">
                  <c:v>2009</c:v>
                </c:pt>
                <c:pt idx="140">
                  <c:v>2010</c:v>
                </c:pt>
                <c:pt idx="141">
                  <c:v>2011</c:v>
                </c:pt>
                <c:pt idx="142">
                  <c:v>2012</c:v>
                </c:pt>
                <c:pt idx="143">
                  <c:v>2013</c:v>
                </c:pt>
                <c:pt idx="144">
                  <c:v>2014</c:v>
                </c:pt>
                <c:pt idx="145">
                  <c:v>2015</c:v>
                </c:pt>
                <c:pt idx="146">
                  <c:v>2016</c:v>
                </c:pt>
                <c:pt idx="147">
                  <c:v>2017</c:v>
                </c:pt>
                <c:pt idx="148">
                  <c:v>2018</c:v>
                </c:pt>
                <c:pt idx="149">
                  <c:v>2019</c:v>
                </c:pt>
                <c:pt idx="150">
                  <c:v>2020</c:v>
                </c:pt>
                <c:pt idx="151">
                  <c:v>2021</c:v>
                </c:pt>
                <c:pt idx="152">
                  <c:v>2022</c:v>
                </c:pt>
                <c:pt idx="153">
                  <c:v>2023</c:v>
                </c:pt>
              </c:numCache>
            </c:numRef>
          </c:cat>
          <c:val>
            <c:numRef>
              <c:f>Sheet1!$B$2:$B$155</c:f>
              <c:numCache>
                <c:formatCode>0.00%</c:formatCode>
                <c:ptCount val="154"/>
                <c:pt idx="0">
                  <c:v>5.3199999999999997E-2</c:v>
                </c:pt>
                <c:pt idx="1">
                  <c:v>5.3600000000000002E-2</c:v>
                </c:pt>
                <c:pt idx="2">
                  <c:v>5.5800000000000002E-2</c:v>
                </c:pt>
                <c:pt idx="3">
                  <c:v>5.4699999999999999E-2</c:v>
                </c:pt>
                <c:pt idx="4">
                  <c:v>5.0700000000000002E-2</c:v>
                </c:pt>
                <c:pt idx="5">
                  <c:v>4.5900000000000003E-2</c:v>
                </c:pt>
                <c:pt idx="6">
                  <c:v>4.4499999999999998E-2</c:v>
                </c:pt>
                <c:pt idx="7">
                  <c:v>4.3400000000000001E-2</c:v>
                </c:pt>
                <c:pt idx="8">
                  <c:v>4.2200000000000001E-2</c:v>
                </c:pt>
                <c:pt idx="9">
                  <c:v>4.02E-2</c:v>
                </c:pt>
                <c:pt idx="10">
                  <c:v>3.6999999999999998E-2</c:v>
                </c:pt>
                <c:pt idx="11">
                  <c:v>3.6200000000000003E-2</c:v>
                </c:pt>
                <c:pt idx="12">
                  <c:v>3.6299999999999999E-2</c:v>
                </c:pt>
                <c:pt idx="13">
                  <c:v>3.6200000000000003E-2</c:v>
                </c:pt>
                <c:pt idx="14">
                  <c:v>3.5200000000000002E-2</c:v>
                </c:pt>
                <c:pt idx="15">
                  <c:v>3.3700000000000001E-2</c:v>
                </c:pt>
                <c:pt idx="16">
                  <c:v>3.5200000000000002E-2</c:v>
                </c:pt>
                <c:pt idx="17">
                  <c:v>3.6700000000000003E-2</c:v>
                </c:pt>
                <c:pt idx="18">
                  <c:v>3.4500000000000003E-2</c:v>
                </c:pt>
                <c:pt idx="19">
                  <c:v>3.4200000000000001E-2</c:v>
                </c:pt>
                <c:pt idx="20">
                  <c:v>3.6200000000000003E-2</c:v>
                </c:pt>
                <c:pt idx="21">
                  <c:v>3.5999999999999997E-2</c:v>
                </c:pt>
                <c:pt idx="22">
                  <c:v>3.7499999999999999E-2</c:v>
                </c:pt>
                <c:pt idx="23">
                  <c:v>3.6999999999999998E-2</c:v>
                </c:pt>
                <c:pt idx="24">
                  <c:v>3.4599999999999999E-2</c:v>
                </c:pt>
                <c:pt idx="25">
                  <c:v>3.5999999999999997E-2</c:v>
                </c:pt>
                <c:pt idx="26">
                  <c:v>3.4000000000000002E-2</c:v>
                </c:pt>
                <c:pt idx="27">
                  <c:v>3.3500000000000002E-2</c:v>
                </c:pt>
                <c:pt idx="28">
                  <c:v>3.1E-2</c:v>
                </c:pt>
                <c:pt idx="29">
                  <c:v>3.15E-2</c:v>
                </c:pt>
                <c:pt idx="30">
                  <c:v>3.1E-2</c:v>
                </c:pt>
                <c:pt idx="31">
                  <c:v>3.1800000000000002E-2</c:v>
                </c:pt>
                <c:pt idx="32">
                  <c:v>3.3000000000000002E-2</c:v>
                </c:pt>
                <c:pt idx="33">
                  <c:v>3.4000000000000002E-2</c:v>
                </c:pt>
                <c:pt idx="34">
                  <c:v>3.4799999999999998E-2</c:v>
                </c:pt>
                <c:pt idx="35">
                  <c:v>3.4299999999999997E-2</c:v>
                </c:pt>
                <c:pt idx="36">
                  <c:v>3.6700000000000003E-2</c:v>
                </c:pt>
                <c:pt idx="37">
                  <c:v>3.8699999999999998E-2</c:v>
                </c:pt>
                <c:pt idx="38">
                  <c:v>3.7600000000000001E-2</c:v>
                </c:pt>
                <c:pt idx="39">
                  <c:v>3.9100000000000003E-2</c:v>
                </c:pt>
                <c:pt idx="40">
                  <c:v>3.9800000000000002E-2</c:v>
                </c:pt>
                <c:pt idx="41">
                  <c:v>4.0099999999999997E-2</c:v>
                </c:pt>
                <c:pt idx="42">
                  <c:v>4.4499999999999998E-2</c:v>
                </c:pt>
                <c:pt idx="43">
                  <c:v>4.1599999999999998E-2</c:v>
                </c:pt>
                <c:pt idx="44">
                  <c:v>4.24E-2</c:v>
                </c:pt>
                <c:pt idx="45">
                  <c:v>4.0500000000000001E-2</c:v>
                </c:pt>
                <c:pt idx="46">
                  <c:v>4.2299999999999997E-2</c:v>
                </c:pt>
                <c:pt idx="47">
                  <c:v>4.5699999999999998E-2</c:v>
                </c:pt>
                <c:pt idx="48">
                  <c:v>4.4999999999999998E-2</c:v>
                </c:pt>
                <c:pt idx="49">
                  <c:v>4.9700000000000001E-2</c:v>
                </c:pt>
                <c:pt idx="50">
                  <c:v>5.0900000000000001E-2</c:v>
                </c:pt>
                <c:pt idx="51">
                  <c:v>4.2999999999999997E-2</c:v>
                </c:pt>
                <c:pt idx="52">
                  <c:v>4.36E-2</c:v>
                </c:pt>
                <c:pt idx="53">
                  <c:v>4.0599999999999997E-2</c:v>
                </c:pt>
                <c:pt idx="54">
                  <c:v>3.8600000000000002E-2</c:v>
                </c:pt>
                <c:pt idx="55">
                  <c:v>3.6799999999999999E-2</c:v>
                </c:pt>
                <c:pt idx="56">
                  <c:v>3.3399999999999999E-2</c:v>
                </c:pt>
                <c:pt idx="57">
                  <c:v>3.3300000000000003E-2</c:v>
                </c:pt>
                <c:pt idx="58">
                  <c:v>3.5999999999999997E-2</c:v>
                </c:pt>
                <c:pt idx="59">
                  <c:v>3.2899999999999999E-2</c:v>
                </c:pt>
                <c:pt idx="60">
                  <c:v>3.3399999999999999E-2</c:v>
                </c:pt>
                <c:pt idx="61">
                  <c:v>3.6799999999999999E-2</c:v>
                </c:pt>
                <c:pt idx="62">
                  <c:v>3.3099999999999997E-2</c:v>
                </c:pt>
                <c:pt idx="63">
                  <c:v>3.1199999999999999E-2</c:v>
                </c:pt>
                <c:pt idx="64">
                  <c:v>2.7900000000000001E-2</c:v>
                </c:pt>
                <c:pt idx="65">
                  <c:v>2.6499999999999999E-2</c:v>
                </c:pt>
                <c:pt idx="66">
                  <c:v>2.6800000000000001E-2</c:v>
                </c:pt>
                <c:pt idx="67">
                  <c:v>2.5600000000000001E-2</c:v>
                </c:pt>
                <c:pt idx="68">
                  <c:v>2.3599999999999999E-2</c:v>
                </c:pt>
                <c:pt idx="69">
                  <c:v>2.2100000000000002E-2</c:v>
                </c:pt>
                <c:pt idx="70">
                  <c:v>1.95E-2</c:v>
                </c:pt>
                <c:pt idx="71">
                  <c:v>2.46E-2</c:v>
                </c:pt>
                <c:pt idx="72">
                  <c:v>2.47E-2</c:v>
                </c:pt>
                <c:pt idx="73">
                  <c:v>2.4799999999999999E-2</c:v>
                </c:pt>
                <c:pt idx="74">
                  <c:v>2.3699999999999999E-2</c:v>
                </c:pt>
                <c:pt idx="75">
                  <c:v>2.1899999999999999E-2</c:v>
                </c:pt>
                <c:pt idx="76">
                  <c:v>2.2499999999999999E-2</c:v>
                </c:pt>
                <c:pt idx="77">
                  <c:v>2.4400000000000002E-2</c:v>
                </c:pt>
                <c:pt idx="78">
                  <c:v>2.3099999999999999E-2</c:v>
                </c:pt>
                <c:pt idx="79">
                  <c:v>2.3199999999999998E-2</c:v>
                </c:pt>
                <c:pt idx="80">
                  <c:v>2.5700000000000001E-2</c:v>
                </c:pt>
                <c:pt idx="81">
                  <c:v>2.6800000000000001E-2</c:v>
                </c:pt>
                <c:pt idx="82">
                  <c:v>2.8299999999999999E-2</c:v>
                </c:pt>
                <c:pt idx="83">
                  <c:v>2.4799999999999999E-2</c:v>
                </c:pt>
                <c:pt idx="84">
                  <c:v>2.6100000000000002E-2</c:v>
                </c:pt>
                <c:pt idx="85">
                  <c:v>2.9000000000000001E-2</c:v>
                </c:pt>
                <c:pt idx="86">
                  <c:v>3.4599999999999999E-2</c:v>
                </c:pt>
                <c:pt idx="87">
                  <c:v>3.09E-2</c:v>
                </c:pt>
                <c:pt idx="88">
                  <c:v>4.02E-2</c:v>
                </c:pt>
                <c:pt idx="89">
                  <c:v>4.7199999999999999E-2</c:v>
                </c:pt>
                <c:pt idx="90">
                  <c:v>3.8399999999999997E-2</c:v>
                </c:pt>
                <c:pt idx="91">
                  <c:v>4.0800000000000003E-2</c:v>
                </c:pt>
                <c:pt idx="92">
                  <c:v>3.85E-2</c:v>
                </c:pt>
                <c:pt idx="93">
                  <c:v>4.1399999999999999E-2</c:v>
                </c:pt>
                <c:pt idx="94">
                  <c:v>4.2099999999999999E-2</c:v>
                </c:pt>
                <c:pt idx="95">
                  <c:v>4.6500000000000007E-2</c:v>
                </c:pt>
                <c:pt idx="96">
                  <c:v>4.6399999999999997E-2</c:v>
                </c:pt>
                <c:pt idx="97">
                  <c:v>5.7000000000000002E-2</c:v>
                </c:pt>
                <c:pt idx="98">
                  <c:v>6.1600000000000002E-2</c:v>
                </c:pt>
                <c:pt idx="99">
                  <c:v>7.8799999999999995E-2</c:v>
                </c:pt>
                <c:pt idx="100">
                  <c:v>6.5000000000000002E-2</c:v>
                </c:pt>
                <c:pt idx="101">
                  <c:v>5.8899999999999994E-2</c:v>
                </c:pt>
                <c:pt idx="102">
                  <c:v>6.4100000000000004E-2</c:v>
                </c:pt>
                <c:pt idx="103">
                  <c:v>6.9000000000000006E-2</c:v>
                </c:pt>
                <c:pt idx="104">
                  <c:v>7.400000000000001E-2</c:v>
                </c:pt>
                <c:pt idx="105">
                  <c:v>7.7600000000000002E-2</c:v>
                </c:pt>
                <c:pt idx="106">
                  <c:v>6.8099999999999994E-2</c:v>
                </c:pt>
                <c:pt idx="107">
                  <c:v>7.7800000000000008E-2</c:v>
                </c:pt>
                <c:pt idx="108">
                  <c:v>9.1499999999999998E-2</c:v>
                </c:pt>
                <c:pt idx="109">
                  <c:v>0.1033</c:v>
                </c:pt>
                <c:pt idx="110">
                  <c:v>0.12429999999999999</c:v>
                </c:pt>
                <c:pt idx="111">
                  <c:v>0.13980000000000001</c:v>
                </c:pt>
                <c:pt idx="112">
                  <c:v>0.1036</c:v>
                </c:pt>
                <c:pt idx="113">
                  <c:v>0.1182</c:v>
                </c:pt>
                <c:pt idx="114">
                  <c:v>0.11550000000000001</c:v>
                </c:pt>
                <c:pt idx="115">
                  <c:v>0.09</c:v>
                </c:pt>
                <c:pt idx="116">
                  <c:v>7.2300000000000003E-2</c:v>
                </c:pt>
                <c:pt idx="117">
                  <c:v>8.8300000000000003E-2</c:v>
                </c:pt>
                <c:pt idx="118">
                  <c:v>9.1400000000000009E-2</c:v>
                </c:pt>
                <c:pt idx="119">
                  <c:v>7.9299999999999995E-2</c:v>
                </c:pt>
                <c:pt idx="120">
                  <c:v>8.0799999999999997E-2</c:v>
                </c:pt>
                <c:pt idx="121">
                  <c:v>6.7099999999999993E-2</c:v>
                </c:pt>
                <c:pt idx="122">
                  <c:v>6.7000000000000004E-2</c:v>
                </c:pt>
                <c:pt idx="123">
                  <c:v>5.8299999999999998E-2</c:v>
                </c:pt>
                <c:pt idx="124">
                  <c:v>7.8399999999999997E-2</c:v>
                </c:pt>
                <c:pt idx="125">
                  <c:v>5.5800000000000002E-2</c:v>
                </c:pt>
                <c:pt idx="126">
                  <c:v>6.4299999999999996E-2</c:v>
                </c:pt>
                <c:pt idx="127">
                  <c:v>5.7500000000000002E-2</c:v>
                </c:pt>
                <c:pt idx="128">
                  <c:v>4.6500000000000007E-2</c:v>
                </c:pt>
                <c:pt idx="129">
                  <c:v>6.4500000000000002E-2</c:v>
                </c:pt>
                <c:pt idx="130">
                  <c:v>5.1200000000000002E-2</c:v>
                </c:pt>
                <c:pt idx="131">
                  <c:v>5.0700000000000002E-2</c:v>
                </c:pt>
                <c:pt idx="132">
                  <c:v>3.8300000000000001E-2</c:v>
                </c:pt>
                <c:pt idx="133">
                  <c:v>4.2699999999999995E-2</c:v>
                </c:pt>
                <c:pt idx="134">
                  <c:v>4.24E-2</c:v>
                </c:pt>
                <c:pt idx="135">
                  <c:v>4.3899999999999995E-2</c:v>
                </c:pt>
                <c:pt idx="136">
                  <c:v>4.7100000000000003E-2</c:v>
                </c:pt>
                <c:pt idx="137">
                  <c:v>4.0399999999999998E-2</c:v>
                </c:pt>
                <c:pt idx="138">
                  <c:v>2.2499999999999999E-2</c:v>
                </c:pt>
                <c:pt idx="139">
                  <c:v>3.85E-2</c:v>
                </c:pt>
                <c:pt idx="140">
                  <c:v>3.3000000000000002E-2</c:v>
                </c:pt>
                <c:pt idx="141">
                  <c:v>1.89E-2</c:v>
                </c:pt>
                <c:pt idx="142">
                  <c:v>1.78E-2</c:v>
                </c:pt>
                <c:pt idx="143">
                  <c:v>3.04E-2</c:v>
                </c:pt>
                <c:pt idx="144">
                  <c:v>2.1700000000000001E-2</c:v>
                </c:pt>
                <c:pt idx="145">
                  <c:v>2.2700000000000001E-2</c:v>
                </c:pt>
                <c:pt idx="146">
                  <c:v>2.4500000000000001E-2</c:v>
                </c:pt>
                <c:pt idx="147">
                  <c:v>2.4E-2</c:v>
                </c:pt>
                <c:pt idx="148">
                  <c:v>2.69E-2</c:v>
                </c:pt>
                <c:pt idx="149">
                  <c:v>1.9199999999999998E-2</c:v>
                </c:pt>
                <c:pt idx="150">
                  <c:v>9.300000000000001E-3</c:v>
                </c:pt>
                <c:pt idx="151">
                  <c:v>1.52E-2</c:v>
                </c:pt>
                <c:pt idx="152">
                  <c:v>3.8800000000000001E-2</c:v>
                </c:pt>
                <c:pt idx="153">
                  <c:v>3.8800000000000001E-2</c:v>
                </c:pt>
              </c:numCache>
            </c:numRef>
          </c:val>
          <c:smooth val="0"/>
          <c:extLst>
            <c:ext xmlns:c16="http://schemas.microsoft.com/office/drawing/2014/chart" uri="{C3380CC4-5D6E-409C-BE32-E72D297353CC}">
              <c16:uniqueId val="{00000000-9247-8544-AD95-0DF5FC138AAD}"/>
            </c:ext>
          </c:extLst>
        </c:ser>
        <c:dLbls>
          <c:showLegendKey val="0"/>
          <c:showVal val="0"/>
          <c:showCatName val="0"/>
          <c:showSerName val="0"/>
          <c:showPercent val="0"/>
          <c:showBubbleSize val="0"/>
        </c:dLbls>
        <c:smooth val="0"/>
        <c:axId val="914731280"/>
        <c:axId val="914733008"/>
      </c:lineChart>
      <c:catAx>
        <c:axId val="91473128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1" i="0" u="none" strike="noStrike" kern="1200" baseline="0">
                <a:solidFill>
                  <a:schemeClr val="tx1">
                    <a:lumMod val="65000"/>
                    <a:lumOff val="35000"/>
                  </a:schemeClr>
                </a:solidFill>
                <a:latin typeface="+mn-lt"/>
                <a:ea typeface="+mn-ea"/>
                <a:cs typeface="+mn-cs"/>
              </a:defRPr>
            </a:pPr>
            <a:endParaRPr lang="en-US"/>
          </a:p>
        </c:txPr>
        <c:crossAx val="914733008"/>
        <c:crosses val="autoZero"/>
        <c:auto val="1"/>
        <c:lblAlgn val="ctr"/>
        <c:lblOffset val="100"/>
        <c:tickLblSkip val="10"/>
        <c:tickMarkSkip val="10"/>
        <c:noMultiLvlLbl val="0"/>
      </c:catAx>
      <c:valAx>
        <c:axId val="914733008"/>
        <c:scaling>
          <c:orientation val="minMax"/>
          <c:max val="0.14000000000000001"/>
          <c:min val="0"/>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9147312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P/E (FY1)</c:v>
                </c:pt>
              </c:strCache>
            </c:strRef>
          </c:tx>
          <c:spPr>
            <a:solidFill>
              <a:schemeClr val="accent1"/>
            </a:solidFill>
            <a:ln>
              <a:noFill/>
            </a:ln>
            <a:effectLst/>
          </c:spPr>
          <c:invertIfNegative val="0"/>
          <c:cat>
            <c:strRef>
              <c:f>Sheet1!$A$2:$A$6</c:f>
              <c:strCache>
                <c:ptCount val="5"/>
                <c:pt idx="0">
                  <c:v>Magnificent 7</c:v>
                </c:pt>
                <c:pt idx="1">
                  <c:v>Remainder of S&amp;P 500 Index</c:v>
                </c:pt>
                <c:pt idx="2">
                  <c:v>Aerospace equipment</c:v>
                </c:pt>
                <c:pt idx="3">
                  <c:v>Hotels resorts &amp; cruise lines</c:v>
                </c:pt>
                <c:pt idx="4">
                  <c:v>Transaction &amp; payment processing services</c:v>
                </c:pt>
              </c:strCache>
            </c:strRef>
          </c:cat>
          <c:val>
            <c:numRef>
              <c:f>Sheet1!$B$2:$B$6</c:f>
              <c:numCache>
                <c:formatCode>0.0</c:formatCode>
                <c:ptCount val="5"/>
                <c:pt idx="0">
                  <c:v>32.723802046802497</c:v>
                </c:pt>
                <c:pt idx="1">
                  <c:v>20.962839858062999</c:v>
                </c:pt>
                <c:pt idx="2" formatCode="0.00">
                  <c:v>30.592180583426</c:v>
                </c:pt>
                <c:pt idx="3">
                  <c:v>24.312144517848701</c:v>
                </c:pt>
                <c:pt idx="4">
                  <c:v>25.252757947362401</c:v>
                </c:pt>
              </c:numCache>
            </c:numRef>
          </c:val>
          <c:extLst>
            <c:ext xmlns:c16="http://schemas.microsoft.com/office/drawing/2014/chart" uri="{C3380CC4-5D6E-409C-BE32-E72D297353CC}">
              <c16:uniqueId val="{00000000-E635-8B42-BE86-71220017925F}"/>
            </c:ext>
          </c:extLst>
        </c:ser>
        <c:ser>
          <c:idx val="1"/>
          <c:order val="1"/>
          <c:tx>
            <c:strRef>
              <c:f>Sheet1!$C$1</c:f>
              <c:strCache>
                <c:ptCount val="1"/>
                <c:pt idx="0">
                  <c:v>Estimated earnings growth</c:v>
                </c:pt>
              </c:strCache>
            </c:strRef>
          </c:tx>
          <c:spPr>
            <a:solidFill>
              <a:schemeClr val="tx2">
                <a:lumMod val="10000"/>
                <a:lumOff val="90000"/>
              </a:schemeClr>
            </a:solidFill>
            <a:ln>
              <a:solidFill>
                <a:schemeClr val="accent1"/>
              </a:solidFill>
            </a:ln>
            <a:effectLst/>
          </c:spPr>
          <c:invertIfNegative val="0"/>
          <c:cat>
            <c:strRef>
              <c:f>Sheet1!$A$2:$A$6</c:f>
              <c:strCache>
                <c:ptCount val="5"/>
                <c:pt idx="0">
                  <c:v>Magnificent 7</c:v>
                </c:pt>
                <c:pt idx="1">
                  <c:v>Remainder of S&amp;P 500 Index</c:v>
                </c:pt>
                <c:pt idx="2">
                  <c:v>Aerospace equipment</c:v>
                </c:pt>
                <c:pt idx="3">
                  <c:v>Hotels resorts &amp; cruise lines</c:v>
                </c:pt>
                <c:pt idx="4">
                  <c:v>Transaction &amp; payment processing services</c:v>
                </c:pt>
              </c:strCache>
            </c:strRef>
          </c:cat>
          <c:val>
            <c:numRef>
              <c:f>Sheet1!$C$2:$C$6</c:f>
              <c:numCache>
                <c:formatCode>0.0</c:formatCode>
                <c:ptCount val="5"/>
                <c:pt idx="0">
                  <c:v>19.254903984094099</c:v>
                </c:pt>
                <c:pt idx="1">
                  <c:v>13.5168663314124</c:v>
                </c:pt>
                <c:pt idx="2" formatCode="0.00">
                  <c:v>21.825504380128301</c:v>
                </c:pt>
                <c:pt idx="3">
                  <c:v>36.227446554769003</c:v>
                </c:pt>
                <c:pt idx="4">
                  <c:v>15.255099058009201</c:v>
                </c:pt>
              </c:numCache>
            </c:numRef>
          </c:val>
          <c:extLst>
            <c:ext xmlns:c16="http://schemas.microsoft.com/office/drawing/2014/chart" uri="{C3380CC4-5D6E-409C-BE32-E72D297353CC}">
              <c16:uniqueId val="{00000001-E635-8B42-BE86-71220017925F}"/>
            </c:ext>
          </c:extLst>
        </c:ser>
        <c:dLbls>
          <c:showLegendKey val="0"/>
          <c:showVal val="0"/>
          <c:showCatName val="0"/>
          <c:showSerName val="0"/>
          <c:showPercent val="0"/>
          <c:showBubbleSize val="0"/>
        </c:dLbls>
        <c:gapWidth val="148"/>
        <c:overlap val="-16"/>
        <c:axId val="502838592"/>
        <c:axId val="502342208"/>
      </c:barChart>
      <c:catAx>
        <c:axId val="502838592"/>
        <c:scaling>
          <c:orientation val="minMax"/>
        </c:scaling>
        <c:delete val="1"/>
        <c:axPos val="b"/>
        <c:numFmt formatCode="General" sourceLinked="1"/>
        <c:majorTickMark val="none"/>
        <c:minorTickMark val="none"/>
        <c:tickLblPos val="nextTo"/>
        <c:crossAx val="502342208"/>
        <c:crosses val="autoZero"/>
        <c:auto val="1"/>
        <c:lblAlgn val="ctr"/>
        <c:lblOffset val="100"/>
        <c:noMultiLvlLbl val="0"/>
      </c:catAx>
      <c:valAx>
        <c:axId val="502342208"/>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502838592"/>
        <c:crosses val="autoZero"/>
        <c:crossBetween val="between"/>
        <c:majorUnit val="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002B-6B46-963F-EC339457658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U.S.</c:v>
                </c:pt>
                <c:pt idx="1">
                  <c:v>International</c:v>
                </c:pt>
              </c:strCache>
            </c:strRef>
          </c:cat>
          <c:val>
            <c:numRef>
              <c:f>Sheet1!$B$2:$B$3</c:f>
              <c:numCache>
                <c:formatCode>0.00%</c:formatCode>
                <c:ptCount val="2"/>
                <c:pt idx="0">
                  <c:v>0.127</c:v>
                </c:pt>
                <c:pt idx="1">
                  <c:v>5.2200000000000003E-2</c:v>
                </c:pt>
              </c:numCache>
            </c:numRef>
          </c:val>
          <c:extLst>
            <c:ext xmlns:c16="http://schemas.microsoft.com/office/drawing/2014/chart" uri="{C3380CC4-5D6E-409C-BE32-E72D297353CC}">
              <c16:uniqueId val="{00000002-002B-6B46-963F-EC339457658F}"/>
            </c:ext>
          </c:extLst>
        </c:ser>
        <c:dLbls>
          <c:showLegendKey val="0"/>
          <c:showVal val="0"/>
          <c:showCatName val="0"/>
          <c:showSerName val="0"/>
          <c:showPercent val="0"/>
          <c:showBubbleSize val="0"/>
        </c:dLbls>
        <c:gapWidth val="123"/>
        <c:overlap val="-27"/>
        <c:axId val="1649392367"/>
        <c:axId val="1649394079"/>
      </c:barChart>
      <c:catAx>
        <c:axId val="16493923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49394079"/>
        <c:crosses val="autoZero"/>
        <c:auto val="1"/>
        <c:lblAlgn val="ctr"/>
        <c:lblOffset val="100"/>
        <c:noMultiLvlLbl val="0"/>
      </c:catAx>
      <c:valAx>
        <c:axId val="1649394079"/>
        <c:scaling>
          <c:orientation val="minMax"/>
        </c:scaling>
        <c:delete val="1"/>
        <c:axPos val="l"/>
        <c:numFmt formatCode="0.00%" sourceLinked="1"/>
        <c:majorTickMark val="none"/>
        <c:minorTickMark val="none"/>
        <c:tickLblPos val="nextTo"/>
        <c:crossAx val="164939236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12FD-6D44-9152-2BCDAEC2B042}"/>
              </c:ext>
            </c:extLst>
          </c:dPt>
          <c:dLbls>
            <c:dLbl>
              <c:idx val="0"/>
              <c:dLblPos val="outEnd"/>
              <c:showLegendKey val="0"/>
              <c:showVal val="1"/>
              <c:showCatName val="0"/>
              <c:showSerName val="0"/>
              <c:showPercent val="0"/>
              <c:showBubbleSize val="0"/>
              <c:extLst>
                <c:ext xmlns:c15="http://schemas.microsoft.com/office/drawing/2012/chart" uri="{CE6537A1-D6FC-4f65-9D91-7224C49458BB}">
                  <c15:layout>
                    <c:manualLayout>
                      <c:w val="0.221978039511253"/>
                      <c:h val="0.32266590865415407"/>
                    </c:manualLayout>
                  </c15:layout>
                </c:ext>
                <c:ext xmlns:c16="http://schemas.microsoft.com/office/drawing/2014/chart" uri="{C3380CC4-5D6E-409C-BE32-E72D297353CC}">
                  <c16:uniqueId val="{00000001-12FD-6D44-9152-2BCDAEC2B042}"/>
                </c:ext>
              </c:extLst>
            </c:dLbl>
            <c:dLbl>
              <c:idx val="1"/>
              <c:layout>
                <c:manualLayout>
                  <c:x val="0"/>
                  <c:y val="7.1184181026199472E-2"/>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0.21715347877421207"/>
                      <c:h val="0.32266590865415407"/>
                    </c:manualLayout>
                  </c15:layout>
                </c:ext>
                <c:ext xmlns:c16="http://schemas.microsoft.com/office/drawing/2014/chart" uri="{C3380CC4-5D6E-409C-BE32-E72D297353CC}">
                  <c16:uniqueId val="{00000002-12FD-6D44-9152-2BCDAEC2B042}"/>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U.S.</c:v>
                </c:pt>
                <c:pt idx="1">
                  <c:v>International</c:v>
                </c:pt>
              </c:strCache>
            </c:strRef>
          </c:cat>
          <c:val>
            <c:numRef>
              <c:f>Sheet1!$B$2:$B$3</c:f>
              <c:numCache>
                <c:formatCode>0.00%</c:formatCode>
                <c:ptCount val="2"/>
                <c:pt idx="0">
                  <c:v>7.2999999999999995E-2</c:v>
                </c:pt>
                <c:pt idx="1">
                  <c:v>2.4E-2</c:v>
                </c:pt>
              </c:numCache>
            </c:numRef>
          </c:val>
          <c:extLst>
            <c:ext xmlns:c16="http://schemas.microsoft.com/office/drawing/2014/chart" uri="{C3380CC4-5D6E-409C-BE32-E72D297353CC}">
              <c16:uniqueId val="{00000003-12FD-6D44-9152-2BCDAEC2B042}"/>
            </c:ext>
          </c:extLst>
        </c:ser>
        <c:dLbls>
          <c:showLegendKey val="0"/>
          <c:showVal val="0"/>
          <c:showCatName val="0"/>
          <c:showSerName val="0"/>
          <c:showPercent val="0"/>
          <c:showBubbleSize val="0"/>
        </c:dLbls>
        <c:gapWidth val="123"/>
        <c:overlap val="-27"/>
        <c:axId val="1649392367"/>
        <c:axId val="1649394079"/>
      </c:barChart>
      <c:catAx>
        <c:axId val="16493923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49394079"/>
        <c:crosses val="autoZero"/>
        <c:auto val="1"/>
        <c:lblAlgn val="ctr"/>
        <c:lblOffset val="100"/>
        <c:noMultiLvlLbl val="0"/>
      </c:catAx>
      <c:valAx>
        <c:axId val="1649394079"/>
        <c:scaling>
          <c:orientation val="minMax"/>
        </c:scaling>
        <c:delete val="1"/>
        <c:axPos val="l"/>
        <c:numFmt formatCode="0.00%" sourceLinked="1"/>
        <c:majorTickMark val="none"/>
        <c:minorTickMark val="none"/>
        <c:tickLblPos val="nextTo"/>
        <c:crossAx val="164939236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U.S.</c:v>
                </c:pt>
              </c:strCache>
            </c:strRef>
          </c:tx>
          <c:spPr>
            <a:ln w="28575" cap="rnd">
              <a:solidFill>
                <a:schemeClr val="accent2"/>
              </a:solidFill>
              <a:round/>
            </a:ln>
            <a:effectLst/>
          </c:spPr>
          <c:marker>
            <c:symbol val="circle"/>
            <c:size val="8"/>
            <c:spPr>
              <a:solidFill>
                <a:schemeClr val="accent2"/>
              </a:solidFill>
              <a:ln w="9525">
                <a:noFill/>
              </a:ln>
              <a:effectLst/>
            </c:spPr>
          </c:marker>
          <c:cat>
            <c:numRef>
              <c:f>Sheet1!$A$2:$A$3</c:f>
              <c:numCache>
                <c:formatCode>General</c:formatCode>
                <c:ptCount val="2"/>
                <c:pt idx="0">
                  <c:v>2014</c:v>
                </c:pt>
                <c:pt idx="1">
                  <c:v>2024</c:v>
                </c:pt>
              </c:numCache>
            </c:numRef>
          </c:cat>
          <c:val>
            <c:numRef>
              <c:f>Sheet1!$B$2:$B$3</c:f>
              <c:numCache>
                <c:formatCode>General</c:formatCode>
                <c:ptCount val="2"/>
                <c:pt idx="0">
                  <c:v>17</c:v>
                </c:pt>
                <c:pt idx="1">
                  <c:v>22</c:v>
                </c:pt>
              </c:numCache>
            </c:numRef>
          </c:val>
          <c:smooth val="0"/>
          <c:extLst>
            <c:ext xmlns:c16="http://schemas.microsoft.com/office/drawing/2014/chart" uri="{C3380CC4-5D6E-409C-BE32-E72D297353CC}">
              <c16:uniqueId val="{00000000-EA7F-A04E-B3A5-E60C5FE7AA4B}"/>
            </c:ext>
          </c:extLst>
        </c:ser>
        <c:ser>
          <c:idx val="1"/>
          <c:order val="1"/>
          <c:tx>
            <c:strRef>
              <c:f>Sheet1!$C$1</c:f>
              <c:strCache>
                <c:ptCount val="1"/>
                <c:pt idx="0">
                  <c:v>International</c:v>
                </c:pt>
              </c:strCache>
            </c:strRef>
          </c:tx>
          <c:spPr>
            <a:ln w="28575" cap="rnd">
              <a:solidFill>
                <a:schemeClr val="accent1"/>
              </a:solidFill>
              <a:round/>
            </a:ln>
            <a:effectLst/>
          </c:spPr>
          <c:marker>
            <c:symbol val="circle"/>
            <c:size val="8"/>
            <c:spPr>
              <a:solidFill>
                <a:schemeClr val="accent1"/>
              </a:solidFill>
              <a:ln w="9525">
                <a:noFill/>
              </a:ln>
              <a:effectLst/>
            </c:spPr>
          </c:marker>
          <c:cat>
            <c:numRef>
              <c:f>Sheet1!$A$2:$A$3</c:f>
              <c:numCache>
                <c:formatCode>General</c:formatCode>
                <c:ptCount val="2"/>
                <c:pt idx="0">
                  <c:v>2014</c:v>
                </c:pt>
                <c:pt idx="1">
                  <c:v>2024</c:v>
                </c:pt>
              </c:numCache>
            </c:numRef>
          </c:cat>
          <c:val>
            <c:numRef>
              <c:f>Sheet1!$C$2:$C$3</c:f>
              <c:numCache>
                <c:formatCode>General</c:formatCode>
                <c:ptCount val="2"/>
                <c:pt idx="0">
                  <c:v>14</c:v>
                </c:pt>
                <c:pt idx="1">
                  <c:v>14</c:v>
                </c:pt>
              </c:numCache>
            </c:numRef>
          </c:val>
          <c:smooth val="0"/>
          <c:extLst>
            <c:ext xmlns:c16="http://schemas.microsoft.com/office/drawing/2014/chart" uri="{C3380CC4-5D6E-409C-BE32-E72D297353CC}">
              <c16:uniqueId val="{00000001-EA7F-A04E-B3A5-E60C5FE7AA4B}"/>
            </c:ext>
          </c:extLst>
        </c:ser>
        <c:dLbls>
          <c:showLegendKey val="0"/>
          <c:showVal val="0"/>
          <c:showCatName val="0"/>
          <c:showSerName val="0"/>
          <c:showPercent val="0"/>
          <c:showBubbleSize val="0"/>
        </c:dLbls>
        <c:marker val="1"/>
        <c:smooth val="0"/>
        <c:axId val="1880957952"/>
        <c:axId val="668339520"/>
      </c:lineChart>
      <c:catAx>
        <c:axId val="1880957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68339520"/>
        <c:crosses val="autoZero"/>
        <c:auto val="1"/>
        <c:lblAlgn val="ctr"/>
        <c:lblOffset val="100"/>
        <c:noMultiLvlLbl val="0"/>
      </c:catAx>
      <c:valAx>
        <c:axId val="668339520"/>
        <c:scaling>
          <c:orientation val="minMax"/>
          <c:max val="22"/>
          <c:min val="0"/>
        </c:scaling>
        <c:delete val="1"/>
        <c:axPos val="l"/>
        <c:numFmt formatCode="General" sourceLinked="1"/>
        <c:majorTickMark val="out"/>
        <c:minorTickMark val="none"/>
        <c:tickLblPos val="nextTo"/>
        <c:crossAx val="18809579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AA49-304C-9290-F21FE7B221CD}"/>
              </c:ext>
            </c:extLst>
          </c:dPt>
          <c:dLbls>
            <c:dLbl>
              <c:idx val="0"/>
              <c:dLblPos val="outEnd"/>
              <c:showLegendKey val="0"/>
              <c:showVal val="1"/>
              <c:showCatName val="0"/>
              <c:showSerName val="0"/>
              <c:showPercent val="0"/>
              <c:showBubbleSize val="0"/>
              <c:extLst>
                <c:ext xmlns:c15="http://schemas.microsoft.com/office/drawing/2012/chart" uri="{CE6537A1-D6FC-4f65-9D91-7224C49458BB}">
                  <c15:layout>
                    <c:manualLayout>
                      <c:w val="0.20750435730013023"/>
                      <c:h val="0.32266590865415407"/>
                    </c:manualLayout>
                  </c15:layout>
                </c:ext>
                <c:ext xmlns:c16="http://schemas.microsoft.com/office/drawing/2014/chart" uri="{C3380CC4-5D6E-409C-BE32-E72D297353CC}">
                  <c16:uniqueId val="{00000001-AA49-304C-9290-F21FE7B221CD}"/>
                </c:ext>
              </c:extLst>
            </c:dLbl>
            <c:dLbl>
              <c:idx val="1"/>
              <c:layout>
                <c:manualLayout>
                  <c:x val="1.8994333610397345E-7"/>
                  <c:y val="-5.0845157260905757E-2"/>
                </c:manualLayout>
              </c:layout>
              <c:spPr>
                <a:noFill/>
                <a:ln>
                  <a:noFill/>
                </a:ln>
                <a:effectLst/>
              </c:spPr>
              <c:txPr>
                <a:bodyPr rot="0" spcFirstLastPara="1" vertOverflow="ellipsis" vert="horz" wrap="square" lIns="38100" tIns="19050" rIns="38100" bIns="19050" anchor="ctr" anchorCtr="1">
                  <a:no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0.22680260024829388"/>
                      <c:h val="0.1294527896995708"/>
                    </c:manualLayout>
                  </c15:layout>
                </c:ext>
                <c:ext xmlns:c16="http://schemas.microsoft.com/office/drawing/2014/chart" uri="{C3380CC4-5D6E-409C-BE32-E72D297353CC}">
                  <c16:uniqueId val="{00000002-AA49-304C-9290-F21FE7B221CD}"/>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U.S.</c:v>
                </c:pt>
                <c:pt idx="1">
                  <c:v>International</c:v>
                </c:pt>
              </c:strCache>
            </c:strRef>
          </c:cat>
          <c:val>
            <c:numRef>
              <c:f>Sheet1!$B$2:$B$3</c:f>
              <c:numCache>
                <c:formatCode>0.00%</c:formatCode>
                <c:ptCount val="2"/>
                <c:pt idx="0">
                  <c:v>1.4200000000000001E-2</c:v>
                </c:pt>
                <c:pt idx="1">
                  <c:v>2.6700000000000002E-2</c:v>
                </c:pt>
              </c:numCache>
            </c:numRef>
          </c:val>
          <c:extLst>
            <c:ext xmlns:c16="http://schemas.microsoft.com/office/drawing/2014/chart" uri="{C3380CC4-5D6E-409C-BE32-E72D297353CC}">
              <c16:uniqueId val="{00000003-AA49-304C-9290-F21FE7B221CD}"/>
            </c:ext>
          </c:extLst>
        </c:ser>
        <c:dLbls>
          <c:showLegendKey val="0"/>
          <c:showVal val="0"/>
          <c:showCatName val="0"/>
          <c:showSerName val="0"/>
          <c:showPercent val="0"/>
          <c:showBubbleSize val="0"/>
        </c:dLbls>
        <c:gapWidth val="123"/>
        <c:overlap val="-27"/>
        <c:axId val="1649392367"/>
        <c:axId val="1649394079"/>
      </c:barChart>
      <c:catAx>
        <c:axId val="16493923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49394079"/>
        <c:crosses val="autoZero"/>
        <c:auto val="1"/>
        <c:lblAlgn val="ctr"/>
        <c:lblOffset val="100"/>
        <c:noMultiLvlLbl val="0"/>
      </c:catAx>
      <c:valAx>
        <c:axId val="1649394079"/>
        <c:scaling>
          <c:orientation val="minMax"/>
        </c:scaling>
        <c:delete val="1"/>
        <c:axPos val="l"/>
        <c:numFmt formatCode="0.00%" sourceLinked="1"/>
        <c:majorTickMark val="none"/>
        <c:minorTickMark val="none"/>
        <c:tickLblPos val="nextTo"/>
        <c:crossAx val="164939236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bg1">
                  <a:lumMod val="95000"/>
                </a:schemeClr>
              </a:solidFill>
              <a:ln>
                <a:solidFill>
                  <a:schemeClr val="tx1">
                    <a:lumMod val="65000"/>
                    <a:lumOff val="35000"/>
                  </a:schemeClr>
                </a:solidFill>
              </a:ln>
              <a:effectLst/>
            </c:spPr>
            <c:extLst>
              <c:ext xmlns:c16="http://schemas.microsoft.com/office/drawing/2014/chart" uri="{C3380CC4-5D6E-409C-BE32-E72D297353CC}">
                <c16:uniqueId val="{00000001-B1D7-0146-A372-A3C693BA2F4E}"/>
              </c:ext>
            </c:extLst>
          </c:dPt>
          <c:dLbls>
            <c:dLbl>
              <c:idx val="0"/>
              <c:layout>
                <c:manualLayout>
                  <c:x val="4.5833327001888802E-2"/>
                  <c:y val="0.14965779037539356"/>
                </c:manualLayout>
              </c:layout>
              <c:tx>
                <c:rich>
                  <a:bodyPr/>
                  <a:lstStyle/>
                  <a:p>
                    <a:fld id="{B6DEB94D-725C-3F46-A42A-0B371041A06C}" type="VALUE">
                      <a:rPr lang="en-US" smtClean="0"/>
                      <a:pPr/>
                      <a:t>[VALUE]</a:t>
                    </a:fld>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layout>
                    <c:manualLayout>
                      <c:w val="0.24127628245941671"/>
                      <c:h val="0.31657611257408252"/>
                    </c:manualLayout>
                  </c15:layout>
                  <c15:dlblFieldTable/>
                  <c15:showDataLabelsRange val="0"/>
                </c:ext>
                <c:ext xmlns:c16="http://schemas.microsoft.com/office/drawing/2014/chart" uri="{C3380CC4-5D6E-409C-BE32-E72D297353CC}">
                  <c16:uniqueId val="{00000001-B1D7-0146-A372-A3C693BA2F4E}"/>
                </c:ext>
              </c:extLst>
            </c:dLbl>
            <c:dLbl>
              <c:idx val="1"/>
              <c:layout>
                <c:manualLayout>
                  <c:x val="1.7347234759768071E-18"/>
                  <c:y val="3.9911100915701422E-2"/>
                </c:manualLayout>
              </c:layout>
              <c:tx>
                <c:rich>
                  <a:bodyPr/>
                  <a:lstStyle/>
                  <a:p>
                    <a:fld id="{38E0C7CB-CE20-F540-AFFD-5D6AFDD787B1}" type="VALUE">
                      <a:rPr lang="en-US" smtClean="0"/>
                      <a:pPr/>
                      <a:t>[VALUE]</a:t>
                    </a:fld>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layout>
                    <c:manualLayout>
                      <c:w val="0.28469732909278506"/>
                      <c:h val="0.45989878262618389"/>
                    </c:manualLayout>
                  </c15:layout>
                  <c15:dlblFieldTable/>
                  <c15:showDataLabelsRange val="0"/>
                </c:ext>
                <c:ext xmlns:c16="http://schemas.microsoft.com/office/drawing/2014/chart" uri="{C3380CC4-5D6E-409C-BE32-E72D297353CC}">
                  <c16:uniqueId val="{00000002-B1D7-0146-A372-A3C693BA2F4E}"/>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U.S.</c:v>
                </c:pt>
                <c:pt idx="1">
                  <c:v>International</c:v>
                </c:pt>
              </c:strCache>
            </c:strRef>
          </c:cat>
          <c:val>
            <c:numRef>
              <c:f>Sheet1!$B$2:$B$3</c:f>
              <c:numCache>
                <c:formatCode>0.00</c:formatCode>
                <c:ptCount val="2"/>
                <c:pt idx="0">
                  <c:v>0</c:v>
                </c:pt>
                <c:pt idx="1">
                  <c:v>-1.87</c:v>
                </c:pt>
              </c:numCache>
            </c:numRef>
          </c:val>
          <c:extLst>
            <c:ext xmlns:c16="http://schemas.microsoft.com/office/drawing/2014/chart" uri="{C3380CC4-5D6E-409C-BE32-E72D297353CC}">
              <c16:uniqueId val="{00000003-B1D7-0146-A372-A3C693BA2F4E}"/>
            </c:ext>
          </c:extLst>
        </c:ser>
        <c:dLbls>
          <c:showLegendKey val="0"/>
          <c:showVal val="0"/>
          <c:showCatName val="0"/>
          <c:showSerName val="0"/>
          <c:showPercent val="0"/>
          <c:showBubbleSize val="0"/>
        </c:dLbls>
        <c:gapWidth val="123"/>
        <c:overlap val="-27"/>
        <c:axId val="1649392367"/>
        <c:axId val="1649394079"/>
      </c:barChart>
      <c:catAx>
        <c:axId val="1649392367"/>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49394079"/>
        <c:crosses val="autoZero"/>
        <c:auto val="1"/>
        <c:lblAlgn val="ctr"/>
        <c:lblOffset val="100"/>
        <c:noMultiLvlLbl val="0"/>
      </c:catAx>
      <c:valAx>
        <c:axId val="1649394079"/>
        <c:scaling>
          <c:orientation val="minMax"/>
          <c:max val="0"/>
          <c:min val="-2.2999999999999998"/>
        </c:scaling>
        <c:delete val="1"/>
        <c:axPos val="l"/>
        <c:numFmt formatCode="0.00" sourceLinked="1"/>
        <c:majorTickMark val="out"/>
        <c:minorTickMark val="none"/>
        <c:tickLblPos val="nextTo"/>
        <c:crossAx val="164939236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0878721859114015E-2"/>
          <c:y val="2.4936868686868688E-2"/>
          <c:w val="0.9666394335511983"/>
          <c:h val="0.93160774410774427"/>
        </c:manualLayout>
      </c:layout>
      <c:lineChart>
        <c:grouping val="standard"/>
        <c:varyColors val="0"/>
        <c:ser>
          <c:idx val="0"/>
          <c:order val="0"/>
          <c:tx>
            <c:strRef>
              <c:f>Sheet1!$B$1</c:f>
              <c:strCache>
                <c:ptCount val="1"/>
                <c:pt idx="0">
                  <c:v>Series 1</c:v>
                </c:pt>
              </c:strCache>
            </c:strRef>
          </c:tx>
          <c:spPr>
            <a:ln w="28575" cap="rnd">
              <a:solidFill>
                <a:schemeClr val="accent1"/>
              </a:solidFill>
              <a:round/>
            </a:ln>
            <a:effectLst/>
          </c:spPr>
          <c:marker>
            <c:symbol val="none"/>
          </c:marker>
          <c:cat>
            <c:numRef>
              <c:f>Sheet1!$A$2:$A$658</c:f>
              <c:numCache>
                <c:formatCode>m/d/yy</c:formatCode>
                <c:ptCount val="657"/>
                <c:pt idx="0">
                  <c:v>25599</c:v>
                </c:pt>
                <c:pt idx="1">
                  <c:v>25627</c:v>
                </c:pt>
                <c:pt idx="2">
                  <c:v>25658</c:v>
                </c:pt>
                <c:pt idx="3">
                  <c:v>25688</c:v>
                </c:pt>
                <c:pt idx="4">
                  <c:v>25719</c:v>
                </c:pt>
                <c:pt idx="5">
                  <c:v>25749</c:v>
                </c:pt>
                <c:pt idx="6">
                  <c:v>25780</c:v>
                </c:pt>
                <c:pt idx="7">
                  <c:v>25811</c:v>
                </c:pt>
                <c:pt idx="8">
                  <c:v>25841</c:v>
                </c:pt>
                <c:pt idx="9">
                  <c:v>25872</c:v>
                </c:pt>
                <c:pt idx="10">
                  <c:v>25902</c:v>
                </c:pt>
                <c:pt idx="11">
                  <c:v>25933</c:v>
                </c:pt>
                <c:pt idx="12">
                  <c:v>25964</c:v>
                </c:pt>
                <c:pt idx="13">
                  <c:v>25992</c:v>
                </c:pt>
                <c:pt idx="14">
                  <c:v>26023</c:v>
                </c:pt>
                <c:pt idx="15">
                  <c:v>26053</c:v>
                </c:pt>
                <c:pt idx="16">
                  <c:v>26084</c:v>
                </c:pt>
                <c:pt idx="17">
                  <c:v>26114</c:v>
                </c:pt>
                <c:pt idx="18">
                  <c:v>26145</c:v>
                </c:pt>
                <c:pt idx="19">
                  <c:v>26176</c:v>
                </c:pt>
                <c:pt idx="20">
                  <c:v>26206</c:v>
                </c:pt>
                <c:pt idx="21">
                  <c:v>26237</c:v>
                </c:pt>
                <c:pt idx="22">
                  <c:v>26267</c:v>
                </c:pt>
                <c:pt idx="23">
                  <c:v>26298</c:v>
                </c:pt>
                <c:pt idx="24">
                  <c:v>26329</c:v>
                </c:pt>
                <c:pt idx="25">
                  <c:v>26358</c:v>
                </c:pt>
                <c:pt idx="26">
                  <c:v>26389</c:v>
                </c:pt>
                <c:pt idx="27">
                  <c:v>26419</c:v>
                </c:pt>
                <c:pt idx="28">
                  <c:v>26450</c:v>
                </c:pt>
                <c:pt idx="29">
                  <c:v>26480</c:v>
                </c:pt>
                <c:pt idx="30">
                  <c:v>26511</c:v>
                </c:pt>
                <c:pt idx="31">
                  <c:v>26542</c:v>
                </c:pt>
                <c:pt idx="32">
                  <c:v>26572</c:v>
                </c:pt>
                <c:pt idx="33">
                  <c:v>26603</c:v>
                </c:pt>
                <c:pt idx="34">
                  <c:v>26633</c:v>
                </c:pt>
                <c:pt idx="35">
                  <c:v>26664</c:v>
                </c:pt>
                <c:pt idx="36">
                  <c:v>26695</c:v>
                </c:pt>
                <c:pt idx="37">
                  <c:v>26723</c:v>
                </c:pt>
                <c:pt idx="38">
                  <c:v>26754</c:v>
                </c:pt>
                <c:pt idx="39">
                  <c:v>26784</c:v>
                </c:pt>
                <c:pt idx="40">
                  <c:v>26815</c:v>
                </c:pt>
                <c:pt idx="41">
                  <c:v>26845</c:v>
                </c:pt>
                <c:pt idx="42">
                  <c:v>26876</c:v>
                </c:pt>
                <c:pt idx="43">
                  <c:v>26907</c:v>
                </c:pt>
                <c:pt idx="44">
                  <c:v>26937</c:v>
                </c:pt>
                <c:pt idx="45">
                  <c:v>26968</c:v>
                </c:pt>
                <c:pt idx="46">
                  <c:v>26998</c:v>
                </c:pt>
                <c:pt idx="47">
                  <c:v>27029</c:v>
                </c:pt>
                <c:pt idx="48">
                  <c:v>27060</c:v>
                </c:pt>
                <c:pt idx="49">
                  <c:v>27088</c:v>
                </c:pt>
                <c:pt idx="50">
                  <c:v>27119</c:v>
                </c:pt>
                <c:pt idx="51">
                  <c:v>27149</c:v>
                </c:pt>
                <c:pt idx="52">
                  <c:v>27180</c:v>
                </c:pt>
                <c:pt idx="53">
                  <c:v>27210</c:v>
                </c:pt>
                <c:pt idx="54">
                  <c:v>27241</c:v>
                </c:pt>
                <c:pt idx="55">
                  <c:v>27272</c:v>
                </c:pt>
                <c:pt idx="56">
                  <c:v>27302</c:v>
                </c:pt>
                <c:pt idx="57">
                  <c:v>27333</c:v>
                </c:pt>
                <c:pt idx="58">
                  <c:v>27363</c:v>
                </c:pt>
                <c:pt idx="59">
                  <c:v>27394</c:v>
                </c:pt>
                <c:pt idx="60">
                  <c:v>27425</c:v>
                </c:pt>
                <c:pt idx="61">
                  <c:v>27453</c:v>
                </c:pt>
                <c:pt idx="62">
                  <c:v>27484</c:v>
                </c:pt>
                <c:pt idx="63">
                  <c:v>27514</c:v>
                </c:pt>
                <c:pt idx="64">
                  <c:v>27545</c:v>
                </c:pt>
                <c:pt idx="65">
                  <c:v>27575</c:v>
                </c:pt>
                <c:pt idx="66">
                  <c:v>27606</c:v>
                </c:pt>
                <c:pt idx="67">
                  <c:v>27637</c:v>
                </c:pt>
                <c:pt idx="68">
                  <c:v>27667</c:v>
                </c:pt>
                <c:pt idx="69">
                  <c:v>27698</c:v>
                </c:pt>
                <c:pt idx="70">
                  <c:v>27728</c:v>
                </c:pt>
                <c:pt idx="71">
                  <c:v>27759</c:v>
                </c:pt>
                <c:pt idx="72">
                  <c:v>27790</c:v>
                </c:pt>
                <c:pt idx="73">
                  <c:v>27819</c:v>
                </c:pt>
                <c:pt idx="74">
                  <c:v>27850</c:v>
                </c:pt>
                <c:pt idx="75">
                  <c:v>27880</c:v>
                </c:pt>
                <c:pt idx="76">
                  <c:v>27911</c:v>
                </c:pt>
                <c:pt idx="77">
                  <c:v>27941</c:v>
                </c:pt>
                <c:pt idx="78">
                  <c:v>27972</c:v>
                </c:pt>
                <c:pt idx="79">
                  <c:v>28003</c:v>
                </c:pt>
                <c:pt idx="80">
                  <c:v>28033</c:v>
                </c:pt>
                <c:pt idx="81">
                  <c:v>28064</c:v>
                </c:pt>
                <c:pt idx="82">
                  <c:v>28094</c:v>
                </c:pt>
                <c:pt idx="83">
                  <c:v>28125</c:v>
                </c:pt>
                <c:pt idx="84">
                  <c:v>28156</c:v>
                </c:pt>
                <c:pt idx="85">
                  <c:v>28184</c:v>
                </c:pt>
                <c:pt idx="86">
                  <c:v>28215</c:v>
                </c:pt>
                <c:pt idx="87">
                  <c:v>28245</c:v>
                </c:pt>
                <c:pt idx="88">
                  <c:v>28276</c:v>
                </c:pt>
                <c:pt idx="89">
                  <c:v>28306</c:v>
                </c:pt>
                <c:pt idx="90">
                  <c:v>28337</c:v>
                </c:pt>
                <c:pt idx="91">
                  <c:v>28368</c:v>
                </c:pt>
                <c:pt idx="92">
                  <c:v>28398</c:v>
                </c:pt>
                <c:pt idx="93">
                  <c:v>28429</c:v>
                </c:pt>
                <c:pt idx="94">
                  <c:v>28459</c:v>
                </c:pt>
                <c:pt idx="95">
                  <c:v>28490</c:v>
                </c:pt>
                <c:pt idx="96">
                  <c:v>28521</c:v>
                </c:pt>
                <c:pt idx="97">
                  <c:v>28549</c:v>
                </c:pt>
                <c:pt idx="98">
                  <c:v>28580</c:v>
                </c:pt>
                <c:pt idx="99">
                  <c:v>28610</c:v>
                </c:pt>
                <c:pt idx="100">
                  <c:v>28641</c:v>
                </c:pt>
                <c:pt idx="101">
                  <c:v>28671</c:v>
                </c:pt>
                <c:pt idx="102">
                  <c:v>28702</c:v>
                </c:pt>
                <c:pt idx="103">
                  <c:v>28733</c:v>
                </c:pt>
                <c:pt idx="104">
                  <c:v>28763</c:v>
                </c:pt>
                <c:pt idx="105">
                  <c:v>28794</c:v>
                </c:pt>
                <c:pt idx="106">
                  <c:v>28824</c:v>
                </c:pt>
                <c:pt idx="107">
                  <c:v>28855</c:v>
                </c:pt>
                <c:pt idx="108">
                  <c:v>28886</c:v>
                </c:pt>
                <c:pt idx="109">
                  <c:v>28914</c:v>
                </c:pt>
                <c:pt idx="110">
                  <c:v>28945</c:v>
                </c:pt>
                <c:pt idx="111">
                  <c:v>28975</c:v>
                </c:pt>
                <c:pt idx="112">
                  <c:v>29006</c:v>
                </c:pt>
                <c:pt idx="113">
                  <c:v>29036</c:v>
                </c:pt>
                <c:pt idx="114">
                  <c:v>29067</c:v>
                </c:pt>
                <c:pt idx="115">
                  <c:v>29098</c:v>
                </c:pt>
                <c:pt idx="116">
                  <c:v>29128</c:v>
                </c:pt>
                <c:pt idx="117">
                  <c:v>29159</c:v>
                </c:pt>
                <c:pt idx="118">
                  <c:v>29189</c:v>
                </c:pt>
                <c:pt idx="119">
                  <c:v>29220</c:v>
                </c:pt>
                <c:pt idx="120">
                  <c:v>29251</c:v>
                </c:pt>
                <c:pt idx="121">
                  <c:v>29280</c:v>
                </c:pt>
                <c:pt idx="122">
                  <c:v>29311</c:v>
                </c:pt>
                <c:pt idx="123">
                  <c:v>29341</c:v>
                </c:pt>
                <c:pt idx="124">
                  <c:v>29372</c:v>
                </c:pt>
                <c:pt idx="125">
                  <c:v>29402</c:v>
                </c:pt>
                <c:pt idx="126">
                  <c:v>29433</c:v>
                </c:pt>
                <c:pt idx="127">
                  <c:v>29464</c:v>
                </c:pt>
                <c:pt idx="128">
                  <c:v>29494</c:v>
                </c:pt>
                <c:pt idx="129">
                  <c:v>29525</c:v>
                </c:pt>
                <c:pt idx="130">
                  <c:v>29555</c:v>
                </c:pt>
                <c:pt idx="131">
                  <c:v>29586</c:v>
                </c:pt>
                <c:pt idx="132">
                  <c:v>29617</c:v>
                </c:pt>
                <c:pt idx="133">
                  <c:v>29645</c:v>
                </c:pt>
                <c:pt idx="134">
                  <c:v>29676</c:v>
                </c:pt>
                <c:pt idx="135">
                  <c:v>29706</c:v>
                </c:pt>
                <c:pt idx="136">
                  <c:v>29737</c:v>
                </c:pt>
                <c:pt idx="137">
                  <c:v>29767</c:v>
                </c:pt>
                <c:pt idx="138">
                  <c:v>29798</c:v>
                </c:pt>
                <c:pt idx="139">
                  <c:v>29829</c:v>
                </c:pt>
                <c:pt idx="140">
                  <c:v>29859</c:v>
                </c:pt>
                <c:pt idx="141">
                  <c:v>29890</c:v>
                </c:pt>
                <c:pt idx="142">
                  <c:v>29920</c:v>
                </c:pt>
                <c:pt idx="143">
                  <c:v>29951</c:v>
                </c:pt>
                <c:pt idx="144">
                  <c:v>29982</c:v>
                </c:pt>
                <c:pt idx="145">
                  <c:v>30010</c:v>
                </c:pt>
                <c:pt idx="146">
                  <c:v>30041</c:v>
                </c:pt>
                <c:pt idx="147">
                  <c:v>30071</c:v>
                </c:pt>
                <c:pt idx="148">
                  <c:v>30102</c:v>
                </c:pt>
                <c:pt idx="149">
                  <c:v>30132</c:v>
                </c:pt>
                <c:pt idx="150">
                  <c:v>30163</c:v>
                </c:pt>
                <c:pt idx="151">
                  <c:v>30194</c:v>
                </c:pt>
                <c:pt idx="152">
                  <c:v>30224</c:v>
                </c:pt>
                <c:pt idx="153">
                  <c:v>30255</c:v>
                </c:pt>
                <c:pt idx="154">
                  <c:v>30285</c:v>
                </c:pt>
                <c:pt idx="155">
                  <c:v>30316</c:v>
                </c:pt>
                <c:pt idx="156">
                  <c:v>30347</c:v>
                </c:pt>
                <c:pt idx="157">
                  <c:v>30375</c:v>
                </c:pt>
                <c:pt idx="158">
                  <c:v>30406</c:v>
                </c:pt>
                <c:pt idx="159">
                  <c:v>30436</c:v>
                </c:pt>
                <c:pt idx="160">
                  <c:v>30467</c:v>
                </c:pt>
                <c:pt idx="161">
                  <c:v>30497</c:v>
                </c:pt>
                <c:pt idx="162">
                  <c:v>30528</c:v>
                </c:pt>
                <c:pt idx="163">
                  <c:v>30559</c:v>
                </c:pt>
                <c:pt idx="164">
                  <c:v>30589</c:v>
                </c:pt>
                <c:pt idx="165">
                  <c:v>30620</c:v>
                </c:pt>
                <c:pt idx="166">
                  <c:v>30650</c:v>
                </c:pt>
                <c:pt idx="167">
                  <c:v>30681</c:v>
                </c:pt>
                <c:pt idx="168">
                  <c:v>30712</c:v>
                </c:pt>
                <c:pt idx="169">
                  <c:v>30741</c:v>
                </c:pt>
                <c:pt idx="170">
                  <c:v>30772</c:v>
                </c:pt>
                <c:pt idx="171">
                  <c:v>30802</c:v>
                </c:pt>
                <c:pt idx="172">
                  <c:v>30833</c:v>
                </c:pt>
                <c:pt idx="173">
                  <c:v>30863</c:v>
                </c:pt>
                <c:pt idx="174">
                  <c:v>30894</c:v>
                </c:pt>
                <c:pt idx="175">
                  <c:v>30925</c:v>
                </c:pt>
                <c:pt idx="176">
                  <c:v>30955</c:v>
                </c:pt>
                <c:pt idx="177">
                  <c:v>30986</c:v>
                </c:pt>
                <c:pt idx="178">
                  <c:v>31016</c:v>
                </c:pt>
                <c:pt idx="179">
                  <c:v>31047</c:v>
                </c:pt>
                <c:pt idx="180">
                  <c:v>31078</c:v>
                </c:pt>
                <c:pt idx="181">
                  <c:v>31106</c:v>
                </c:pt>
                <c:pt idx="182">
                  <c:v>31137</c:v>
                </c:pt>
                <c:pt idx="183">
                  <c:v>31167</c:v>
                </c:pt>
                <c:pt idx="184">
                  <c:v>31198</c:v>
                </c:pt>
                <c:pt idx="185">
                  <c:v>31228</c:v>
                </c:pt>
                <c:pt idx="186">
                  <c:v>31259</c:v>
                </c:pt>
                <c:pt idx="187">
                  <c:v>31290</c:v>
                </c:pt>
                <c:pt idx="188">
                  <c:v>31320</c:v>
                </c:pt>
                <c:pt idx="189">
                  <c:v>31351</c:v>
                </c:pt>
                <c:pt idx="190">
                  <c:v>31381</c:v>
                </c:pt>
                <c:pt idx="191">
                  <c:v>31412</c:v>
                </c:pt>
                <c:pt idx="192">
                  <c:v>31443</c:v>
                </c:pt>
                <c:pt idx="193">
                  <c:v>31471</c:v>
                </c:pt>
                <c:pt idx="194">
                  <c:v>31502</c:v>
                </c:pt>
                <c:pt idx="195">
                  <c:v>31532</c:v>
                </c:pt>
                <c:pt idx="196">
                  <c:v>31563</c:v>
                </c:pt>
                <c:pt idx="197">
                  <c:v>31593</c:v>
                </c:pt>
                <c:pt idx="198">
                  <c:v>31624</c:v>
                </c:pt>
                <c:pt idx="199">
                  <c:v>31655</c:v>
                </c:pt>
                <c:pt idx="200">
                  <c:v>31685</c:v>
                </c:pt>
                <c:pt idx="201">
                  <c:v>31716</c:v>
                </c:pt>
                <c:pt idx="202">
                  <c:v>31746</c:v>
                </c:pt>
                <c:pt idx="203">
                  <c:v>31777</c:v>
                </c:pt>
                <c:pt idx="204">
                  <c:v>31808</c:v>
                </c:pt>
                <c:pt idx="205">
                  <c:v>31836</c:v>
                </c:pt>
                <c:pt idx="206">
                  <c:v>31867</c:v>
                </c:pt>
                <c:pt idx="207">
                  <c:v>31897</c:v>
                </c:pt>
                <c:pt idx="208">
                  <c:v>31928</c:v>
                </c:pt>
                <c:pt idx="209">
                  <c:v>31958</c:v>
                </c:pt>
                <c:pt idx="210">
                  <c:v>31989</c:v>
                </c:pt>
                <c:pt idx="211">
                  <c:v>32020</c:v>
                </c:pt>
                <c:pt idx="212">
                  <c:v>32050</c:v>
                </c:pt>
                <c:pt idx="213">
                  <c:v>32081</c:v>
                </c:pt>
                <c:pt idx="214">
                  <c:v>32111</c:v>
                </c:pt>
                <c:pt idx="215">
                  <c:v>32142</c:v>
                </c:pt>
                <c:pt idx="216">
                  <c:v>32173</c:v>
                </c:pt>
                <c:pt idx="217">
                  <c:v>32202</c:v>
                </c:pt>
                <c:pt idx="218">
                  <c:v>32233</c:v>
                </c:pt>
                <c:pt idx="219">
                  <c:v>32263</c:v>
                </c:pt>
                <c:pt idx="220">
                  <c:v>32294</c:v>
                </c:pt>
                <c:pt idx="221">
                  <c:v>32324</c:v>
                </c:pt>
                <c:pt idx="222">
                  <c:v>32355</c:v>
                </c:pt>
                <c:pt idx="223">
                  <c:v>32386</c:v>
                </c:pt>
                <c:pt idx="224">
                  <c:v>32416</c:v>
                </c:pt>
                <c:pt idx="225">
                  <c:v>32447</c:v>
                </c:pt>
                <c:pt idx="226">
                  <c:v>32477</c:v>
                </c:pt>
                <c:pt idx="227">
                  <c:v>32508</c:v>
                </c:pt>
                <c:pt idx="228">
                  <c:v>32539</c:v>
                </c:pt>
                <c:pt idx="229">
                  <c:v>32567</c:v>
                </c:pt>
                <c:pt idx="230">
                  <c:v>32598</c:v>
                </c:pt>
                <c:pt idx="231">
                  <c:v>32628</c:v>
                </c:pt>
                <c:pt idx="232">
                  <c:v>32659</c:v>
                </c:pt>
                <c:pt idx="233">
                  <c:v>32689</c:v>
                </c:pt>
                <c:pt idx="234">
                  <c:v>32720</c:v>
                </c:pt>
                <c:pt idx="235">
                  <c:v>32751</c:v>
                </c:pt>
                <c:pt idx="236">
                  <c:v>32781</c:v>
                </c:pt>
                <c:pt idx="237">
                  <c:v>32812</c:v>
                </c:pt>
                <c:pt idx="238">
                  <c:v>32842</c:v>
                </c:pt>
                <c:pt idx="239">
                  <c:v>32873</c:v>
                </c:pt>
                <c:pt idx="240">
                  <c:v>32904</c:v>
                </c:pt>
                <c:pt idx="241">
                  <c:v>32932</c:v>
                </c:pt>
                <c:pt idx="242">
                  <c:v>32963</c:v>
                </c:pt>
                <c:pt idx="243">
                  <c:v>32993</c:v>
                </c:pt>
                <c:pt idx="244">
                  <c:v>33024</c:v>
                </c:pt>
                <c:pt idx="245">
                  <c:v>33054</c:v>
                </c:pt>
                <c:pt idx="246">
                  <c:v>33085</c:v>
                </c:pt>
                <c:pt idx="247">
                  <c:v>33116</c:v>
                </c:pt>
                <c:pt idx="248">
                  <c:v>33146</c:v>
                </c:pt>
                <c:pt idx="249">
                  <c:v>33177</c:v>
                </c:pt>
                <c:pt idx="250">
                  <c:v>33207</c:v>
                </c:pt>
                <c:pt idx="251">
                  <c:v>33238</c:v>
                </c:pt>
                <c:pt idx="252">
                  <c:v>33269</c:v>
                </c:pt>
                <c:pt idx="253">
                  <c:v>33297</c:v>
                </c:pt>
                <c:pt idx="254">
                  <c:v>33328</c:v>
                </c:pt>
                <c:pt idx="255">
                  <c:v>33358</c:v>
                </c:pt>
                <c:pt idx="256">
                  <c:v>33389</c:v>
                </c:pt>
                <c:pt idx="257">
                  <c:v>33419</c:v>
                </c:pt>
                <c:pt idx="258">
                  <c:v>33450</c:v>
                </c:pt>
                <c:pt idx="259">
                  <c:v>33481</c:v>
                </c:pt>
                <c:pt idx="260">
                  <c:v>33511</c:v>
                </c:pt>
                <c:pt idx="261">
                  <c:v>33542</c:v>
                </c:pt>
                <c:pt idx="262">
                  <c:v>33572</c:v>
                </c:pt>
                <c:pt idx="263">
                  <c:v>33603</c:v>
                </c:pt>
                <c:pt idx="264">
                  <c:v>33634</c:v>
                </c:pt>
                <c:pt idx="265">
                  <c:v>33663</c:v>
                </c:pt>
                <c:pt idx="266">
                  <c:v>33694</c:v>
                </c:pt>
                <c:pt idx="267">
                  <c:v>33724</c:v>
                </c:pt>
                <c:pt idx="268">
                  <c:v>33755</c:v>
                </c:pt>
                <c:pt idx="269">
                  <c:v>33785</c:v>
                </c:pt>
                <c:pt idx="270">
                  <c:v>33816</c:v>
                </c:pt>
                <c:pt idx="271">
                  <c:v>33847</c:v>
                </c:pt>
                <c:pt idx="272">
                  <c:v>33877</c:v>
                </c:pt>
                <c:pt idx="273">
                  <c:v>33908</c:v>
                </c:pt>
                <c:pt idx="274">
                  <c:v>33938</c:v>
                </c:pt>
                <c:pt idx="275">
                  <c:v>33969</c:v>
                </c:pt>
                <c:pt idx="276">
                  <c:v>34000</c:v>
                </c:pt>
                <c:pt idx="277">
                  <c:v>34028</c:v>
                </c:pt>
                <c:pt idx="278">
                  <c:v>34059</c:v>
                </c:pt>
                <c:pt idx="279">
                  <c:v>34089</c:v>
                </c:pt>
                <c:pt idx="280">
                  <c:v>34120</c:v>
                </c:pt>
                <c:pt idx="281">
                  <c:v>34150</c:v>
                </c:pt>
                <c:pt idx="282">
                  <c:v>34181</c:v>
                </c:pt>
                <c:pt idx="283">
                  <c:v>34212</c:v>
                </c:pt>
                <c:pt idx="284">
                  <c:v>34242</c:v>
                </c:pt>
                <c:pt idx="285">
                  <c:v>34273</c:v>
                </c:pt>
                <c:pt idx="286">
                  <c:v>34303</c:v>
                </c:pt>
                <c:pt idx="287">
                  <c:v>34334</c:v>
                </c:pt>
                <c:pt idx="288">
                  <c:v>34365</c:v>
                </c:pt>
                <c:pt idx="289">
                  <c:v>34393</c:v>
                </c:pt>
                <c:pt idx="290">
                  <c:v>34424</c:v>
                </c:pt>
                <c:pt idx="291">
                  <c:v>34454</c:v>
                </c:pt>
                <c:pt idx="292">
                  <c:v>34485</c:v>
                </c:pt>
                <c:pt idx="293">
                  <c:v>34515</c:v>
                </c:pt>
                <c:pt idx="294">
                  <c:v>34546</c:v>
                </c:pt>
                <c:pt idx="295">
                  <c:v>34577</c:v>
                </c:pt>
                <c:pt idx="296">
                  <c:v>34607</c:v>
                </c:pt>
                <c:pt idx="297">
                  <c:v>34638</c:v>
                </c:pt>
                <c:pt idx="298">
                  <c:v>34668</c:v>
                </c:pt>
                <c:pt idx="299">
                  <c:v>34699</c:v>
                </c:pt>
                <c:pt idx="300">
                  <c:v>34730</c:v>
                </c:pt>
                <c:pt idx="301">
                  <c:v>34758</c:v>
                </c:pt>
                <c:pt idx="302">
                  <c:v>34789</c:v>
                </c:pt>
                <c:pt idx="303">
                  <c:v>34819</c:v>
                </c:pt>
                <c:pt idx="304">
                  <c:v>34850</c:v>
                </c:pt>
                <c:pt idx="305">
                  <c:v>34880</c:v>
                </c:pt>
                <c:pt idx="306">
                  <c:v>34911</c:v>
                </c:pt>
                <c:pt idx="307">
                  <c:v>34942</c:v>
                </c:pt>
                <c:pt idx="308">
                  <c:v>34972</c:v>
                </c:pt>
                <c:pt idx="309">
                  <c:v>35003</c:v>
                </c:pt>
                <c:pt idx="310">
                  <c:v>35033</c:v>
                </c:pt>
                <c:pt idx="311">
                  <c:v>35064</c:v>
                </c:pt>
                <c:pt idx="312">
                  <c:v>35095</c:v>
                </c:pt>
                <c:pt idx="313">
                  <c:v>35124</c:v>
                </c:pt>
                <c:pt idx="314">
                  <c:v>35155</c:v>
                </c:pt>
                <c:pt idx="315">
                  <c:v>35185</c:v>
                </c:pt>
                <c:pt idx="316">
                  <c:v>35216</c:v>
                </c:pt>
                <c:pt idx="317">
                  <c:v>35246</c:v>
                </c:pt>
                <c:pt idx="318">
                  <c:v>35277</c:v>
                </c:pt>
                <c:pt idx="319">
                  <c:v>35308</c:v>
                </c:pt>
                <c:pt idx="320">
                  <c:v>35338</c:v>
                </c:pt>
                <c:pt idx="321">
                  <c:v>35369</c:v>
                </c:pt>
                <c:pt idx="322">
                  <c:v>35399</c:v>
                </c:pt>
                <c:pt idx="323">
                  <c:v>35430</c:v>
                </c:pt>
                <c:pt idx="324">
                  <c:v>35461</c:v>
                </c:pt>
                <c:pt idx="325">
                  <c:v>35489</c:v>
                </c:pt>
                <c:pt idx="326">
                  <c:v>35520</c:v>
                </c:pt>
                <c:pt idx="327">
                  <c:v>35550</c:v>
                </c:pt>
                <c:pt idx="328">
                  <c:v>35581</c:v>
                </c:pt>
                <c:pt idx="329">
                  <c:v>35611</c:v>
                </c:pt>
                <c:pt idx="330">
                  <c:v>35642</c:v>
                </c:pt>
                <c:pt idx="331">
                  <c:v>35673</c:v>
                </c:pt>
                <c:pt idx="332">
                  <c:v>35703</c:v>
                </c:pt>
                <c:pt idx="333">
                  <c:v>35734</c:v>
                </c:pt>
                <c:pt idx="334">
                  <c:v>35764</c:v>
                </c:pt>
                <c:pt idx="335">
                  <c:v>35795</c:v>
                </c:pt>
                <c:pt idx="336">
                  <c:v>35826</c:v>
                </c:pt>
                <c:pt idx="337">
                  <c:v>35854</c:v>
                </c:pt>
                <c:pt idx="338">
                  <c:v>35885</c:v>
                </c:pt>
                <c:pt idx="339">
                  <c:v>35915</c:v>
                </c:pt>
                <c:pt idx="340">
                  <c:v>35946</c:v>
                </c:pt>
                <c:pt idx="341">
                  <c:v>35976</c:v>
                </c:pt>
                <c:pt idx="342">
                  <c:v>36007</c:v>
                </c:pt>
                <c:pt idx="343">
                  <c:v>36038</c:v>
                </c:pt>
                <c:pt idx="344">
                  <c:v>36068</c:v>
                </c:pt>
                <c:pt idx="345">
                  <c:v>36099</c:v>
                </c:pt>
                <c:pt idx="346">
                  <c:v>36129</c:v>
                </c:pt>
                <c:pt idx="347">
                  <c:v>36160</c:v>
                </c:pt>
                <c:pt idx="348">
                  <c:v>36191</c:v>
                </c:pt>
                <c:pt idx="349">
                  <c:v>36219</c:v>
                </c:pt>
                <c:pt idx="350">
                  <c:v>36250</c:v>
                </c:pt>
                <c:pt idx="351">
                  <c:v>36280</c:v>
                </c:pt>
                <c:pt idx="352">
                  <c:v>36311</c:v>
                </c:pt>
                <c:pt idx="353">
                  <c:v>36341</c:v>
                </c:pt>
                <c:pt idx="354">
                  <c:v>36372</c:v>
                </c:pt>
                <c:pt idx="355">
                  <c:v>36403</c:v>
                </c:pt>
                <c:pt idx="356">
                  <c:v>36433</c:v>
                </c:pt>
                <c:pt idx="357">
                  <c:v>36464</c:v>
                </c:pt>
                <c:pt idx="358">
                  <c:v>36494</c:v>
                </c:pt>
                <c:pt idx="359">
                  <c:v>36525</c:v>
                </c:pt>
                <c:pt idx="360">
                  <c:v>36556</c:v>
                </c:pt>
                <c:pt idx="361">
                  <c:v>36585</c:v>
                </c:pt>
                <c:pt idx="362">
                  <c:v>36616</c:v>
                </c:pt>
                <c:pt idx="363">
                  <c:v>36646</c:v>
                </c:pt>
                <c:pt idx="364">
                  <c:v>36677</c:v>
                </c:pt>
                <c:pt idx="365">
                  <c:v>36707</c:v>
                </c:pt>
                <c:pt idx="366">
                  <c:v>36738</c:v>
                </c:pt>
                <c:pt idx="367">
                  <c:v>36769</c:v>
                </c:pt>
                <c:pt idx="368">
                  <c:v>36799</c:v>
                </c:pt>
                <c:pt idx="369">
                  <c:v>36830</c:v>
                </c:pt>
                <c:pt idx="370">
                  <c:v>36860</c:v>
                </c:pt>
                <c:pt idx="371">
                  <c:v>36891</c:v>
                </c:pt>
                <c:pt idx="372">
                  <c:v>36922</c:v>
                </c:pt>
                <c:pt idx="373">
                  <c:v>36950</c:v>
                </c:pt>
                <c:pt idx="374">
                  <c:v>36981</c:v>
                </c:pt>
                <c:pt idx="375">
                  <c:v>37011</c:v>
                </c:pt>
                <c:pt idx="376">
                  <c:v>37042</c:v>
                </c:pt>
                <c:pt idx="377">
                  <c:v>37072</c:v>
                </c:pt>
                <c:pt idx="378">
                  <c:v>37103</c:v>
                </c:pt>
                <c:pt idx="379">
                  <c:v>37134</c:v>
                </c:pt>
                <c:pt idx="380">
                  <c:v>37164</c:v>
                </c:pt>
                <c:pt idx="381">
                  <c:v>37195</c:v>
                </c:pt>
                <c:pt idx="382">
                  <c:v>37225</c:v>
                </c:pt>
                <c:pt idx="383">
                  <c:v>37256</c:v>
                </c:pt>
                <c:pt idx="384">
                  <c:v>37287</c:v>
                </c:pt>
                <c:pt idx="385">
                  <c:v>37315</c:v>
                </c:pt>
                <c:pt idx="386">
                  <c:v>37346</c:v>
                </c:pt>
                <c:pt idx="387">
                  <c:v>37376</c:v>
                </c:pt>
                <c:pt idx="388">
                  <c:v>37407</c:v>
                </c:pt>
                <c:pt idx="389">
                  <c:v>37437</c:v>
                </c:pt>
                <c:pt idx="390">
                  <c:v>37468</c:v>
                </c:pt>
                <c:pt idx="391">
                  <c:v>37499</c:v>
                </c:pt>
                <c:pt idx="392">
                  <c:v>37529</c:v>
                </c:pt>
                <c:pt idx="393">
                  <c:v>37560</c:v>
                </c:pt>
                <c:pt idx="394">
                  <c:v>37590</c:v>
                </c:pt>
                <c:pt idx="395">
                  <c:v>37621</c:v>
                </c:pt>
                <c:pt idx="396">
                  <c:v>37652</c:v>
                </c:pt>
                <c:pt idx="397">
                  <c:v>37680</c:v>
                </c:pt>
                <c:pt idx="398">
                  <c:v>37711</c:v>
                </c:pt>
                <c:pt idx="399">
                  <c:v>37741</c:v>
                </c:pt>
                <c:pt idx="400">
                  <c:v>37772</c:v>
                </c:pt>
                <c:pt idx="401">
                  <c:v>37802</c:v>
                </c:pt>
                <c:pt idx="402">
                  <c:v>37833</c:v>
                </c:pt>
                <c:pt idx="403">
                  <c:v>37864</c:v>
                </c:pt>
                <c:pt idx="404">
                  <c:v>37894</c:v>
                </c:pt>
                <c:pt idx="405">
                  <c:v>37925</c:v>
                </c:pt>
                <c:pt idx="406">
                  <c:v>37955</c:v>
                </c:pt>
                <c:pt idx="407">
                  <c:v>37986</c:v>
                </c:pt>
                <c:pt idx="408">
                  <c:v>38017</c:v>
                </c:pt>
                <c:pt idx="409">
                  <c:v>38046</c:v>
                </c:pt>
                <c:pt idx="410">
                  <c:v>38077</c:v>
                </c:pt>
                <c:pt idx="411">
                  <c:v>38107</c:v>
                </c:pt>
                <c:pt idx="412">
                  <c:v>38138</c:v>
                </c:pt>
                <c:pt idx="413">
                  <c:v>38168</c:v>
                </c:pt>
                <c:pt idx="414">
                  <c:v>38199</c:v>
                </c:pt>
                <c:pt idx="415">
                  <c:v>38230</c:v>
                </c:pt>
                <c:pt idx="416">
                  <c:v>38260</c:v>
                </c:pt>
                <c:pt idx="417">
                  <c:v>38291</c:v>
                </c:pt>
                <c:pt idx="418">
                  <c:v>38321</c:v>
                </c:pt>
                <c:pt idx="419">
                  <c:v>38352</c:v>
                </c:pt>
                <c:pt idx="420">
                  <c:v>38383</c:v>
                </c:pt>
                <c:pt idx="421">
                  <c:v>38411</c:v>
                </c:pt>
                <c:pt idx="422">
                  <c:v>38442</c:v>
                </c:pt>
                <c:pt idx="423">
                  <c:v>38472</c:v>
                </c:pt>
                <c:pt idx="424">
                  <c:v>38503</c:v>
                </c:pt>
                <c:pt idx="425">
                  <c:v>38533</c:v>
                </c:pt>
                <c:pt idx="426">
                  <c:v>38564</c:v>
                </c:pt>
                <c:pt idx="427">
                  <c:v>38595</c:v>
                </c:pt>
                <c:pt idx="428">
                  <c:v>38625</c:v>
                </c:pt>
                <c:pt idx="429">
                  <c:v>38656</c:v>
                </c:pt>
                <c:pt idx="430">
                  <c:v>38686</c:v>
                </c:pt>
                <c:pt idx="431">
                  <c:v>38717</c:v>
                </c:pt>
                <c:pt idx="432">
                  <c:v>38748</c:v>
                </c:pt>
                <c:pt idx="433">
                  <c:v>38776</c:v>
                </c:pt>
                <c:pt idx="434">
                  <c:v>38807</c:v>
                </c:pt>
                <c:pt idx="435">
                  <c:v>38837</c:v>
                </c:pt>
                <c:pt idx="436">
                  <c:v>38868</c:v>
                </c:pt>
                <c:pt idx="437">
                  <c:v>38898</c:v>
                </c:pt>
                <c:pt idx="438">
                  <c:v>38929</c:v>
                </c:pt>
                <c:pt idx="439">
                  <c:v>38960</c:v>
                </c:pt>
                <c:pt idx="440">
                  <c:v>38990</c:v>
                </c:pt>
                <c:pt idx="441">
                  <c:v>39021</c:v>
                </c:pt>
                <c:pt idx="442">
                  <c:v>39051</c:v>
                </c:pt>
                <c:pt idx="443">
                  <c:v>39082</c:v>
                </c:pt>
                <c:pt idx="444">
                  <c:v>39113</c:v>
                </c:pt>
                <c:pt idx="445">
                  <c:v>39141</c:v>
                </c:pt>
                <c:pt idx="446">
                  <c:v>39172</c:v>
                </c:pt>
                <c:pt idx="447">
                  <c:v>39202</c:v>
                </c:pt>
                <c:pt idx="448">
                  <c:v>39233</c:v>
                </c:pt>
                <c:pt idx="449">
                  <c:v>39263</c:v>
                </c:pt>
                <c:pt idx="450">
                  <c:v>39294</c:v>
                </c:pt>
                <c:pt idx="451">
                  <c:v>39325</c:v>
                </c:pt>
                <c:pt idx="452">
                  <c:v>39355</c:v>
                </c:pt>
                <c:pt idx="453">
                  <c:v>39386</c:v>
                </c:pt>
                <c:pt idx="454">
                  <c:v>39416</c:v>
                </c:pt>
                <c:pt idx="455">
                  <c:v>39447</c:v>
                </c:pt>
                <c:pt idx="456">
                  <c:v>39478</c:v>
                </c:pt>
                <c:pt idx="457">
                  <c:v>39507</c:v>
                </c:pt>
                <c:pt idx="458">
                  <c:v>39538</c:v>
                </c:pt>
                <c:pt idx="459">
                  <c:v>39568</c:v>
                </c:pt>
                <c:pt idx="460">
                  <c:v>39599</c:v>
                </c:pt>
                <c:pt idx="461">
                  <c:v>39629</c:v>
                </c:pt>
                <c:pt idx="462">
                  <c:v>39660</c:v>
                </c:pt>
                <c:pt idx="463">
                  <c:v>39691</c:v>
                </c:pt>
                <c:pt idx="464">
                  <c:v>39721</c:v>
                </c:pt>
                <c:pt idx="465">
                  <c:v>39752</c:v>
                </c:pt>
                <c:pt idx="466">
                  <c:v>39782</c:v>
                </c:pt>
                <c:pt idx="467">
                  <c:v>39813</c:v>
                </c:pt>
                <c:pt idx="468">
                  <c:v>39844</c:v>
                </c:pt>
                <c:pt idx="469">
                  <c:v>39872</c:v>
                </c:pt>
                <c:pt idx="470">
                  <c:v>39903</c:v>
                </c:pt>
                <c:pt idx="471">
                  <c:v>39933</c:v>
                </c:pt>
                <c:pt idx="472">
                  <c:v>39964</c:v>
                </c:pt>
                <c:pt idx="473">
                  <c:v>39994</c:v>
                </c:pt>
                <c:pt idx="474">
                  <c:v>40025</c:v>
                </c:pt>
                <c:pt idx="475">
                  <c:v>40056</c:v>
                </c:pt>
                <c:pt idx="476">
                  <c:v>40086</c:v>
                </c:pt>
                <c:pt idx="477">
                  <c:v>40117</c:v>
                </c:pt>
                <c:pt idx="478">
                  <c:v>40147</c:v>
                </c:pt>
                <c:pt idx="479">
                  <c:v>40178</c:v>
                </c:pt>
                <c:pt idx="480">
                  <c:v>40209</c:v>
                </c:pt>
                <c:pt idx="481">
                  <c:v>40237</c:v>
                </c:pt>
                <c:pt idx="482">
                  <c:v>40268</c:v>
                </c:pt>
                <c:pt idx="483">
                  <c:v>40298</c:v>
                </c:pt>
                <c:pt idx="484">
                  <c:v>40329</c:v>
                </c:pt>
                <c:pt idx="485">
                  <c:v>40359</c:v>
                </c:pt>
                <c:pt idx="486">
                  <c:v>40390</c:v>
                </c:pt>
                <c:pt idx="487">
                  <c:v>40421</c:v>
                </c:pt>
                <c:pt idx="488">
                  <c:v>40451</c:v>
                </c:pt>
                <c:pt idx="489">
                  <c:v>40482</c:v>
                </c:pt>
                <c:pt idx="490">
                  <c:v>40512</c:v>
                </c:pt>
                <c:pt idx="491">
                  <c:v>40543</c:v>
                </c:pt>
                <c:pt idx="492">
                  <c:v>40574</c:v>
                </c:pt>
                <c:pt idx="493">
                  <c:v>40602</c:v>
                </c:pt>
                <c:pt idx="494">
                  <c:v>40633</c:v>
                </c:pt>
                <c:pt idx="495">
                  <c:v>40663</c:v>
                </c:pt>
                <c:pt idx="496">
                  <c:v>40694</c:v>
                </c:pt>
                <c:pt idx="497">
                  <c:v>40724</c:v>
                </c:pt>
                <c:pt idx="498">
                  <c:v>40755</c:v>
                </c:pt>
                <c:pt idx="499">
                  <c:v>40786</c:v>
                </c:pt>
                <c:pt idx="500">
                  <c:v>40816</c:v>
                </c:pt>
                <c:pt idx="501">
                  <c:v>40847</c:v>
                </c:pt>
                <c:pt idx="502">
                  <c:v>40877</c:v>
                </c:pt>
                <c:pt idx="503">
                  <c:v>40908</c:v>
                </c:pt>
                <c:pt idx="504">
                  <c:v>40939</c:v>
                </c:pt>
                <c:pt idx="505">
                  <c:v>40968</c:v>
                </c:pt>
                <c:pt idx="506">
                  <c:v>40999</c:v>
                </c:pt>
                <c:pt idx="507">
                  <c:v>41029</c:v>
                </c:pt>
                <c:pt idx="508">
                  <c:v>41060</c:v>
                </c:pt>
                <c:pt idx="509">
                  <c:v>41090</c:v>
                </c:pt>
                <c:pt idx="510">
                  <c:v>41121</c:v>
                </c:pt>
                <c:pt idx="511">
                  <c:v>41152</c:v>
                </c:pt>
                <c:pt idx="512">
                  <c:v>41182</c:v>
                </c:pt>
                <c:pt idx="513">
                  <c:v>41213</c:v>
                </c:pt>
                <c:pt idx="514">
                  <c:v>41243</c:v>
                </c:pt>
                <c:pt idx="515">
                  <c:v>41274</c:v>
                </c:pt>
                <c:pt idx="516">
                  <c:v>41305</c:v>
                </c:pt>
                <c:pt idx="517">
                  <c:v>41333</c:v>
                </c:pt>
                <c:pt idx="518">
                  <c:v>41364</c:v>
                </c:pt>
                <c:pt idx="519">
                  <c:v>41394</c:v>
                </c:pt>
                <c:pt idx="520">
                  <c:v>41425</c:v>
                </c:pt>
                <c:pt idx="521">
                  <c:v>41455</c:v>
                </c:pt>
                <c:pt idx="522">
                  <c:v>41486</c:v>
                </c:pt>
                <c:pt idx="523">
                  <c:v>41517</c:v>
                </c:pt>
                <c:pt idx="524">
                  <c:v>41547</c:v>
                </c:pt>
                <c:pt idx="525">
                  <c:v>41578</c:v>
                </c:pt>
                <c:pt idx="526">
                  <c:v>41608</c:v>
                </c:pt>
                <c:pt idx="527">
                  <c:v>41639</c:v>
                </c:pt>
                <c:pt idx="528">
                  <c:v>41670</c:v>
                </c:pt>
                <c:pt idx="529">
                  <c:v>41698</c:v>
                </c:pt>
                <c:pt idx="530">
                  <c:v>41729</c:v>
                </c:pt>
                <c:pt idx="531">
                  <c:v>41759</c:v>
                </c:pt>
                <c:pt idx="532">
                  <c:v>41790</c:v>
                </c:pt>
                <c:pt idx="533">
                  <c:v>41820</c:v>
                </c:pt>
                <c:pt idx="534">
                  <c:v>41851</c:v>
                </c:pt>
                <c:pt idx="535">
                  <c:v>41882</c:v>
                </c:pt>
                <c:pt idx="536">
                  <c:v>41912</c:v>
                </c:pt>
                <c:pt idx="537">
                  <c:v>41943</c:v>
                </c:pt>
                <c:pt idx="538">
                  <c:v>41973</c:v>
                </c:pt>
                <c:pt idx="539">
                  <c:v>42004</c:v>
                </c:pt>
                <c:pt idx="540">
                  <c:v>42035</c:v>
                </c:pt>
                <c:pt idx="541">
                  <c:v>42063</c:v>
                </c:pt>
                <c:pt idx="542">
                  <c:v>42094</c:v>
                </c:pt>
                <c:pt idx="543">
                  <c:v>42124</c:v>
                </c:pt>
                <c:pt idx="544">
                  <c:v>42155</c:v>
                </c:pt>
                <c:pt idx="545">
                  <c:v>42185</c:v>
                </c:pt>
                <c:pt idx="546">
                  <c:v>42216</c:v>
                </c:pt>
                <c:pt idx="547">
                  <c:v>42247</c:v>
                </c:pt>
                <c:pt idx="548">
                  <c:v>42277</c:v>
                </c:pt>
                <c:pt idx="549">
                  <c:v>42308</c:v>
                </c:pt>
                <c:pt idx="550">
                  <c:v>42338</c:v>
                </c:pt>
                <c:pt idx="551">
                  <c:v>42369</c:v>
                </c:pt>
                <c:pt idx="552">
                  <c:v>42400</c:v>
                </c:pt>
                <c:pt idx="553">
                  <c:v>42429</c:v>
                </c:pt>
                <c:pt idx="554">
                  <c:v>42460</c:v>
                </c:pt>
                <c:pt idx="555">
                  <c:v>42490</c:v>
                </c:pt>
                <c:pt idx="556">
                  <c:v>42521</c:v>
                </c:pt>
                <c:pt idx="557">
                  <c:v>42551</c:v>
                </c:pt>
                <c:pt idx="558">
                  <c:v>42582</c:v>
                </c:pt>
                <c:pt idx="559">
                  <c:v>42613</c:v>
                </c:pt>
                <c:pt idx="560">
                  <c:v>42643</c:v>
                </c:pt>
                <c:pt idx="561">
                  <c:v>42674</c:v>
                </c:pt>
                <c:pt idx="562">
                  <c:v>42704</c:v>
                </c:pt>
                <c:pt idx="563">
                  <c:v>42735</c:v>
                </c:pt>
                <c:pt idx="564">
                  <c:v>42766</c:v>
                </c:pt>
                <c:pt idx="565">
                  <c:v>42794</c:v>
                </c:pt>
                <c:pt idx="566">
                  <c:v>42825</c:v>
                </c:pt>
                <c:pt idx="567">
                  <c:v>42855</c:v>
                </c:pt>
                <c:pt idx="568">
                  <c:v>42886</c:v>
                </c:pt>
                <c:pt idx="569">
                  <c:v>42916</c:v>
                </c:pt>
                <c:pt idx="570">
                  <c:v>42947</c:v>
                </c:pt>
                <c:pt idx="571">
                  <c:v>42978</c:v>
                </c:pt>
                <c:pt idx="572">
                  <c:v>43008</c:v>
                </c:pt>
                <c:pt idx="573">
                  <c:v>43039</c:v>
                </c:pt>
                <c:pt idx="574">
                  <c:v>43069</c:v>
                </c:pt>
                <c:pt idx="575">
                  <c:v>43100</c:v>
                </c:pt>
                <c:pt idx="576">
                  <c:v>43131</c:v>
                </c:pt>
                <c:pt idx="577">
                  <c:v>43159</c:v>
                </c:pt>
                <c:pt idx="578">
                  <c:v>43190</c:v>
                </c:pt>
                <c:pt idx="579">
                  <c:v>43220</c:v>
                </c:pt>
                <c:pt idx="580">
                  <c:v>43251</c:v>
                </c:pt>
                <c:pt idx="581">
                  <c:v>43281</c:v>
                </c:pt>
                <c:pt idx="582">
                  <c:v>43312</c:v>
                </c:pt>
                <c:pt idx="583">
                  <c:v>43343</c:v>
                </c:pt>
                <c:pt idx="584">
                  <c:v>43373</c:v>
                </c:pt>
                <c:pt idx="585">
                  <c:v>43404</c:v>
                </c:pt>
                <c:pt idx="586">
                  <c:v>43434</c:v>
                </c:pt>
                <c:pt idx="587">
                  <c:v>43465</c:v>
                </c:pt>
                <c:pt idx="588">
                  <c:v>43496</c:v>
                </c:pt>
                <c:pt idx="589">
                  <c:v>43524</c:v>
                </c:pt>
                <c:pt idx="590">
                  <c:v>43555</c:v>
                </c:pt>
                <c:pt idx="591">
                  <c:v>43585</c:v>
                </c:pt>
                <c:pt idx="592">
                  <c:v>43616</c:v>
                </c:pt>
                <c:pt idx="593">
                  <c:v>43646</c:v>
                </c:pt>
                <c:pt idx="594">
                  <c:v>43677</c:v>
                </c:pt>
                <c:pt idx="595">
                  <c:v>43708</c:v>
                </c:pt>
                <c:pt idx="596">
                  <c:v>43738</c:v>
                </c:pt>
                <c:pt idx="597">
                  <c:v>43769</c:v>
                </c:pt>
                <c:pt idx="598">
                  <c:v>43799</c:v>
                </c:pt>
                <c:pt idx="599">
                  <c:v>43830</c:v>
                </c:pt>
                <c:pt idx="600">
                  <c:v>43861</c:v>
                </c:pt>
                <c:pt idx="601">
                  <c:v>43890</c:v>
                </c:pt>
                <c:pt idx="602">
                  <c:v>43921</c:v>
                </c:pt>
                <c:pt idx="603">
                  <c:v>43951</c:v>
                </c:pt>
                <c:pt idx="604">
                  <c:v>43982</c:v>
                </c:pt>
                <c:pt idx="605">
                  <c:v>44012</c:v>
                </c:pt>
                <c:pt idx="606">
                  <c:v>44043</c:v>
                </c:pt>
                <c:pt idx="607">
                  <c:v>44074</c:v>
                </c:pt>
                <c:pt idx="608">
                  <c:v>44104</c:v>
                </c:pt>
                <c:pt idx="609">
                  <c:v>44135</c:v>
                </c:pt>
                <c:pt idx="610">
                  <c:v>44165</c:v>
                </c:pt>
                <c:pt idx="611">
                  <c:v>44196</c:v>
                </c:pt>
                <c:pt idx="612">
                  <c:v>44227</c:v>
                </c:pt>
                <c:pt idx="613">
                  <c:v>44255</c:v>
                </c:pt>
                <c:pt idx="614">
                  <c:v>44286</c:v>
                </c:pt>
                <c:pt idx="615">
                  <c:v>44316</c:v>
                </c:pt>
                <c:pt idx="616">
                  <c:v>44347</c:v>
                </c:pt>
                <c:pt idx="617">
                  <c:v>44377</c:v>
                </c:pt>
                <c:pt idx="618">
                  <c:v>44408</c:v>
                </c:pt>
                <c:pt idx="619">
                  <c:v>44439</c:v>
                </c:pt>
                <c:pt idx="620">
                  <c:v>44469</c:v>
                </c:pt>
                <c:pt idx="621">
                  <c:v>44500</c:v>
                </c:pt>
                <c:pt idx="622">
                  <c:v>44530</c:v>
                </c:pt>
                <c:pt idx="623">
                  <c:v>44561</c:v>
                </c:pt>
                <c:pt idx="624">
                  <c:v>44592</c:v>
                </c:pt>
                <c:pt idx="625">
                  <c:v>44620</c:v>
                </c:pt>
                <c:pt idx="626">
                  <c:v>44651</c:v>
                </c:pt>
                <c:pt idx="627">
                  <c:v>44681</c:v>
                </c:pt>
                <c:pt idx="628">
                  <c:v>44712</c:v>
                </c:pt>
                <c:pt idx="629">
                  <c:v>44742</c:v>
                </c:pt>
                <c:pt idx="630">
                  <c:v>44773</c:v>
                </c:pt>
                <c:pt idx="631">
                  <c:v>44804</c:v>
                </c:pt>
                <c:pt idx="632">
                  <c:v>44834</c:v>
                </c:pt>
                <c:pt idx="633">
                  <c:v>44865</c:v>
                </c:pt>
                <c:pt idx="634">
                  <c:v>44895</c:v>
                </c:pt>
                <c:pt idx="635">
                  <c:v>44926</c:v>
                </c:pt>
                <c:pt idx="636">
                  <c:v>44957</c:v>
                </c:pt>
                <c:pt idx="637">
                  <c:v>44985</c:v>
                </c:pt>
                <c:pt idx="638">
                  <c:v>45016</c:v>
                </c:pt>
                <c:pt idx="639">
                  <c:v>45046</c:v>
                </c:pt>
                <c:pt idx="640">
                  <c:v>45077</c:v>
                </c:pt>
                <c:pt idx="641">
                  <c:v>45107</c:v>
                </c:pt>
                <c:pt idx="642">
                  <c:v>45138</c:v>
                </c:pt>
                <c:pt idx="643">
                  <c:v>45169</c:v>
                </c:pt>
                <c:pt idx="644">
                  <c:v>45199</c:v>
                </c:pt>
                <c:pt idx="645">
                  <c:v>45230</c:v>
                </c:pt>
                <c:pt idx="646">
                  <c:v>45260</c:v>
                </c:pt>
                <c:pt idx="647">
                  <c:v>45291</c:v>
                </c:pt>
                <c:pt idx="648">
                  <c:v>45322</c:v>
                </c:pt>
                <c:pt idx="649">
                  <c:v>45351</c:v>
                </c:pt>
                <c:pt idx="650">
                  <c:v>45382</c:v>
                </c:pt>
                <c:pt idx="651">
                  <c:v>45412</c:v>
                </c:pt>
                <c:pt idx="652">
                  <c:v>45443</c:v>
                </c:pt>
                <c:pt idx="653">
                  <c:v>45473</c:v>
                </c:pt>
                <c:pt idx="654">
                  <c:v>45504</c:v>
                </c:pt>
                <c:pt idx="655">
                  <c:v>45535</c:v>
                </c:pt>
                <c:pt idx="656">
                  <c:v>45565</c:v>
                </c:pt>
              </c:numCache>
            </c:numRef>
          </c:cat>
          <c:val>
            <c:numRef>
              <c:f>Sheet1!$B$2:$B$658</c:f>
              <c:numCache>
                <c:formatCode>General</c:formatCode>
                <c:ptCount val="657"/>
                <c:pt idx="0">
                  <c:v>142.87132</c:v>
                </c:pt>
                <c:pt idx="1">
                  <c:v>143.42839000000001</c:v>
                </c:pt>
                <c:pt idx="2">
                  <c:v>143.88276999999999</c:v>
                </c:pt>
                <c:pt idx="3">
                  <c:v>143.63872000000001</c:v>
                </c:pt>
                <c:pt idx="4">
                  <c:v>143.95310000000001</c:v>
                </c:pt>
                <c:pt idx="5">
                  <c:v>143.28515999999999</c:v>
                </c:pt>
                <c:pt idx="6">
                  <c:v>142.70059000000001</c:v>
                </c:pt>
                <c:pt idx="7">
                  <c:v>142.68191999999999</c:v>
                </c:pt>
                <c:pt idx="8">
                  <c:v>142.52672999999999</c:v>
                </c:pt>
                <c:pt idx="9">
                  <c:v>142.29850999999999</c:v>
                </c:pt>
                <c:pt idx="10">
                  <c:v>142.52379999999999</c:v>
                </c:pt>
                <c:pt idx="11">
                  <c:v>142.88353000000001</c:v>
                </c:pt>
                <c:pt idx="12">
                  <c:v>141.68091000000001</c:v>
                </c:pt>
                <c:pt idx="13">
                  <c:v>140.81715</c:v>
                </c:pt>
                <c:pt idx="14">
                  <c:v>140.64052000000001</c:v>
                </c:pt>
                <c:pt idx="15">
                  <c:v>139.90834000000001</c:v>
                </c:pt>
                <c:pt idx="16">
                  <c:v>139.73624000000001</c:v>
                </c:pt>
                <c:pt idx="17">
                  <c:v>140.17771999999999</c:v>
                </c:pt>
                <c:pt idx="18">
                  <c:v>139.81147999999999</c:v>
                </c:pt>
                <c:pt idx="19">
                  <c:v>138.80314999999999</c:v>
                </c:pt>
                <c:pt idx="20">
                  <c:v>136.58843999999999</c:v>
                </c:pt>
                <c:pt idx="21">
                  <c:v>135.08232000000001</c:v>
                </c:pt>
                <c:pt idx="22">
                  <c:v>135.24786</c:v>
                </c:pt>
                <c:pt idx="23">
                  <c:v>133.49185</c:v>
                </c:pt>
                <c:pt idx="24">
                  <c:v>132.10649000000001</c:v>
                </c:pt>
                <c:pt idx="25">
                  <c:v>130.91095000000001</c:v>
                </c:pt>
                <c:pt idx="26">
                  <c:v>129.59881999999999</c:v>
                </c:pt>
                <c:pt idx="27">
                  <c:v>128.98652999999999</c:v>
                </c:pt>
                <c:pt idx="28">
                  <c:v>128.88097999999999</c:v>
                </c:pt>
                <c:pt idx="29">
                  <c:v>128.47046</c:v>
                </c:pt>
                <c:pt idx="30">
                  <c:v>128.24301</c:v>
                </c:pt>
                <c:pt idx="31">
                  <c:v>127.68565</c:v>
                </c:pt>
                <c:pt idx="32">
                  <c:v>127.65897</c:v>
                </c:pt>
                <c:pt idx="33">
                  <c:v>127.74030999999999</c:v>
                </c:pt>
                <c:pt idx="34">
                  <c:v>128.4941</c:v>
                </c:pt>
                <c:pt idx="35">
                  <c:v>128.40288000000001</c:v>
                </c:pt>
                <c:pt idx="36">
                  <c:v>127.94055</c:v>
                </c:pt>
                <c:pt idx="37">
                  <c:v>123.31885</c:v>
                </c:pt>
                <c:pt idx="38">
                  <c:v>120.2487</c:v>
                </c:pt>
                <c:pt idx="39">
                  <c:v>119.85632</c:v>
                </c:pt>
                <c:pt idx="40">
                  <c:v>118.58472</c:v>
                </c:pt>
                <c:pt idx="41">
                  <c:v>116.58477000000001</c:v>
                </c:pt>
                <c:pt idx="42">
                  <c:v>113.41954</c:v>
                </c:pt>
                <c:pt idx="43">
                  <c:v>115.58805</c:v>
                </c:pt>
                <c:pt idx="44">
                  <c:v>115.08577</c:v>
                </c:pt>
                <c:pt idx="45">
                  <c:v>114.59842</c:v>
                </c:pt>
                <c:pt idx="46">
                  <c:v>116.89654</c:v>
                </c:pt>
                <c:pt idx="47">
                  <c:v>117.65188999999999</c:v>
                </c:pt>
                <c:pt idx="48">
                  <c:v>119.28765</c:v>
                </c:pt>
                <c:pt idx="49">
                  <c:v>116.35469999999999</c:v>
                </c:pt>
                <c:pt idx="50">
                  <c:v>114.34912</c:v>
                </c:pt>
                <c:pt idx="51">
                  <c:v>112.30168999999999</c:v>
                </c:pt>
                <c:pt idx="52">
                  <c:v>111.12573</c:v>
                </c:pt>
                <c:pt idx="53">
                  <c:v>112.21405</c:v>
                </c:pt>
                <c:pt idx="54">
                  <c:v>112.49021</c:v>
                </c:pt>
                <c:pt idx="55">
                  <c:v>114.19547</c:v>
                </c:pt>
                <c:pt idx="56">
                  <c:v>115.10741</c:v>
                </c:pt>
                <c:pt idx="57">
                  <c:v>113.85944000000001</c:v>
                </c:pt>
                <c:pt idx="58">
                  <c:v>113.53476999999999</c:v>
                </c:pt>
                <c:pt idx="59">
                  <c:v>112.98968000000001</c:v>
                </c:pt>
                <c:pt idx="60">
                  <c:v>112.13012999999999</c:v>
                </c:pt>
                <c:pt idx="61">
                  <c:v>110.91315</c:v>
                </c:pt>
                <c:pt idx="62">
                  <c:v>110.41394</c:v>
                </c:pt>
                <c:pt idx="63">
                  <c:v>110.88669</c:v>
                </c:pt>
                <c:pt idx="64">
                  <c:v>109.99284</c:v>
                </c:pt>
                <c:pt idx="65">
                  <c:v>110.30670000000001</c:v>
                </c:pt>
                <c:pt idx="66">
                  <c:v>112.79198</c:v>
                </c:pt>
                <c:pt idx="67">
                  <c:v>114.30014</c:v>
                </c:pt>
                <c:pt idx="68">
                  <c:v>114.85796000000001</c:v>
                </c:pt>
                <c:pt idx="69">
                  <c:v>114.59862</c:v>
                </c:pt>
                <c:pt idx="70">
                  <c:v>114.71341</c:v>
                </c:pt>
                <c:pt idx="71">
                  <c:v>115.53476999999999</c:v>
                </c:pt>
                <c:pt idx="72">
                  <c:v>114.45108</c:v>
                </c:pt>
                <c:pt idx="73">
                  <c:v>113.07724</c:v>
                </c:pt>
                <c:pt idx="74">
                  <c:v>112.81178</c:v>
                </c:pt>
                <c:pt idx="75">
                  <c:v>112.14966</c:v>
                </c:pt>
                <c:pt idx="76">
                  <c:v>112.07491</c:v>
                </c:pt>
                <c:pt idx="77">
                  <c:v>112.2268</c:v>
                </c:pt>
                <c:pt idx="78">
                  <c:v>111.59775</c:v>
                </c:pt>
                <c:pt idx="79">
                  <c:v>111.66941</c:v>
                </c:pt>
                <c:pt idx="80">
                  <c:v>112.67908</c:v>
                </c:pt>
                <c:pt idx="81">
                  <c:v>112.57436</c:v>
                </c:pt>
                <c:pt idx="82">
                  <c:v>113.72554</c:v>
                </c:pt>
                <c:pt idx="83">
                  <c:v>113.65269000000001</c:v>
                </c:pt>
                <c:pt idx="84">
                  <c:v>112.44584</c:v>
                </c:pt>
                <c:pt idx="85">
                  <c:v>113.12734</c:v>
                </c:pt>
                <c:pt idx="86">
                  <c:v>113.04929</c:v>
                </c:pt>
                <c:pt idx="87">
                  <c:v>112.12806999999999</c:v>
                </c:pt>
                <c:pt idx="88">
                  <c:v>111.56753</c:v>
                </c:pt>
                <c:pt idx="89">
                  <c:v>111.46077</c:v>
                </c:pt>
                <c:pt idx="90">
                  <c:v>110.28579999999999</c:v>
                </c:pt>
                <c:pt idx="91">
                  <c:v>111.02621000000001</c:v>
                </c:pt>
                <c:pt idx="92">
                  <c:v>110.60131</c:v>
                </c:pt>
                <c:pt idx="93">
                  <c:v>109.81596999999999</c:v>
                </c:pt>
                <c:pt idx="94">
                  <c:v>109.66238</c:v>
                </c:pt>
                <c:pt idx="95">
                  <c:v>108.36828</c:v>
                </c:pt>
                <c:pt idx="96">
                  <c:v>107.50288</c:v>
                </c:pt>
                <c:pt idx="97">
                  <c:v>107.16681</c:v>
                </c:pt>
                <c:pt idx="98">
                  <c:v>106.38369</c:v>
                </c:pt>
                <c:pt idx="99">
                  <c:v>106.02964</c:v>
                </c:pt>
                <c:pt idx="100">
                  <c:v>106.73145</c:v>
                </c:pt>
                <c:pt idx="101">
                  <c:v>105.64851</c:v>
                </c:pt>
                <c:pt idx="102">
                  <c:v>103.4393</c:v>
                </c:pt>
                <c:pt idx="103">
                  <c:v>101.99104</c:v>
                </c:pt>
                <c:pt idx="104">
                  <c:v>102.59387</c:v>
                </c:pt>
                <c:pt idx="105">
                  <c:v>100.95863</c:v>
                </c:pt>
                <c:pt idx="106">
                  <c:v>103.14537</c:v>
                </c:pt>
                <c:pt idx="107">
                  <c:v>103.65752999999999</c:v>
                </c:pt>
                <c:pt idx="108">
                  <c:v>103.77672</c:v>
                </c:pt>
                <c:pt idx="109">
                  <c:v>104.34792</c:v>
                </c:pt>
                <c:pt idx="110">
                  <c:v>104.48471000000001</c:v>
                </c:pt>
                <c:pt idx="111">
                  <c:v>104.9487</c:v>
                </c:pt>
                <c:pt idx="112">
                  <c:v>105.88021999999999</c:v>
                </c:pt>
                <c:pt idx="113">
                  <c:v>106.21969</c:v>
                </c:pt>
                <c:pt idx="114">
                  <c:v>104.53659</c:v>
                </c:pt>
                <c:pt idx="115">
                  <c:v>105.19537</c:v>
                </c:pt>
                <c:pt idx="116">
                  <c:v>104.72490999999999</c:v>
                </c:pt>
                <c:pt idx="117">
                  <c:v>105.93419</c:v>
                </c:pt>
                <c:pt idx="118">
                  <c:v>107.71153</c:v>
                </c:pt>
                <c:pt idx="119">
                  <c:v>107.09631</c:v>
                </c:pt>
                <c:pt idx="120">
                  <c:v>106.65111</c:v>
                </c:pt>
                <c:pt idx="121">
                  <c:v>107.28596</c:v>
                </c:pt>
                <c:pt idx="122">
                  <c:v>110.20215</c:v>
                </c:pt>
                <c:pt idx="123">
                  <c:v>110.617</c:v>
                </c:pt>
                <c:pt idx="124">
                  <c:v>107.02459</c:v>
                </c:pt>
                <c:pt idx="125">
                  <c:v>105.13569</c:v>
                </c:pt>
                <c:pt idx="126">
                  <c:v>104.20878</c:v>
                </c:pt>
                <c:pt idx="127">
                  <c:v>105.13981</c:v>
                </c:pt>
                <c:pt idx="128">
                  <c:v>103.9325</c:v>
                </c:pt>
                <c:pt idx="129">
                  <c:v>104.13481</c:v>
                </c:pt>
                <c:pt idx="130">
                  <c:v>106.11215</c:v>
                </c:pt>
                <c:pt idx="131">
                  <c:v>107.12663000000001</c:v>
                </c:pt>
                <c:pt idx="132">
                  <c:v>106.0759</c:v>
                </c:pt>
                <c:pt idx="133">
                  <c:v>108.69168000000001</c:v>
                </c:pt>
                <c:pt idx="134">
                  <c:v>108.66647</c:v>
                </c:pt>
                <c:pt idx="135">
                  <c:v>110.09363999999999</c:v>
                </c:pt>
                <c:pt idx="136">
                  <c:v>112.67074</c:v>
                </c:pt>
                <c:pt idx="137">
                  <c:v>114.81313</c:v>
                </c:pt>
                <c:pt idx="138">
                  <c:v>117.34657</c:v>
                </c:pt>
                <c:pt idx="139">
                  <c:v>119.19134</c:v>
                </c:pt>
                <c:pt idx="140">
                  <c:v>117.20041999999999</c:v>
                </c:pt>
                <c:pt idx="141">
                  <c:v>116.19562000000001</c:v>
                </c:pt>
                <c:pt idx="142">
                  <c:v>114.32807</c:v>
                </c:pt>
                <c:pt idx="143">
                  <c:v>114.28693</c:v>
                </c:pt>
                <c:pt idx="144">
                  <c:v>115.13359</c:v>
                </c:pt>
                <c:pt idx="145">
                  <c:v>118.33422</c:v>
                </c:pt>
                <c:pt idx="146">
                  <c:v>121.1311</c:v>
                </c:pt>
                <c:pt idx="147">
                  <c:v>121.43049999999999</c:v>
                </c:pt>
                <c:pt idx="148">
                  <c:v>119.9974</c:v>
                </c:pt>
                <c:pt idx="149">
                  <c:v>125.13012999999999</c:v>
                </c:pt>
                <c:pt idx="150">
                  <c:v>126.57135</c:v>
                </c:pt>
                <c:pt idx="151">
                  <c:v>128.89893000000001</c:v>
                </c:pt>
                <c:pt idx="152">
                  <c:v>129.35435000000001</c:v>
                </c:pt>
                <c:pt idx="153">
                  <c:v>129.25</c:v>
                </c:pt>
                <c:pt idx="154">
                  <c:v>128.83882</c:v>
                </c:pt>
                <c:pt idx="155">
                  <c:v>125.06464</c:v>
                </c:pt>
                <c:pt idx="156">
                  <c:v>123.94638</c:v>
                </c:pt>
                <c:pt idx="157">
                  <c:v>124.93459</c:v>
                </c:pt>
                <c:pt idx="158">
                  <c:v>125.48990000000001</c:v>
                </c:pt>
                <c:pt idx="159">
                  <c:v>126.41069</c:v>
                </c:pt>
                <c:pt idx="160">
                  <c:v>126.232</c:v>
                </c:pt>
                <c:pt idx="161">
                  <c:v>127.95441</c:v>
                </c:pt>
                <c:pt idx="162">
                  <c:v>128.77231</c:v>
                </c:pt>
                <c:pt idx="163">
                  <c:v>130.59309999999999</c:v>
                </c:pt>
                <c:pt idx="164">
                  <c:v>130.29924</c:v>
                </c:pt>
                <c:pt idx="165">
                  <c:v>128.83972</c:v>
                </c:pt>
                <c:pt idx="166">
                  <c:v>130.27158</c:v>
                </c:pt>
                <c:pt idx="167">
                  <c:v>131.61948000000001</c:v>
                </c:pt>
                <c:pt idx="168">
                  <c:v>132.25958</c:v>
                </c:pt>
                <c:pt idx="169">
                  <c:v>130.94067000000001</c:v>
                </c:pt>
                <c:pt idx="170">
                  <c:v>129.71549999999999</c:v>
                </c:pt>
                <c:pt idx="171">
                  <c:v>130.38574</c:v>
                </c:pt>
                <c:pt idx="172">
                  <c:v>132.34264999999999</c:v>
                </c:pt>
                <c:pt idx="173">
                  <c:v>133.16216</c:v>
                </c:pt>
                <c:pt idx="174">
                  <c:v>136.68940000000001</c:v>
                </c:pt>
                <c:pt idx="175">
                  <c:v>136.91301000000001</c:v>
                </c:pt>
                <c:pt idx="176">
                  <c:v>138.9992</c:v>
                </c:pt>
                <c:pt idx="177">
                  <c:v>139.99712</c:v>
                </c:pt>
                <c:pt idx="178">
                  <c:v>139.07082</c:v>
                </c:pt>
                <c:pt idx="179">
                  <c:v>141.23006000000001</c:v>
                </c:pt>
                <c:pt idx="180">
                  <c:v>142.91127</c:v>
                </c:pt>
                <c:pt idx="181">
                  <c:v>146.28219999999999</c:v>
                </c:pt>
                <c:pt idx="182">
                  <c:v>146.9374</c:v>
                </c:pt>
                <c:pt idx="183">
                  <c:v>142.79070999999999</c:v>
                </c:pt>
                <c:pt idx="184">
                  <c:v>143.28937999999999</c:v>
                </c:pt>
                <c:pt idx="185">
                  <c:v>142.41327000000001</c:v>
                </c:pt>
                <c:pt idx="186">
                  <c:v>139.02683999999999</c:v>
                </c:pt>
                <c:pt idx="187">
                  <c:v>138.93593000000001</c:v>
                </c:pt>
                <c:pt idx="188">
                  <c:v>139.72385</c:v>
                </c:pt>
                <c:pt idx="189">
                  <c:v>134.18457000000001</c:v>
                </c:pt>
                <c:pt idx="190">
                  <c:v>132.97717</c:v>
                </c:pt>
                <c:pt idx="191">
                  <c:v>132.72329999999999</c:v>
                </c:pt>
                <c:pt idx="192">
                  <c:v>131.60803000000001</c:v>
                </c:pt>
                <c:pt idx="193">
                  <c:v>127.64323</c:v>
                </c:pt>
                <c:pt idx="194">
                  <c:v>125.18662</c:v>
                </c:pt>
                <c:pt idx="195">
                  <c:v>123.63705</c:v>
                </c:pt>
                <c:pt idx="196">
                  <c:v>121.48893</c:v>
                </c:pt>
                <c:pt idx="197">
                  <c:v>122.42874</c:v>
                </c:pt>
                <c:pt idx="198">
                  <c:v>120.03787</c:v>
                </c:pt>
                <c:pt idx="199">
                  <c:v>118.48957</c:v>
                </c:pt>
                <c:pt idx="200">
                  <c:v>118.42113000000001</c:v>
                </c:pt>
                <c:pt idx="201">
                  <c:v>118.50566000000001</c:v>
                </c:pt>
                <c:pt idx="202">
                  <c:v>120.07729</c:v>
                </c:pt>
                <c:pt idx="203">
                  <c:v>119.89306999999999</c:v>
                </c:pt>
                <c:pt idx="204">
                  <c:v>116.60885</c:v>
                </c:pt>
                <c:pt idx="205">
                  <c:v>115.57249</c:v>
                </c:pt>
                <c:pt idx="206">
                  <c:v>114.84461</c:v>
                </c:pt>
                <c:pt idx="207">
                  <c:v>112.14295</c:v>
                </c:pt>
                <c:pt idx="208">
                  <c:v>111.22305</c:v>
                </c:pt>
                <c:pt idx="209">
                  <c:v>112.47704</c:v>
                </c:pt>
                <c:pt idx="210">
                  <c:v>113.74693000000001</c:v>
                </c:pt>
                <c:pt idx="211">
                  <c:v>113.14878</c:v>
                </c:pt>
                <c:pt idx="212">
                  <c:v>111.31983</c:v>
                </c:pt>
                <c:pt idx="213">
                  <c:v>110.88030999999999</c:v>
                </c:pt>
                <c:pt idx="214">
                  <c:v>107.89709000000001</c:v>
                </c:pt>
                <c:pt idx="215">
                  <c:v>105.39158999999999</c:v>
                </c:pt>
                <c:pt idx="216">
                  <c:v>105.17612</c:v>
                </c:pt>
                <c:pt idx="217">
                  <c:v>105.32436</c:v>
                </c:pt>
                <c:pt idx="218">
                  <c:v>103.67728</c:v>
                </c:pt>
                <c:pt idx="219">
                  <c:v>102.71201000000001</c:v>
                </c:pt>
                <c:pt idx="220">
                  <c:v>102.77243</c:v>
                </c:pt>
                <c:pt idx="221">
                  <c:v>104.01031999999999</c:v>
                </c:pt>
                <c:pt idx="222">
                  <c:v>106.20347</c:v>
                </c:pt>
                <c:pt idx="223">
                  <c:v>107.1865</c:v>
                </c:pt>
                <c:pt idx="224">
                  <c:v>107.26945000000001</c:v>
                </c:pt>
                <c:pt idx="225">
                  <c:v>104.8931</c:v>
                </c:pt>
                <c:pt idx="226">
                  <c:v>102.74516</c:v>
                </c:pt>
                <c:pt idx="227">
                  <c:v>102.48144000000001</c:v>
                </c:pt>
                <c:pt idx="228">
                  <c:v>104.00029000000001</c:v>
                </c:pt>
                <c:pt idx="229">
                  <c:v>104.10742999999999</c:v>
                </c:pt>
                <c:pt idx="230">
                  <c:v>105.40318000000001</c:v>
                </c:pt>
                <c:pt idx="231">
                  <c:v>105.50523</c:v>
                </c:pt>
                <c:pt idx="232">
                  <c:v>107.43661</c:v>
                </c:pt>
                <c:pt idx="233">
                  <c:v>109.33537</c:v>
                </c:pt>
                <c:pt idx="234">
                  <c:v>107.7004</c:v>
                </c:pt>
                <c:pt idx="235">
                  <c:v>107.51130000000001</c:v>
                </c:pt>
                <c:pt idx="236">
                  <c:v>108.06923999999999</c:v>
                </c:pt>
                <c:pt idx="237">
                  <c:v>106.43380999999999</c:v>
                </c:pt>
                <c:pt idx="238">
                  <c:v>106.75533</c:v>
                </c:pt>
                <c:pt idx="239">
                  <c:v>105.66766</c:v>
                </c:pt>
                <c:pt idx="240">
                  <c:v>105.54208</c:v>
                </c:pt>
                <c:pt idx="241">
                  <c:v>105.61332</c:v>
                </c:pt>
                <c:pt idx="242">
                  <c:v>106.86492</c:v>
                </c:pt>
                <c:pt idx="243">
                  <c:v>106.53615000000001</c:v>
                </c:pt>
                <c:pt idx="244">
                  <c:v>105.36743</c:v>
                </c:pt>
                <c:pt idx="245">
                  <c:v>105.95377000000001</c:v>
                </c:pt>
                <c:pt idx="246">
                  <c:v>104.34820000000001</c:v>
                </c:pt>
                <c:pt idx="247">
                  <c:v>102.96293</c:v>
                </c:pt>
                <c:pt idx="248">
                  <c:v>101.69190999999999</c:v>
                </c:pt>
                <c:pt idx="249">
                  <c:v>99.706879999999998</c:v>
                </c:pt>
                <c:pt idx="250">
                  <c:v>99.481064000000003</c:v>
                </c:pt>
                <c:pt idx="251">
                  <c:v>100.94226</c:v>
                </c:pt>
                <c:pt idx="252">
                  <c:v>100.3122</c:v>
                </c:pt>
                <c:pt idx="253">
                  <c:v>99.100679999999997</c:v>
                </c:pt>
                <c:pt idx="254">
                  <c:v>101.80173000000001</c:v>
                </c:pt>
                <c:pt idx="255">
                  <c:v>102.64816</c:v>
                </c:pt>
                <c:pt idx="256">
                  <c:v>102.99644000000001</c:v>
                </c:pt>
                <c:pt idx="257">
                  <c:v>104.38177</c:v>
                </c:pt>
                <c:pt idx="258">
                  <c:v>104.27699</c:v>
                </c:pt>
                <c:pt idx="259">
                  <c:v>103.30786999999999</c:v>
                </c:pt>
                <c:pt idx="260">
                  <c:v>101.79593</c:v>
                </c:pt>
                <c:pt idx="261">
                  <c:v>101.01333</c:v>
                </c:pt>
                <c:pt idx="262">
                  <c:v>99.829639999999998</c:v>
                </c:pt>
                <c:pt idx="263">
                  <c:v>99.321629999999999</c:v>
                </c:pt>
                <c:pt idx="264">
                  <c:v>98.83211</c:v>
                </c:pt>
                <c:pt idx="265">
                  <c:v>99.920494000000005</c:v>
                </c:pt>
                <c:pt idx="266">
                  <c:v>101.51434</c:v>
                </c:pt>
                <c:pt idx="267">
                  <c:v>100.83969999999999</c:v>
                </c:pt>
                <c:pt idx="268">
                  <c:v>100.04115</c:v>
                </c:pt>
                <c:pt idx="269">
                  <c:v>98.816604999999996</c:v>
                </c:pt>
                <c:pt idx="270">
                  <c:v>97.721729999999994</c:v>
                </c:pt>
                <c:pt idx="271">
                  <c:v>97.131270000000001</c:v>
                </c:pt>
                <c:pt idx="272">
                  <c:v>97.231369999999998</c:v>
                </c:pt>
                <c:pt idx="273">
                  <c:v>99.048964999999995</c:v>
                </c:pt>
                <c:pt idx="274">
                  <c:v>101.94437000000001</c:v>
                </c:pt>
                <c:pt idx="275">
                  <c:v>102.33848</c:v>
                </c:pt>
                <c:pt idx="276">
                  <c:v>102.9173</c:v>
                </c:pt>
                <c:pt idx="277">
                  <c:v>102.63835</c:v>
                </c:pt>
                <c:pt idx="278">
                  <c:v>101.75467999999999</c:v>
                </c:pt>
                <c:pt idx="279">
                  <c:v>99.940764999999999</c:v>
                </c:pt>
                <c:pt idx="280">
                  <c:v>99.863799999999998</c:v>
                </c:pt>
                <c:pt idx="281">
                  <c:v>100.05431</c:v>
                </c:pt>
                <c:pt idx="282">
                  <c:v>101.23063999999999</c:v>
                </c:pt>
                <c:pt idx="283">
                  <c:v>100.89552</c:v>
                </c:pt>
                <c:pt idx="284">
                  <c:v>100.35896</c:v>
                </c:pt>
                <c:pt idx="285">
                  <c:v>101.16321000000001</c:v>
                </c:pt>
                <c:pt idx="286">
                  <c:v>102.08232</c:v>
                </c:pt>
                <c:pt idx="287">
                  <c:v>102.37560000000001</c:v>
                </c:pt>
                <c:pt idx="288">
                  <c:v>104.60317000000001</c:v>
                </c:pt>
                <c:pt idx="289">
                  <c:v>103.99901</c:v>
                </c:pt>
                <c:pt idx="290">
                  <c:v>104.10435</c:v>
                </c:pt>
                <c:pt idx="291">
                  <c:v>103.90624</c:v>
                </c:pt>
                <c:pt idx="292">
                  <c:v>103.29747</c:v>
                </c:pt>
                <c:pt idx="293">
                  <c:v>102.6489</c:v>
                </c:pt>
                <c:pt idx="294">
                  <c:v>101.35722</c:v>
                </c:pt>
                <c:pt idx="295">
                  <c:v>101.04694000000001</c:v>
                </c:pt>
                <c:pt idx="296">
                  <c:v>99.726839999999996</c:v>
                </c:pt>
                <c:pt idx="297">
                  <c:v>98.931089999999998</c:v>
                </c:pt>
                <c:pt idx="298">
                  <c:v>99.317049999999995</c:v>
                </c:pt>
                <c:pt idx="299">
                  <c:v>101.69240000000001</c:v>
                </c:pt>
                <c:pt idx="300">
                  <c:v>103.92977999999999</c:v>
                </c:pt>
                <c:pt idx="301">
                  <c:v>102.97029000000001</c:v>
                </c:pt>
                <c:pt idx="302">
                  <c:v>101.68403000000001</c:v>
                </c:pt>
                <c:pt idx="303">
                  <c:v>97.810135000000002</c:v>
                </c:pt>
                <c:pt idx="304">
                  <c:v>97.198899999999995</c:v>
                </c:pt>
                <c:pt idx="305">
                  <c:v>97.297870000000003</c:v>
                </c:pt>
                <c:pt idx="306">
                  <c:v>97.367069999999998</c:v>
                </c:pt>
                <c:pt idx="307">
                  <c:v>99.485916000000003</c:v>
                </c:pt>
                <c:pt idx="308">
                  <c:v>100.49563999999999</c:v>
                </c:pt>
                <c:pt idx="309">
                  <c:v>100.51134999999999</c:v>
                </c:pt>
                <c:pt idx="310">
                  <c:v>101.82531</c:v>
                </c:pt>
                <c:pt idx="311">
                  <c:v>102.30337</c:v>
                </c:pt>
                <c:pt idx="312">
                  <c:v>102.86707</c:v>
                </c:pt>
                <c:pt idx="313">
                  <c:v>102.65888</c:v>
                </c:pt>
                <c:pt idx="314">
                  <c:v>102.41007</c:v>
                </c:pt>
                <c:pt idx="315">
                  <c:v>102.25102</c:v>
                </c:pt>
                <c:pt idx="316">
                  <c:v>102.42297000000001</c:v>
                </c:pt>
                <c:pt idx="317">
                  <c:v>102.98846</c:v>
                </c:pt>
                <c:pt idx="318">
                  <c:v>103.0033</c:v>
                </c:pt>
                <c:pt idx="319">
                  <c:v>102.20372</c:v>
                </c:pt>
                <c:pt idx="320">
                  <c:v>102.61256</c:v>
                </c:pt>
                <c:pt idx="321">
                  <c:v>103.2111</c:v>
                </c:pt>
                <c:pt idx="322">
                  <c:v>102.96758</c:v>
                </c:pt>
                <c:pt idx="323">
                  <c:v>103.89981</c:v>
                </c:pt>
                <c:pt idx="324">
                  <c:v>104.55994</c:v>
                </c:pt>
                <c:pt idx="325">
                  <c:v>106.14216999999999</c:v>
                </c:pt>
                <c:pt idx="326">
                  <c:v>106.95752</c:v>
                </c:pt>
                <c:pt idx="327">
                  <c:v>107.12488999999999</c:v>
                </c:pt>
                <c:pt idx="328">
                  <c:v>105.82047</c:v>
                </c:pt>
                <c:pt idx="329">
                  <c:v>105.43073</c:v>
                </c:pt>
                <c:pt idx="330">
                  <c:v>106.60477</c:v>
                </c:pt>
                <c:pt idx="331">
                  <c:v>108.30118</c:v>
                </c:pt>
                <c:pt idx="332">
                  <c:v>108.57088</c:v>
                </c:pt>
                <c:pt idx="333">
                  <c:v>109.16015</c:v>
                </c:pt>
                <c:pt idx="334">
                  <c:v>111.31909</c:v>
                </c:pt>
                <c:pt idx="335">
                  <c:v>115.27225</c:v>
                </c:pt>
                <c:pt idx="336">
                  <c:v>118.01739999999999</c:v>
                </c:pt>
                <c:pt idx="337">
                  <c:v>115.93720999999999</c:v>
                </c:pt>
                <c:pt idx="338">
                  <c:v>115.28587</c:v>
                </c:pt>
                <c:pt idx="339">
                  <c:v>114.92974</c:v>
                </c:pt>
                <c:pt idx="340">
                  <c:v>115.85173</c:v>
                </c:pt>
                <c:pt idx="341">
                  <c:v>118.36348</c:v>
                </c:pt>
                <c:pt idx="342">
                  <c:v>119.0232</c:v>
                </c:pt>
                <c:pt idx="343">
                  <c:v>121.02132</c:v>
                </c:pt>
                <c:pt idx="344">
                  <c:v>119.08125</c:v>
                </c:pt>
                <c:pt idx="345">
                  <c:v>115.52372</c:v>
                </c:pt>
                <c:pt idx="346">
                  <c:v>115.53361</c:v>
                </c:pt>
                <c:pt idx="347">
                  <c:v>114.78023</c:v>
                </c:pt>
                <c:pt idx="348">
                  <c:v>114.58392000000001</c:v>
                </c:pt>
                <c:pt idx="349">
                  <c:v>115.79771</c:v>
                </c:pt>
                <c:pt idx="350">
                  <c:v>116.96225</c:v>
                </c:pt>
                <c:pt idx="351">
                  <c:v>116.53171</c:v>
                </c:pt>
                <c:pt idx="352">
                  <c:v>116.35526</c:v>
                </c:pt>
                <c:pt idx="353">
                  <c:v>116.99448</c:v>
                </c:pt>
                <c:pt idx="354">
                  <c:v>117.48779</c:v>
                </c:pt>
                <c:pt idx="355">
                  <c:v>116.27905</c:v>
                </c:pt>
                <c:pt idx="356">
                  <c:v>115.45031</c:v>
                </c:pt>
                <c:pt idx="357">
                  <c:v>115.02616999999999</c:v>
                </c:pt>
                <c:pt idx="358">
                  <c:v>115.43792999999999</c:v>
                </c:pt>
                <c:pt idx="359">
                  <c:v>115.53277</c:v>
                </c:pt>
                <c:pt idx="360">
                  <c:v>115.4272</c:v>
                </c:pt>
                <c:pt idx="361">
                  <c:v>116.76362</c:v>
                </c:pt>
                <c:pt idx="362">
                  <c:v>117.17019999999999</c:v>
                </c:pt>
                <c:pt idx="363">
                  <c:v>117.65889</c:v>
                </c:pt>
                <c:pt idx="364">
                  <c:v>120.27412</c:v>
                </c:pt>
                <c:pt idx="365">
                  <c:v>119.45587</c:v>
                </c:pt>
                <c:pt idx="366">
                  <c:v>119.87589</c:v>
                </c:pt>
                <c:pt idx="367">
                  <c:v>120.35498</c:v>
                </c:pt>
                <c:pt idx="368">
                  <c:v>121.70095999999999</c:v>
                </c:pt>
                <c:pt idx="369">
                  <c:v>123.47919</c:v>
                </c:pt>
                <c:pt idx="370">
                  <c:v>124.25479</c:v>
                </c:pt>
                <c:pt idx="371">
                  <c:v>123.31036</c:v>
                </c:pt>
                <c:pt idx="372">
                  <c:v>123.70428</c:v>
                </c:pt>
                <c:pt idx="373">
                  <c:v>124.53870999999999</c:v>
                </c:pt>
                <c:pt idx="374">
                  <c:v>126.31168</c:v>
                </c:pt>
                <c:pt idx="375">
                  <c:v>126.84292000000001</c:v>
                </c:pt>
                <c:pt idx="376">
                  <c:v>126.85792000000001</c:v>
                </c:pt>
                <c:pt idx="377">
                  <c:v>127.88249</c:v>
                </c:pt>
                <c:pt idx="378">
                  <c:v>128.37987000000001</c:v>
                </c:pt>
                <c:pt idx="379">
                  <c:v>126.18938</c:v>
                </c:pt>
                <c:pt idx="380">
                  <c:v>126.69614</c:v>
                </c:pt>
                <c:pt idx="381">
                  <c:v>127.09408000000001</c:v>
                </c:pt>
                <c:pt idx="382">
                  <c:v>127.74891</c:v>
                </c:pt>
                <c:pt idx="383">
                  <c:v>127.73009</c:v>
                </c:pt>
                <c:pt idx="384">
                  <c:v>128.92771999999999</c:v>
                </c:pt>
                <c:pt idx="385">
                  <c:v>129.39764</c:v>
                </c:pt>
                <c:pt idx="386">
                  <c:v>128.65964</c:v>
                </c:pt>
                <c:pt idx="387">
                  <c:v>128.27158</c:v>
                </c:pt>
                <c:pt idx="388">
                  <c:v>126.74933</c:v>
                </c:pt>
                <c:pt idx="389">
                  <c:v>125.33275</c:v>
                </c:pt>
                <c:pt idx="390">
                  <c:v>123.80452</c:v>
                </c:pt>
                <c:pt idx="391">
                  <c:v>125.27038</c:v>
                </c:pt>
                <c:pt idx="392">
                  <c:v>126.05925000000001</c:v>
                </c:pt>
                <c:pt idx="393">
                  <c:v>126.93307</c:v>
                </c:pt>
                <c:pt idx="394">
                  <c:v>125.57380999999999</c:v>
                </c:pt>
                <c:pt idx="395">
                  <c:v>124.8835</c:v>
                </c:pt>
                <c:pt idx="396">
                  <c:v>123.40761999999999</c:v>
                </c:pt>
                <c:pt idx="397">
                  <c:v>123.51483</c:v>
                </c:pt>
                <c:pt idx="398">
                  <c:v>122.85930999999999</c:v>
                </c:pt>
                <c:pt idx="399">
                  <c:v>121.32814999999999</c:v>
                </c:pt>
                <c:pt idx="400">
                  <c:v>117.35285</c:v>
                </c:pt>
                <c:pt idx="401">
                  <c:v>117.14276</c:v>
                </c:pt>
                <c:pt idx="402">
                  <c:v>118.75523</c:v>
                </c:pt>
                <c:pt idx="403">
                  <c:v>120.25454999999999</c:v>
                </c:pt>
                <c:pt idx="404">
                  <c:v>118.84771000000001</c:v>
                </c:pt>
                <c:pt idx="405">
                  <c:v>116.28851</c:v>
                </c:pt>
                <c:pt idx="406">
                  <c:v>115.92702</c:v>
                </c:pt>
                <c:pt idx="407">
                  <c:v>114.40564000000001</c:v>
                </c:pt>
                <c:pt idx="408">
                  <c:v>112.72385</c:v>
                </c:pt>
                <c:pt idx="409">
                  <c:v>113.33779</c:v>
                </c:pt>
                <c:pt idx="410">
                  <c:v>114.17149000000001</c:v>
                </c:pt>
                <c:pt idx="411">
                  <c:v>114.76121999999999</c:v>
                </c:pt>
                <c:pt idx="412">
                  <c:v>116.94543</c:v>
                </c:pt>
                <c:pt idx="413">
                  <c:v>116.09142</c:v>
                </c:pt>
                <c:pt idx="414">
                  <c:v>115.33398</c:v>
                </c:pt>
                <c:pt idx="415">
                  <c:v>115.28869</c:v>
                </c:pt>
                <c:pt idx="416">
                  <c:v>114.79809</c:v>
                </c:pt>
                <c:pt idx="417">
                  <c:v>113.45585</c:v>
                </c:pt>
                <c:pt idx="418">
                  <c:v>111.05226</c:v>
                </c:pt>
                <c:pt idx="419">
                  <c:v>109.66846</c:v>
                </c:pt>
                <c:pt idx="420">
                  <c:v>110.10532000000001</c:v>
                </c:pt>
                <c:pt idx="421">
                  <c:v>110.22426</c:v>
                </c:pt>
                <c:pt idx="422">
                  <c:v>109.70202999999999</c:v>
                </c:pt>
                <c:pt idx="423">
                  <c:v>110.71669</c:v>
                </c:pt>
                <c:pt idx="424">
                  <c:v>111.08947999999999</c:v>
                </c:pt>
                <c:pt idx="425">
                  <c:v>112.31247</c:v>
                </c:pt>
                <c:pt idx="426">
                  <c:v>113.15266</c:v>
                </c:pt>
                <c:pt idx="427">
                  <c:v>112.14921</c:v>
                </c:pt>
                <c:pt idx="428">
                  <c:v>113.0583</c:v>
                </c:pt>
                <c:pt idx="429">
                  <c:v>114.16133000000001</c:v>
                </c:pt>
                <c:pt idx="430">
                  <c:v>114.49213</c:v>
                </c:pt>
                <c:pt idx="431">
                  <c:v>113.53209</c:v>
                </c:pt>
                <c:pt idx="432">
                  <c:v>112.20547000000001</c:v>
                </c:pt>
                <c:pt idx="433">
                  <c:v>112.34582</c:v>
                </c:pt>
                <c:pt idx="434">
                  <c:v>112.52193</c:v>
                </c:pt>
                <c:pt idx="435">
                  <c:v>111.86229</c:v>
                </c:pt>
                <c:pt idx="436">
                  <c:v>109.84650000000001</c:v>
                </c:pt>
                <c:pt idx="437">
                  <c:v>111.48022</c:v>
                </c:pt>
                <c:pt idx="438">
                  <c:v>111.77227000000001</c:v>
                </c:pt>
                <c:pt idx="439">
                  <c:v>111.20878</c:v>
                </c:pt>
                <c:pt idx="440">
                  <c:v>110.77943</c:v>
                </c:pt>
                <c:pt idx="441">
                  <c:v>110.48227</c:v>
                </c:pt>
                <c:pt idx="442">
                  <c:v>109.45843000000001</c:v>
                </c:pt>
                <c:pt idx="443">
                  <c:v>108.62233000000001</c:v>
                </c:pt>
                <c:pt idx="444">
                  <c:v>109.77293</c:v>
                </c:pt>
                <c:pt idx="445">
                  <c:v>109.40647</c:v>
                </c:pt>
                <c:pt idx="446">
                  <c:v>109.09726000000001</c:v>
                </c:pt>
                <c:pt idx="447">
                  <c:v>107.70994</c:v>
                </c:pt>
                <c:pt idx="448">
                  <c:v>107.06480000000001</c:v>
                </c:pt>
                <c:pt idx="449">
                  <c:v>106.90606</c:v>
                </c:pt>
                <c:pt idx="450">
                  <c:v>105.47196</c:v>
                </c:pt>
                <c:pt idx="451">
                  <c:v>105.57549</c:v>
                </c:pt>
                <c:pt idx="452">
                  <c:v>104.16228</c:v>
                </c:pt>
                <c:pt idx="453">
                  <c:v>102.11001</c:v>
                </c:pt>
                <c:pt idx="454">
                  <c:v>100.92637999999999</c:v>
                </c:pt>
                <c:pt idx="455">
                  <c:v>101.58538</c:v>
                </c:pt>
                <c:pt idx="456">
                  <c:v>100.65419</c:v>
                </c:pt>
                <c:pt idx="457">
                  <c:v>99.249930000000006</c:v>
                </c:pt>
                <c:pt idx="458">
                  <c:v>97.167015000000006</c:v>
                </c:pt>
                <c:pt idx="459">
                  <c:v>96.503219999999999</c:v>
                </c:pt>
                <c:pt idx="460">
                  <c:v>97.045289999999994</c:v>
                </c:pt>
                <c:pt idx="461">
                  <c:v>97.633279999999999</c:v>
                </c:pt>
                <c:pt idx="462">
                  <c:v>97.226159999999993</c:v>
                </c:pt>
                <c:pt idx="463">
                  <c:v>99.448849999999993</c:v>
                </c:pt>
                <c:pt idx="464">
                  <c:v>101.80177</c:v>
                </c:pt>
                <c:pt idx="465">
                  <c:v>107.42981</c:v>
                </c:pt>
                <c:pt idx="466">
                  <c:v>108.55582</c:v>
                </c:pt>
                <c:pt idx="467">
                  <c:v>106.62309</c:v>
                </c:pt>
                <c:pt idx="468">
                  <c:v>107.56314</c:v>
                </c:pt>
                <c:pt idx="469">
                  <c:v>110.39417</c:v>
                </c:pt>
                <c:pt idx="470">
                  <c:v>110.569</c:v>
                </c:pt>
                <c:pt idx="471">
                  <c:v>107.77171</c:v>
                </c:pt>
                <c:pt idx="472">
                  <c:v>104.93841999999999</c:v>
                </c:pt>
                <c:pt idx="473">
                  <c:v>104.50145000000001</c:v>
                </c:pt>
                <c:pt idx="474">
                  <c:v>104.02363</c:v>
                </c:pt>
                <c:pt idx="475">
                  <c:v>102.76141</c:v>
                </c:pt>
                <c:pt idx="476">
                  <c:v>101.99274</c:v>
                </c:pt>
                <c:pt idx="477">
                  <c:v>100.77723</c:v>
                </c:pt>
                <c:pt idx="478">
                  <c:v>100.4366</c:v>
                </c:pt>
                <c:pt idx="479">
                  <c:v>100.57013999999999</c:v>
                </c:pt>
                <c:pt idx="480">
                  <c:v>100.61423000000001</c:v>
                </c:pt>
                <c:pt idx="481">
                  <c:v>101.43991</c:v>
                </c:pt>
                <c:pt idx="482">
                  <c:v>100.43432</c:v>
                </c:pt>
                <c:pt idx="483">
                  <c:v>99.776430000000005</c:v>
                </c:pt>
                <c:pt idx="484">
                  <c:v>102.4725</c:v>
                </c:pt>
                <c:pt idx="485">
                  <c:v>103.10729000000001</c:v>
                </c:pt>
                <c:pt idx="486">
                  <c:v>101.50255</c:v>
                </c:pt>
                <c:pt idx="487">
                  <c:v>100.57662999999999</c:v>
                </c:pt>
                <c:pt idx="488">
                  <c:v>99.384699999999995</c:v>
                </c:pt>
                <c:pt idx="489">
                  <c:v>96.568889999999996</c:v>
                </c:pt>
                <c:pt idx="490">
                  <c:v>96.740819999999999</c:v>
                </c:pt>
                <c:pt idx="491">
                  <c:v>97.381810000000002</c:v>
                </c:pt>
                <c:pt idx="492">
                  <c:v>96.260345000000001</c:v>
                </c:pt>
                <c:pt idx="493">
                  <c:v>95.39452</c:v>
                </c:pt>
                <c:pt idx="494">
                  <c:v>94.516396</c:v>
                </c:pt>
                <c:pt idx="495">
                  <c:v>93.122826000000003</c:v>
                </c:pt>
                <c:pt idx="496">
                  <c:v>93.280950000000004</c:v>
                </c:pt>
                <c:pt idx="497">
                  <c:v>93.130309999999994</c:v>
                </c:pt>
                <c:pt idx="498">
                  <c:v>92.629140000000007</c:v>
                </c:pt>
                <c:pt idx="499">
                  <c:v>93.156409999999994</c:v>
                </c:pt>
                <c:pt idx="500">
                  <c:v>95.709860000000006</c:v>
                </c:pt>
                <c:pt idx="501">
                  <c:v>96.333115000000006</c:v>
                </c:pt>
                <c:pt idx="502">
                  <c:v>97.029690000000002</c:v>
                </c:pt>
                <c:pt idx="503">
                  <c:v>97.779039999999995</c:v>
                </c:pt>
                <c:pt idx="504">
                  <c:v>97.098304999999996</c:v>
                </c:pt>
                <c:pt idx="505">
                  <c:v>95.435990000000004</c:v>
                </c:pt>
                <c:pt idx="506">
                  <c:v>95.784840000000003</c:v>
                </c:pt>
                <c:pt idx="507">
                  <c:v>96.057980000000001</c:v>
                </c:pt>
                <c:pt idx="508">
                  <c:v>97.613489999999999</c:v>
                </c:pt>
                <c:pt idx="509">
                  <c:v>98.952209999999994</c:v>
                </c:pt>
                <c:pt idx="510">
                  <c:v>98.531840000000003</c:v>
                </c:pt>
                <c:pt idx="511">
                  <c:v>97.831739999999996</c:v>
                </c:pt>
                <c:pt idx="512">
                  <c:v>96.345179999999999</c:v>
                </c:pt>
                <c:pt idx="513">
                  <c:v>96.125259999999997</c:v>
                </c:pt>
                <c:pt idx="514">
                  <c:v>96.593959999999996</c:v>
                </c:pt>
                <c:pt idx="515">
                  <c:v>95.724180000000004</c:v>
                </c:pt>
                <c:pt idx="516">
                  <c:v>95.689779999999999</c:v>
                </c:pt>
                <c:pt idx="517">
                  <c:v>96.395610000000005</c:v>
                </c:pt>
                <c:pt idx="518">
                  <c:v>96.809970000000007</c:v>
                </c:pt>
                <c:pt idx="519">
                  <c:v>96.162850000000006</c:v>
                </c:pt>
                <c:pt idx="520">
                  <c:v>96.701049999999995</c:v>
                </c:pt>
                <c:pt idx="521">
                  <c:v>97.452219999999997</c:v>
                </c:pt>
                <c:pt idx="522">
                  <c:v>98.047529999999995</c:v>
                </c:pt>
                <c:pt idx="523">
                  <c:v>97.816609999999997</c:v>
                </c:pt>
                <c:pt idx="524">
                  <c:v>97.248959999999997</c:v>
                </c:pt>
                <c:pt idx="525">
                  <c:v>96.203254999999999</c:v>
                </c:pt>
                <c:pt idx="526">
                  <c:v>97.092939999999999</c:v>
                </c:pt>
                <c:pt idx="527">
                  <c:v>97.180019999999999</c:v>
                </c:pt>
                <c:pt idx="528">
                  <c:v>98.080830000000006</c:v>
                </c:pt>
                <c:pt idx="529">
                  <c:v>97.996219999999994</c:v>
                </c:pt>
                <c:pt idx="530">
                  <c:v>97.846590000000006</c:v>
                </c:pt>
                <c:pt idx="531">
                  <c:v>97.527169999999998</c:v>
                </c:pt>
                <c:pt idx="532">
                  <c:v>97.371039999999994</c:v>
                </c:pt>
                <c:pt idx="533">
                  <c:v>97.568740000000005</c:v>
                </c:pt>
                <c:pt idx="534">
                  <c:v>97.447059999999993</c:v>
                </c:pt>
                <c:pt idx="535">
                  <c:v>98.058075000000002</c:v>
                </c:pt>
                <c:pt idx="536">
                  <c:v>99.220960000000005</c:v>
                </c:pt>
                <c:pt idx="537">
                  <c:v>100.22878</c:v>
                </c:pt>
                <c:pt idx="538">
                  <c:v>101.76183</c:v>
                </c:pt>
                <c:pt idx="539">
                  <c:v>103.62701</c:v>
                </c:pt>
                <c:pt idx="540">
                  <c:v>105.38384000000001</c:v>
                </c:pt>
                <c:pt idx="541">
                  <c:v>106.44464000000001</c:v>
                </c:pt>
                <c:pt idx="542">
                  <c:v>108.27294000000001</c:v>
                </c:pt>
                <c:pt idx="543">
                  <c:v>107.36826000000001</c:v>
                </c:pt>
                <c:pt idx="544">
                  <c:v>106.93763</c:v>
                </c:pt>
                <c:pt idx="545">
                  <c:v>107.78462</c:v>
                </c:pt>
                <c:pt idx="546">
                  <c:v>109.59088</c:v>
                </c:pt>
                <c:pt idx="547">
                  <c:v>111.2212</c:v>
                </c:pt>
                <c:pt idx="548">
                  <c:v>111.59814</c:v>
                </c:pt>
                <c:pt idx="549">
                  <c:v>110.65673</c:v>
                </c:pt>
                <c:pt idx="550">
                  <c:v>112.59921</c:v>
                </c:pt>
                <c:pt idx="551">
                  <c:v>113.26416</c:v>
                </c:pt>
                <c:pt idx="552">
                  <c:v>115.66072</c:v>
                </c:pt>
                <c:pt idx="553">
                  <c:v>113.77437999999999</c:v>
                </c:pt>
                <c:pt idx="554">
                  <c:v>111.67388</c:v>
                </c:pt>
                <c:pt idx="555">
                  <c:v>110.2317</c:v>
                </c:pt>
                <c:pt idx="556">
                  <c:v>111.74293</c:v>
                </c:pt>
                <c:pt idx="557">
                  <c:v>112.27329</c:v>
                </c:pt>
                <c:pt idx="558">
                  <c:v>112.91039000000001</c:v>
                </c:pt>
                <c:pt idx="559">
                  <c:v>111.91726</c:v>
                </c:pt>
                <c:pt idx="560">
                  <c:v>112.68056</c:v>
                </c:pt>
                <c:pt idx="561">
                  <c:v>113.61694</c:v>
                </c:pt>
                <c:pt idx="562">
                  <c:v>116.58696</c:v>
                </c:pt>
                <c:pt idx="563">
                  <c:v>118.58429</c:v>
                </c:pt>
                <c:pt idx="564">
                  <c:v>118.53112</c:v>
                </c:pt>
                <c:pt idx="565">
                  <c:v>116.71844</c:v>
                </c:pt>
                <c:pt idx="566">
                  <c:v>115.85992</c:v>
                </c:pt>
                <c:pt idx="567">
                  <c:v>115.01215000000001</c:v>
                </c:pt>
                <c:pt idx="568">
                  <c:v>114.44238</c:v>
                </c:pt>
                <c:pt idx="569">
                  <c:v>112.84950000000001</c:v>
                </c:pt>
                <c:pt idx="570">
                  <c:v>111.36391999999999</c:v>
                </c:pt>
                <c:pt idx="571">
                  <c:v>110.09405</c:v>
                </c:pt>
                <c:pt idx="572">
                  <c:v>109.39937999999999</c:v>
                </c:pt>
                <c:pt idx="573">
                  <c:v>111.11462</c:v>
                </c:pt>
                <c:pt idx="574">
                  <c:v>111.46343</c:v>
                </c:pt>
                <c:pt idx="575">
                  <c:v>110.92592</c:v>
                </c:pt>
                <c:pt idx="576">
                  <c:v>108.6647</c:v>
                </c:pt>
                <c:pt idx="577">
                  <c:v>107.40327000000001</c:v>
                </c:pt>
                <c:pt idx="578">
                  <c:v>107.69814</c:v>
                </c:pt>
                <c:pt idx="579">
                  <c:v>107.96709</c:v>
                </c:pt>
                <c:pt idx="580">
                  <c:v>111.00354</c:v>
                </c:pt>
                <c:pt idx="581">
                  <c:v>112.77222999999999</c:v>
                </c:pt>
                <c:pt idx="582">
                  <c:v>113.22684</c:v>
                </c:pt>
                <c:pt idx="583">
                  <c:v>113.91439</c:v>
                </c:pt>
                <c:pt idx="584">
                  <c:v>113.95596999999999</c:v>
                </c:pt>
                <c:pt idx="585">
                  <c:v>114.71812</c:v>
                </c:pt>
                <c:pt idx="586">
                  <c:v>116.11745000000001</c:v>
                </c:pt>
                <c:pt idx="587">
                  <c:v>115.69555</c:v>
                </c:pt>
                <c:pt idx="588">
                  <c:v>113.92577</c:v>
                </c:pt>
                <c:pt idx="589">
                  <c:v>113.49997999999999</c:v>
                </c:pt>
                <c:pt idx="590">
                  <c:v>114.04347</c:v>
                </c:pt>
                <c:pt idx="591">
                  <c:v>114.3569</c:v>
                </c:pt>
                <c:pt idx="592">
                  <c:v>115.48209</c:v>
                </c:pt>
                <c:pt idx="593">
                  <c:v>114.97148</c:v>
                </c:pt>
                <c:pt idx="594">
                  <c:v>114.65628</c:v>
                </c:pt>
                <c:pt idx="595">
                  <c:v>116.49509999999999</c:v>
                </c:pt>
                <c:pt idx="596">
                  <c:v>116.64941</c:v>
                </c:pt>
                <c:pt idx="597">
                  <c:v>115.96427</c:v>
                </c:pt>
                <c:pt idx="598">
                  <c:v>115.7422</c:v>
                </c:pt>
                <c:pt idx="599">
                  <c:v>114.96657999999999</c:v>
                </c:pt>
                <c:pt idx="600">
                  <c:v>114.18518</c:v>
                </c:pt>
                <c:pt idx="601">
                  <c:v>115.24834</c:v>
                </c:pt>
                <c:pt idx="602">
                  <c:v>119.24194</c:v>
                </c:pt>
                <c:pt idx="603">
                  <c:v>121.35261</c:v>
                </c:pt>
                <c:pt idx="604">
                  <c:v>120.88656</c:v>
                </c:pt>
                <c:pt idx="605">
                  <c:v>118.37836</c:v>
                </c:pt>
                <c:pt idx="606">
                  <c:v>117.67328999999999</c:v>
                </c:pt>
                <c:pt idx="607">
                  <c:v>116.32623</c:v>
                </c:pt>
                <c:pt idx="608">
                  <c:v>115.69965999999999</c:v>
                </c:pt>
                <c:pt idx="609">
                  <c:v>114.88717</c:v>
                </c:pt>
                <c:pt idx="610">
                  <c:v>113.48903</c:v>
                </c:pt>
                <c:pt idx="611">
                  <c:v>111.31198000000001</c:v>
                </c:pt>
                <c:pt idx="612">
                  <c:v>110.6189</c:v>
                </c:pt>
                <c:pt idx="613">
                  <c:v>110.92178</c:v>
                </c:pt>
                <c:pt idx="614">
                  <c:v>112.77409</c:v>
                </c:pt>
                <c:pt idx="615">
                  <c:v>112.85665</c:v>
                </c:pt>
                <c:pt idx="616">
                  <c:v>112.15696</c:v>
                </c:pt>
                <c:pt idx="617">
                  <c:v>113.18555000000001</c:v>
                </c:pt>
                <c:pt idx="618">
                  <c:v>114.71895000000001</c:v>
                </c:pt>
                <c:pt idx="619">
                  <c:v>114.836845</c:v>
                </c:pt>
                <c:pt idx="620">
                  <c:v>114.84171000000001</c:v>
                </c:pt>
                <c:pt idx="621">
                  <c:v>115.71138000000001</c:v>
                </c:pt>
                <c:pt idx="622">
                  <c:v>116.847916</c:v>
                </c:pt>
                <c:pt idx="623">
                  <c:v>117.96249400000001</c:v>
                </c:pt>
                <c:pt idx="624">
                  <c:v>117.63711000000001</c:v>
                </c:pt>
                <c:pt idx="625">
                  <c:v>117.64163000000001</c:v>
                </c:pt>
                <c:pt idx="626">
                  <c:v>119.22293000000001</c:v>
                </c:pt>
                <c:pt idx="627">
                  <c:v>120.21972</c:v>
                </c:pt>
                <c:pt idx="628">
                  <c:v>123.26519</c:v>
                </c:pt>
                <c:pt idx="629">
                  <c:v>124.49254999999999</c:v>
                </c:pt>
                <c:pt idx="630">
                  <c:v>127.06451</c:v>
                </c:pt>
                <c:pt idx="631">
                  <c:v>126.58517999999999</c:v>
                </c:pt>
                <c:pt idx="632">
                  <c:v>129.92535000000001</c:v>
                </c:pt>
                <c:pt idx="633">
                  <c:v>131.90732</c:v>
                </c:pt>
                <c:pt idx="634">
                  <c:v>129.32426000000001</c:v>
                </c:pt>
                <c:pt idx="635">
                  <c:v>126.497345</c:v>
                </c:pt>
                <c:pt idx="636">
                  <c:v>123.69338</c:v>
                </c:pt>
                <c:pt idx="637">
                  <c:v>124.688515</c:v>
                </c:pt>
                <c:pt idx="638">
                  <c:v>125.03505</c:v>
                </c:pt>
                <c:pt idx="639">
                  <c:v>123.77606</c:v>
                </c:pt>
                <c:pt idx="640">
                  <c:v>124.69053</c:v>
                </c:pt>
                <c:pt idx="641">
                  <c:v>125.307945</c:v>
                </c:pt>
                <c:pt idx="642">
                  <c:v>125.23166000000001</c:v>
                </c:pt>
                <c:pt idx="643">
                  <c:v>124.11818</c:v>
                </c:pt>
                <c:pt idx="644">
                  <c:v>125.88651</c:v>
                </c:pt>
                <c:pt idx="645">
                  <c:v>127.79894</c:v>
                </c:pt>
                <c:pt idx="646">
                  <c:v>129.44900000000001</c:v>
                </c:pt>
                <c:pt idx="647">
                  <c:v>127.30181</c:v>
                </c:pt>
                <c:pt idx="648">
                  <c:v>125.73</c:v>
                </c:pt>
                <c:pt idx="649">
                  <c:v>126.27</c:v>
                </c:pt>
                <c:pt idx="650">
                  <c:v>127.08</c:v>
                </c:pt>
                <c:pt idx="651">
                  <c:v>126.86</c:v>
                </c:pt>
                <c:pt idx="652">
                  <c:v>128.47999999999999</c:v>
                </c:pt>
                <c:pt idx="653">
                  <c:v>128.1</c:v>
                </c:pt>
                <c:pt idx="654">
                  <c:v>129.75</c:v>
                </c:pt>
                <c:pt idx="655">
                  <c:v>129.19999999999999</c:v>
                </c:pt>
                <c:pt idx="656">
                  <c:v>127.79</c:v>
                </c:pt>
              </c:numCache>
            </c:numRef>
          </c:val>
          <c:smooth val="0"/>
          <c:extLst>
            <c:ext xmlns:c16="http://schemas.microsoft.com/office/drawing/2014/chart" uri="{C3380CC4-5D6E-409C-BE32-E72D297353CC}">
              <c16:uniqueId val="{00000000-6BFD-2249-9942-F9A0FAB9738B}"/>
            </c:ext>
          </c:extLst>
        </c:ser>
        <c:dLbls>
          <c:showLegendKey val="0"/>
          <c:showVal val="0"/>
          <c:showCatName val="0"/>
          <c:showSerName val="0"/>
          <c:showPercent val="0"/>
          <c:showBubbleSize val="0"/>
        </c:dLbls>
        <c:smooth val="0"/>
        <c:axId val="1166454703"/>
        <c:axId val="1166456431"/>
      </c:lineChart>
      <c:dateAx>
        <c:axId val="1166454703"/>
        <c:scaling>
          <c:orientation val="minMax"/>
        </c:scaling>
        <c:delete val="0"/>
        <c:axPos val="b"/>
        <c:numFmt formatCode="m/d/yy" sourceLinked="0"/>
        <c:majorTickMark val="none"/>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venirNext LT Com Regular" panose="020B0503020202020204" pitchFamily="34" charset="0"/>
                <a:ea typeface="+mn-ea"/>
                <a:cs typeface="+mn-cs"/>
              </a:defRPr>
            </a:pPr>
            <a:endParaRPr lang="en-US"/>
          </a:p>
        </c:txPr>
        <c:crossAx val="1166456431"/>
        <c:crosses val="autoZero"/>
        <c:auto val="1"/>
        <c:lblOffset val="100"/>
        <c:baseTimeUnit val="months"/>
        <c:majorUnit val="1"/>
        <c:majorTimeUnit val="months"/>
      </c:dateAx>
      <c:valAx>
        <c:axId val="1166456431"/>
        <c:scaling>
          <c:orientation val="minMax"/>
          <c:min val="8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venirNext LT Com Regular" panose="020B0503020202020204" pitchFamily="34" charset="0"/>
                <a:ea typeface="+mn-ea"/>
                <a:cs typeface="+mn-cs"/>
              </a:defRPr>
            </a:pPr>
            <a:endParaRPr lang="en-US"/>
          </a:p>
        </c:txPr>
        <c:crossAx val="1166454703"/>
        <c:crosses val="autoZero"/>
        <c:crossBetween val="between"/>
        <c:majorUnit val="2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800">
          <a:latin typeface="AvenirNext LT Com Regular" panose="020B0503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Lbls>
            <c:dLbl>
              <c:idx val="0"/>
              <c:layout>
                <c:manualLayout>
                  <c:x val="-3.5430878540717793E-3"/>
                  <c:y val="4.7291366945760816E-3"/>
                </c:manualLayout>
              </c:layout>
              <c:tx>
                <c:rich>
                  <a:bodyPr rot="0" spcFirstLastPara="1" vertOverflow="ellipsis" vert="horz" wrap="square" lIns="38100" tIns="19050" rIns="38100" bIns="19050" anchor="ctr" anchorCtr="1">
                    <a:noAutofit/>
                  </a:bodyPr>
                  <a:lstStyle/>
                  <a:p>
                    <a:pPr>
                      <a:defRPr sz="900" b="1" i="0" u="none" strike="noStrike" kern="1200" baseline="0">
                        <a:solidFill>
                          <a:schemeClr val="tx1">
                            <a:lumMod val="75000"/>
                            <a:lumOff val="25000"/>
                          </a:schemeClr>
                        </a:solidFill>
                        <a:latin typeface="+mn-lt"/>
                        <a:ea typeface="+mn-ea"/>
                        <a:cs typeface="+mn-cs"/>
                      </a:defRPr>
                    </a:pPr>
                    <a:fld id="{C138FD7D-8D95-CC4D-86FC-4742966183F9}" type="VALUE">
                      <a:rPr lang="en-US" smtClean="0"/>
                      <a:pPr>
                        <a:defRPr b="1"/>
                      </a:pPr>
                      <a:t>[VALUE]</a:t>
                    </a:fld>
                    <a:r>
                      <a:rPr lang="en-US"/>
                      <a:t>%</a:t>
                    </a:r>
                  </a:p>
                </c:rich>
              </c:tx>
              <c:numFmt formatCode="#,##0.0" sourceLinked="0"/>
              <c:spPr>
                <a:noFill/>
                <a:ln>
                  <a:noFill/>
                </a:ln>
                <a:effectLst/>
              </c:spPr>
              <c:txPr>
                <a:bodyPr rot="0" spcFirstLastPara="1" vertOverflow="ellipsis" vert="horz" wrap="square" lIns="38100" tIns="19050" rIns="38100" bIns="19050" anchor="ctr" anchorCtr="1">
                  <a:noAutofit/>
                </a:bodyPr>
                <a:lstStyle/>
                <a:p>
                  <a:pPr>
                    <a:defRPr sz="9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0.11755965499809734"/>
                      <c:h val="5.2959380929261383E-2"/>
                    </c:manualLayout>
                  </c15:layout>
                  <c15:dlblFieldTable/>
                  <c15:showDataLabelsRange val="0"/>
                </c:ext>
                <c:ext xmlns:c16="http://schemas.microsoft.com/office/drawing/2014/chart" uri="{C3380CC4-5D6E-409C-BE32-E72D297353CC}">
                  <c16:uniqueId val="{00000001-89E5-3D44-AA55-28454647CA79}"/>
                </c:ext>
              </c:extLst>
            </c:dLbl>
            <c:dLbl>
              <c:idx val="1"/>
              <c:layout>
                <c:manualLayout>
                  <c:x val="1.3949164779809645E-7"/>
                  <c:y val="1.2410803554851284E-7"/>
                </c:manualLayout>
              </c:layout>
              <c:tx>
                <c:rich>
                  <a:bodyPr rot="0" spcFirstLastPara="1" vertOverflow="ellipsis" vert="horz" wrap="square" lIns="38100" tIns="19050" rIns="38100" bIns="19050" anchor="ctr" anchorCtr="1">
                    <a:noAutofit/>
                  </a:bodyPr>
                  <a:lstStyle/>
                  <a:p>
                    <a:pPr>
                      <a:defRPr sz="900" b="1" i="0" u="none" strike="noStrike" kern="1200" baseline="0">
                        <a:solidFill>
                          <a:schemeClr val="tx1">
                            <a:lumMod val="75000"/>
                            <a:lumOff val="25000"/>
                          </a:schemeClr>
                        </a:solidFill>
                        <a:latin typeface="+mn-lt"/>
                        <a:ea typeface="+mn-ea"/>
                        <a:cs typeface="+mn-cs"/>
                      </a:defRPr>
                    </a:pPr>
                    <a:fld id="{D2D5E32D-683D-3D46-BDDF-9E28EC5A6244}" type="VALUE">
                      <a:rPr lang="en-US" smtClean="0"/>
                      <a:pPr>
                        <a:defRPr b="1"/>
                      </a:pPr>
                      <a:t>[VALUE]</a:t>
                    </a:fld>
                    <a:r>
                      <a:rPr lang="en-US"/>
                      <a:t>%</a:t>
                    </a:r>
                  </a:p>
                </c:rich>
              </c:tx>
              <c:numFmt formatCode="#,##0.0" sourceLinked="0"/>
              <c:spPr>
                <a:noFill/>
                <a:ln>
                  <a:noFill/>
                </a:ln>
                <a:effectLst/>
              </c:spPr>
              <c:txPr>
                <a:bodyPr rot="0" spcFirstLastPara="1" vertOverflow="ellipsis" vert="horz" wrap="square" lIns="38100" tIns="19050" rIns="38100" bIns="19050" anchor="ctr" anchorCtr="1">
                  <a:noAutofit/>
                </a:bodyPr>
                <a:lstStyle/>
                <a:p>
                  <a:pPr>
                    <a:defRPr sz="9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9.8108102679243955E-2"/>
                      <c:h val="5.2959380929261383E-2"/>
                    </c:manualLayout>
                  </c15:layout>
                  <c15:dlblFieldTable/>
                  <c15:showDataLabelsRange val="0"/>
                </c:ext>
                <c:ext xmlns:c16="http://schemas.microsoft.com/office/drawing/2014/chart" uri="{C3380CC4-5D6E-409C-BE32-E72D297353CC}">
                  <c16:uniqueId val="{00000002-89E5-3D44-AA55-28454647CA79}"/>
                </c:ext>
              </c:extLst>
            </c:dLbl>
            <c:dLbl>
              <c:idx val="2"/>
              <c:layout>
                <c:manualLayout>
                  <c:x val="0"/>
                  <c:y val="2.4821607109702569E-7"/>
                </c:manualLayout>
              </c:layout>
              <c:tx>
                <c:rich>
                  <a:bodyPr/>
                  <a:lstStyle/>
                  <a:p>
                    <a:fld id="{318FBBFB-E27D-5E43-9F23-A1EC1444A02D}"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89E5-3D44-AA55-28454647CA79}"/>
                </c:ext>
              </c:extLst>
            </c:dLbl>
            <c:dLbl>
              <c:idx val="3"/>
              <c:layout>
                <c:manualLayout>
                  <c:x val="7.0861757081432343E-3"/>
                  <c:y val="2.4821607109702569E-7"/>
                </c:manualLayout>
              </c:layout>
              <c:tx>
                <c:rich>
                  <a:bodyPr/>
                  <a:lstStyle/>
                  <a:p>
                    <a:fld id="{B7EE9FEB-536E-6648-832B-2585139C1DAD}"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89E5-3D44-AA55-28454647CA79}"/>
                </c:ext>
              </c:extLst>
            </c:dLbl>
            <c:dLbl>
              <c:idx val="4"/>
              <c:layout>
                <c:manualLayout>
                  <c:x val="3.5430878540715846E-3"/>
                  <c:y val="2.4821607109702569E-7"/>
                </c:manualLayout>
              </c:layout>
              <c:tx>
                <c:rich>
                  <a:bodyPr/>
                  <a:lstStyle/>
                  <a:p>
                    <a:fld id="{847F456A-2CF8-8F45-BD6E-F433A410D324}"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89E5-3D44-AA55-28454647CA79}"/>
                </c:ext>
              </c:extLst>
            </c:dLbl>
            <c:dLbl>
              <c:idx val="5"/>
              <c:layout>
                <c:manualLayout>
                  <c:x val="7.0861757081432343E-3"/>
                  <c:y val="2.4821607109702569E-7"/>
                </c:manualLayout>
              </c:layout>
              <c:tx>
                <c:rich>
                  <a:bodyPr/>
                  <a:lstStyle/>
                  <a:p>
                    <a:fld id="{083E4BA6-046D-8648-8DD2-7B7F2CF53EF9}"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89E5-3D44-AA55-28454647CA79}"/>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S&amp;P High Yield Dividend Aristocrats Index</c:v>
                </c:pt>
                <c:pt idx="1">
                  <c:v>Russell 1000 Value Index</c:v>
                </c:pt>
                <c:pt idx="2">
                  <c:v>Russell 2000 Index</c:v>
                </c:pt>
                <c:pt idx="3">
                  <c:v>MSCI All Country World Index (ACWI) ex USA</c:v>
                </c:pt>
                <c:pt idx="4">
                  <c:v>S&amp;P 500 Index</c:v>
                </c:pt>
                <c:pt idx="5">
                  <c:v>Russell 1000 Growth Index</c:v>
                </c:pt>
              </c:strCache>
            </c:strRef>
          </c:cat>
          <c:val>
            <c:numRef>
              <c:f>Sheet1!$B$2:$B$7</c:f>
              <c:numCache>
                <c:formatCode>#,##0.00</c:formatCode>
                <c:ptCount val="6"/>
                <c:pt idx="0">
                  <c:v>12.540645534325122</c:v>
                </c:pt>
                <c:pt idx="1">
                  <c:v>9.4298933910924365</c:v>
                </c:pt>
                <c:pt idx="2">
                  <c:v>9.2727696644511859</c:v>
                </c:pt>
                <c:pt idx="3">
                  <c:v>8.0629732896390962</c:v>
                </c:pt>
                <c:pt idx="4">
                  <c:v>5.8865768149352293</c:v>
                </c:pt>
                <c:pt idx="5">
                  <c:v>3.1891819783656405</c:v>
                </c:pt>
              </c:numCache>
            </c:numRef>
          </c:val>
          <c:extLst>
            <c:ext xmlns:c16="http://schemas.microsoft.com/office/drawing/2014/chart" uri="{C3380CC4-5D6E-409C-BE32-E72D297353CC}">
              <c16:uniqueId val="{00000000-C098-9B44-B052-6C42FBA2A010}"/>
            </c:ext>
          </c:extLst>
        </c:ser>
        <c:dLbls>
          <c:dLblPos val="outEnd"/>
          <c:showLegendKey val="0"/>
          <c:showVal val="1"/>
          <c:showCatName val="0"/>
          <c:showSerName val="0"/>
          <c:showPercent val="0"/>
          <c:showBubbleSize val="0"/>
        </c:dLbls>
        <c:gapWidth val="100"/>
        <c:axId val="1694644704"/>
        <c:axId val="1694612688"/>
      </c:barChart>
      <c:catAx>
        <c:axId val="1694644704"/>
        <c:scaling>
          <c:orientation val="maxMin"/>
        </c:scaling>
        <c:delete val="1"/>
        <c:axPos val="l"/>
        <c:numFmt formatCode="General" sourceLinked="1"/>
        <c:majorTickMark val="none"/>
        <c:minorTickMark val="none"/>
        <c:tickLblPos val="low"/>
        <c:crossAx val="1694612688"/>
        <c:crosses val="autoZero"/>
        <c:auto val="1"/>
        <c:lblAlgn val="ctr"/>
        <c:lblOffset val="100"/>
        <c:noMultiLvlLbl val="0"/>
      </c:catAx>
      <c:valAx>
        <c:axId val="1694612688"/>
        <c:scaling>
          <c:orientation val="minMax"/>
        </c:scaling>
        <c:delete val="0"/>
        <c:axPos val="t"/>
        <c:numFmt formatCode="#,##0.0" sourceLinked="0"/>
        <c:majorTickMark val="out"/>
        <c:minorTickMark val="none"/>
        <c:tickLblPos val="high"/>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946447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9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VALUE</c:v>
                </c:pt>
              </c:strCache>
            </c:strRef>
          </c:tx>
          <c:spPr>
            <a:ln w="28575" cap="rnd">
              <a:solidFill>
                <a:schemeClr val="accent1"/>
              </a:solidFill>
              <a:round/>
            </a:ln>
            <a:effectLst/>
          </c:spPr>
          <c:marker>
            <c:symbol val="none"/>
          </c:marker>
          <c:cat>
            <c:numRef>
              <c:f>Sheet1!$A$2:$A$200</c:f>
              <c:numCache>
                <c:formatCode>m/d/yy</c:formatCode>
                <c:ptCount val="199"/>
                <c:pt idx="0">
                  <c:v>45274</c:v>
                </c:pt>
                <c:pt idx="1">
                  <c:v>45275</c:v>
                </c:pt>
                <c:pt idx="2">
                  <c:v>45278</c:v>
                </c:pt>
                <c:pt idx="3">
                  <c:v>45279</c:v>
                </c:pt>
                <c:pt idx="4">
                  <c:v>45280</c:v>
                </c:pt>
                <c:pt idx="5">
                  <c:v>45281</c:v>
                </c:pt>
                <c:pt idx="6">
                  <c:v>45282</c:v>
                </c:pt>
                <c:pt idx="7">
                  <c:v>45286</c:v>
                </c:pt>
                <c:pt idx="8">
                  <c:v>45287</c:v>
                </c:pt>
                <c:pt idx="9">
                  <c:v>45288</c:v>
                </c:pt>
                <c:pt idx="10">
                  <c:v>45289</c:v>
                </c:pt>
                <c:pt idx="11">
                  <c:v>45293</c:v>
                </c:pt>
                <c:pt idx="12">
                  <c:v>45294</c:v>
                </c:pt>
                <c:pt idx="13">
                  <c:v>45295</c:v>
                </c:pt>
                <c:pt idx="14">
                  <c:v>45296</c:v>
                </c:pt>
                <c:pt idx="15">
                  <c:v>45299</c:v>
                </c:pt>
                <c:pt idx="16">
                  <c:v>45300</c:v>
                </c:pt>
                <c:pt idx="17">
                  <c:v>45301</c:v>
                </c:pt>
                <c:pt idx="18">
                  <c:v>45302</c:v>
                </c:pt>
                <c:pt idx="19">
                  <c:v>45303</c:v>
                </c:pt>
                <c:pt idx="20">
                  <c:v>45307</c:v>
                </c:pt>
                <c:pt idx="21">
                  <c:v>45308</c:v>
                </c:pt>
                <c:pt idx="22">
                  <c:v>45309</c:v>
                </c:pt>
                <c:pt idx="23">
                  <c:v>45310</c:v>
                </c:pt>
                <c:pt idx="24">
                  <c:v>45313</c:v>
                </c:pt>
                <c:pt idx="25">
                  <c:v>45314</c:v>
                </c:pt>
                <c:pt idx="26">
                  <c:v>45315</c:v>
                </c:pt>
                <c:pt idx="27">
                  <c:v>45316</c:v>
                </c:pt>
                <c:pt idx="28">
                  <c:v>45317</c:v>
                </c:pt>
                <c:pt idx="29">
                  <c:v>45320</c:v>
                </c:pt>
                <c:pt idx="30">
                  <c:v>45321</c:v>
                </c:pt>
                <c:pt idx="31">
                  <c:v>45322</c:v>
                </c:pt>
                <c:pt idx="32">
                  <c:v>45323</c:v>
                </c:pt>
                <c:pt idx="33">
                  <c:v>45324</c:v>
                </c:pt>
                <c:pt idx="34">
                  <c:v>45327</c:v>
                </c:pt>
                <c:pt idx="35">
                  <c:v>45328</c:v>
                </c:pt>
                <c:pt idx="36">
                  <c:v>45329</c:v>
                </c:pt>
                <c:pt idx="37">
                  <c:v>45330</c:v>
                </c:pt>
                <c:pt idx="38">
                  <c:v>45331</c:v>
                </c:pt>
                <c:pt idx="39">
                  <c:v>45334</c:v>
                </c:pt>
                <c:pt idx="40">
                  <c:v>45335</c:v>
                </c:pt>
                <c:pt idx="41">
                  <c:v>45336</c:v>
                </c:pt>
                <c:pt idx="42">
                  <c:v>45337</c:v>
                </c:pt>
                <c:pt idx="43">
                  <c:v>45338</c:v>
                </c:pt>
                <c:pt idx="44">
                  <c:v>45342</c:v>
                </c:pt>
                <c:pt idx="45">
                  <c:v>45343</c:v>
                </c:pt>
                <c:pt idx="46">
                  <c:v>45344</c:v>
                </c:pt>
                <c:pt idx="47">
                  <c:v>45345</c:v>
                </c:pt>
                <c:pt idx="48">
                  <c:v>45348</c:v>
                </c:pt>
                <c:pt idx="49">
                  <c:v>45349</c:v>
                </c:pt>
                <c:pt idx="50">
                  <c:v>45350</c:v>
                </c:pt>
                <c:pt idx="51">
                  <c:v>45351</c:v>
                </c:pt>
                <c:pt idx="52">
                  <c:v>45352</c:v>
                </c:pt>
                <c:pt idx="53">
                  <c:v>45355</c:v>
                </c:pt>
                <c:pt idx="54">
                  <c:v>45356</c:v>
                </c:pt>
                <c:pt idx="55">
                  <c:v>45357</c:v>
                </c:pt>
                <c:pt idx="56">
                  <c:v>45358</c:v>
                </c:pt>
                <c:pt idx="57">
                  <c:v>45359</c:v>
                </c:pt>
                <c:pt idx="58">
                  <c:v>45362</c:v>
                </c:pt>
                <c:pt idx="59">
                  <c:v>45363</c:v>
                </c:pt>
                <c:pt idx="60">
                  <c:v>45364</c:v>
                </c:pt>
                <c:pt idx="61">
                  <c:v>45365</c:v>
                </c:pt>
                <c:pt idx="62">
                  <c:v>45366</c:v>
                </c:pt>
                <c:pt idx="63">
                  <c:v>45369</c:v>
                </c:pt>
                <c:pt idx="64">
                  <c:v>45370</c:v>
                </c:pt>
                <c:pt idx="65">
                  <c:v>45371</c:v>
                </c:pt>
                <c:pt idx="66">
                  <c:v>45372</c:v>
                </c:pt>
                <c:pt idx="67">
                  <c:v>45373</c:v>
                </c:pt>
                <c:pt idx="68">
                  <c:v>45376</c:v>
                </c:pt>
                <c:pt idx="69">
                  <c:v>45377</c:v>
                </c:pt>
                <c:pt idx="70">
                  <c:v>45378</c:v>
                </c:pt>
                <c:pt idx="71">
                  <c:v>45379</c:v>
                </c:pt>
                <c:pt idx="72">
                  <c:v>45383</c:v>
                </c:pt>
                <c:pt idx="73">
                  <c:v>45384</c:v>
                </c:pt>
                <c:pt idx="74">
                  <c:v>45385</c:v>
                </c:pt>
                <c:pt idx="75">
                  <c:v>45386</c:v>
                </c:pt>
                <c:pt idx="76">
                  <c:v>45387</c:v>
                </c:pt>
                <c:pt idx="77">
                  <c:v>45390</c:v>
                </c:pt>
                <c:pt idx="78">
                  <c:v>45391</c:v>
                </c:pt>
                <c:pt idx="79">
                  <c:v>45392</c:v>
                </c:pt>
                <c:pt idx="80">
                  <c:v>45393</c:v>
                </c:pt>
                <c:pt idx="81">
                  <c:v>45394</c:v>
                </c:pt>
                <c:pt idx="82">
                  <c:v>45397</c:v>
                </c:pt>
                <c:pt idx="83">
                  <c:v>45398</c:v>
                </c:pt>
                <c:pt idx="84">
                  <c:v>45399</c:v>
                </c:pt>
                <c:pt idx="85">
                  <c:v>45400</c:v>
                </c:pt>
                <c:pt idx="86">
                  <c:v>45401</c:v>
                </c:pt>
                <c:pt idx="87">
                  <c:v>45404</c:v>
                </c:pt>
                <c:pt idx="88">
                  <c:v>45405</c:v>
                </c:pt>
                <c:pt idx="89">
                  <c:v>45406</c:v>
                </c:pt>
                <c:pt idx="90">
                  <c:v>45407</c:v>
                </c:pt>
                <c:pt idx="91">
                  <c:v>45408</c:v>
                </c:pt>
                <c:pt idx="92">
                  <c:v>45411</c:v>
                </c:pt>
                <c:pt idx="93">
                  <c:v>45412</c:v>
                </c:pt>
                <c:pt idx="94">
                  <c:v>45413</c:v>
                </c:pt>
                <c:pt idx="95">
                  <c:v>45414</c:v>
                </c:pt>
                <c:pt idx="96">
                  <c:v>45415</c:v>
                </c:pt>
                <c:pt idx="97">
                  <c:v>45418</c:v>
                </c:pt>
                <c:pt idx="98">
                  <c:v>45419</c:v>
                </c:pt>
                <c:pt idx="99">
                  <c:v>45420</c:v>
                </c:pt>
                <c:pt idx="100">
                  <c:v>45421</c:v>
                </c:pt>
                <c:pt idx="101">
                  <c:v>45422</c:v>
                </c:pt>
                <c:pt idx="102">
                  <c:v>45425</c:v>
                </c:pt>
                <c:pt idx="103">
                  <c:v>45426</c:v>
                </c:pt>
                <c:pt idx="104">
                  <c:v>45427</c:v>
                </c:pt>
                <c:pt idx="105">
                  <c:v>45428</c:v>
                </c:pt>
                <c:pt idx="106">
                  <c:v>45429</c:v>
                </c:pt>
                <c:pt idx="107">
                  <c:v>45432</c:v>
                </c:pt>
                <c:pt idx="108">
                  <c:v>45433</c:v>
                </c:pt>
                <c:pt idx="109">
                  <c:v>45434</c:v>
                </c:pt>
                <c:pt idx="110">
                  <c:v>45435</c:v>
                </c:pt>
                <c:pt idx="111">
                  <c:v>45436</c:v>
                </c:pt>
                <c:pt idx="112">
                  <c:v>45440</c:v>
                </c:pt>
                <c:pt idx="113">
                  <c:v>45441</c:v>
                </c:pt>
                <c:pt idx="114">
                  <c:v>45442</c:v>
                </c:pt>
                <c:pt idx="115">
                  <c:v>45443</c:v>
                </c:pt>
                <c:pt idx="116">
                  <c:v>45446</c:v>
                </c:pt>
                <c:pt idx="117">
                  <c:v>45447</c:v>
                </c:pt>
                <c:pt idx="118">
                  <c:v>45448</c:v>
                </c:pt>
                <c:pt idx="119">
                  <c:v>45449</c:v>
                </c:pt>
                <c:pt idx="120">
                  <c:v>45450</c:v>
                </c:pt>
                <c:pt idx="121">
                  <c:v>45453</c:v>
                </c:pt>
                <c:pt idx="122">
                  <c:v>45454</c:v>
                </c:pt>
                <c:pt idx="123">
                  <c:v>45455</c:v>
                </c:pt>
                <c:pt idx="124">
                  <c:v>45456</c:v>
                </c:pt>
                <c:pt idx="125">
                  <c:v>45457</c:v>
                </c:pt>
                <c:pt idx="126">
                  <c:v>45460</c:v>
                </c:pt>
                <c:pt idx="127">
                  <c:v>45461</c:v>
                </c:pt>
                <c:pt idx="128">
                  <c:v>45463</c:v>
                </c:pt>
                <c:pt idx="129">
                  <c:v>45464</c:v>
                </c:pt>
                <c:pt idx="130">
                  <c:v>45467</c:v>
                </c:pt>
                <c:pt idx="131">
                  <c:v>45468</c:v>
                </c:pt>
                <c:pt idx="132">
                  <c:v>45469</c:v>
                </c:pt>
                <c:pt idx="133">
                  <c:v>45470</c:v>
                </c:pt>
                <c:pt idx="134">
                  <c:v>45471</c:v>
                </c:pt>
                <c:pt idx="135">
                  <c:v>45474</c:v>
                </c:pt>
                <c:pt idx="136">
                  <c:v>45475</c:v>
                </c:pt>
                <c:pt idx="137">
                  <c:v>45476</c:v>
                </c:pt>
                <c:pt idx="138">
                  <c:v>45478</c:v>
                </c:pt>
                <c:pt idx="139">
                  <c:v>45481</c:v>
                </c:pt>
                <c:pt idx="140">
                  <c:v>45482</c:v>
                </c:pt>
                <c:pt idx="141">
                  <c:v>45483</c:v>
                </c:pt>
                <c:pt idx="142">
                  <c:v>45484</c:v>
                </c:pt>
                <c:pt idx="143">
                  <c:v>45485</c:v>
                </c:pt>
                <c:pt idx="144">
                  <c:v>45488</c:v>
                </c:pt>
                <c:pt idx="145">
                  <c:v>45489</c:v>
                </c:pt>
                <c:pt idx="146">
                  <c:v>45490</c:v>
                </c:pt>
                <c:pt idx="147">
                  <c:v>45491</c:v>
                </c:pt>
                <c:pt idx="148">
                  <c:v>45492</c:v>
                </c:pt>
                <c:pt idx="149">
                  <c:v>45495</c:v>
                </c:pt>
                <c:pt idx="150">
                  <c:v>45496</c:v>
                </c:pt>
                <c:pt idx="151">
                  <c:v>45497</c:v>
                </c:pt>
                <c:pt idx="152">
                  <c:v>45498</c:v>
                </c:pt>
                <c:pt idx="153">
                  <c:v>45499</c:v>
                </c:pt>
                <c:pt idx="154">
                  <c:v>45502</c:v>
                </c:pt>
                <c:pt idx="155">
                  <c:v>45503</c:v>
                </c:pt>
                <c:pt idx="156">
                  <c:v>45504</c:v>
                </c:pt>
                <c:pt idx="157">
                  <c:v>45505</c:v>
                </c:pt>
                <c:pt idx="158">
                  <c:v>45506</c:v>
                </c:pt>
                <c:pt idx="159">
                  <c:v>45509</c:v>
                </c:pt>
                <c:pt idx="160">
                  <c:v>45510</c:v>
                </c:pt>
                <c:pt idx="161">
                  <c:v>45511</c:v>
                </c:pt>
                <c:pt idx="162">
                  <c:v>45512</c:v>
                </c:pt>
                <c:pt idx="163">
                  <c:v>45513</c:v>
                </c:pt>
                <c:pt idx="164">
                  <c:v>45516</c:v>
                </c:pt>
                <c:pt idx="165">
                  <c:v>45517</c:v>
                </c:pt>
                <c:pt idx="166">
                  <c:v>45518</c:v>
                </c:pt>
                <c:pt idx="167">
                  <c:v>45519</c:v>
                </c:pt>
                <c:pt idx="168">
                  <c:v>45520</c:v>
                </c:pt>
                <c:pt idx="169">
                  <c:v>45523</c:v>
                </c:pt>
                <c:pt idx="170">
                  <c:v>45524</c:v>
                </c:pt>
                <c:pt idx="171">
                  <c:v>45525</c:v>
                </c:pt>
                <c:pt idx="172">
                  <c:v>45526</c:v>
                </c:pt>
                <c:pt idx="173">
                  <c:v>45527</c:v>
                </c:pt>
                <c:pt idx="174">
                  <c:v>45530</c:v>
                </c:pt>
                <c:pt idx="175">
                  <c:v>45531</c:v>
                </c:pt>
                <c:pt idx="176">
                  <c:v>45532</c:v>
                </c:pt>
                <c:pt idx="177">
                  <c:v>45533</c:v>
                </c:pt>
                <c:pt idx="178">
                  <c:v>45534</c:v>
                </c:pt>
                <c:pt idx="179">
                  <c:v>45538</c:v>
                </c:pt>
                <c:pt idx="180">
                  <c:v>45539</c:v>
                </c:pt>
                <c:pt idx="181">
                  <c:v>45540</c:v>
                </c:pt>
                <c:pt idx="182">
                  <c:v>45541</c:v>
                </c:pt>
                <c:pt idx="183">
                  <c:v>45544</c:v>
                </c:pt>
                <c:pt idx="184">
                  <c:v>45545</c:v>
                </c:pt>
                <c:pt idx="185">
                  <c:v>45546</c:v>
                </c:pt>
                <c:pt idx="186">
                  <c:v>45547</c:v>
                </c:pt>
                <c:pt idx="187">
                  <c:v>45548</c:v>
                </c:pt>
                <c:pt idx="188">
                  <c:v>45551</c:v>
                </c:pt>
                <c:pt idx="189">
                  <c:v>45552</c:v>
                </c:pt>
                <c:pt idx="190">
                  <c:v>45553</c:v>
                </c:pt>
                <c:pt idx="191">
                  <c:v>45554</c:v>
                </c:pt>
                <c:pt idx="192">
                  <c:v>45555</c:v>
                </c:pt>
                <c:pt idx="193">
                  <c:v>45558</c:v>
                </c:pt>
                <c:pt idx="194">
                  <c:v>45559</c:v>
                </c:pt>
                <c:pt idx="195">
                  <c:v>45560</c:v>
                </c:pt>
                <c:pt idx="196">
                  <c:v>45561</c:v>
                </c:pt>
                <c:pt idx="197">
                  <c:v>45562</c:v>
                </c:pt>
                <c:pt idx="198">
                  <c:v>45565</c:v>
                </c:pt>
              </c:numCache>
            </c:numRef>
          </c:cat>
          <c:val>
            <c:numRef>
              <c:f>Sheet1!$C$2:$C$200</c:f>
              <c:numCache>
                <c:formatCode>General</c:formatCode>
                <c:ptCount val="199"/>
                <c:pt idx="0">
                  <c:v>99</c:v>
                </c:pt>
                <c:pt idx="1">
                  <c:v>96.891499999999994</c:v>
                </c:pt>
                <c:pt idx="2">
                  <c:v>97.378999999999991</c:v>
                </c:pt>
                <c:pt idx="3">
                  <c:v>98.013799999999989</c:v>
                </c:pt>
                <c:pt idx="4">
                  <c:v>99.427800000000005</c:v>
                </c:pt>
                <c:pt idx="5">
                  <c:v>99.573000000000008</c:v>
                </c:pt>
                <c:pt idx="6">
                  <c:v>99.644499999999994</c:v>
                </c:pt>
                <c:pt idx="7">
                  <c:v>99.4529</c:v>
                </c:pt>
                <c:pt idx="8">
                  <c:v>99.832700000000003</c:v>
                </c:pt>
                <c:pt idx="9">
                  <c:v>99.567599999999999</c:v>
                </c:pt>
                <c:pt idx="10">
                  <c:v>99.752299999999991</c:v>
                </c:pt>
                <c:pt idx="11">
                  <c:v>99.026300000000006</c:v>
                </c:pt>
                <c:pt idx="12">
                  <c:v>98.898099999999985</c:v>
                </c:pt>
                <c:pt idx="13">
                  <c:v>96.574100000000001</c:v>
                </c:pt>
                <c:pt idx="14">
                  <c:v>96.199100000000001</c:v>
                </c:pt>
                <c:pt idx="15">
                  <c:v>97.021900000000002</c:v>
                </c:pt>
                <c:pt idx="16">
                  <c:v>96.308999999999997</c:v>
                </c:pt>
                <c:pt idx="17">
                  <c:v>97.272800000000004</c:v>
                </c:pt>
                <c:pt idx="18">
                  <c:v>99.671500000000009</c:v>
                </c:pt>
                <c:pt idx="19">
                  <c:v>99.980899999999991</c:v>
                </c:pt>
                <c:pt idx="20">
                  <c:v>99.915199999999999</c:v>
                </c:pt>
                <c:pt idx="21">
                  <c:v>97.361400000000003</c:v>
                </c:pt>
                <c:pt idx="22">
                  <c:v>97.715099999999993</c:v>
                </c:pt>
                <c:pt idx="23">
                  <c:v>94.654000000000011</c:v>
                </c:pt>
                <c:pt idx="24">
                  <c:v>96.469600000000014</c:v>
                </c:pt>
                <c:pt idx="25">
                  <c:v>96.035600000000002</c:v>
                </c:pt>
                <c:pt idx="26">
                  <c:v>96.003600000000006</c:v>
                </c:pt>
                <c:pt idx="27">
                  <c:v>97.835799999999992</c:v>
                </c:pt>
                <c:pt idx="28">
                  <c:v>95.237700000000004</c:v>
                </c:pt>
                <c:pt idx="29">
                  <c:v>97.114199999999997</c:v>
                </c:pt>
                <c:pt idx="30">
                  <c:v>94.455099999999987</c:v>
                </c:pt>
                <c:pt idx="31">
                  <c:v>99.364599999999996</c:v>
                </c:pt>
                <c:pt idx="32">
                  <c:v>99.599400000000003</c:v>
                </c:pt>
                <c:pt idx="33">
                  <c:v>91.825200000000009</c:v>
                </c:pt>
                <c:pt idx="34">
                  <c:v>83.334800000000001</c:v>
                </c:pt>
                <c:pt idx="35">
                  <c:v>90.137399999999985</c:v>
                </c:pt>
                <c:pt idx="36">
                  <c:v>89.538600000000002</c:v>
                </c:pt>
                <c:pt idx="37">
                  <c:v>85.764100000000013</c:v>
                </c:pt>
                <c:pt idx="38">
                  <c:v>80.27300000000001</c:v>
                </c:pt>
                <c:pt idx="39">
                  <c:v>81.35860000000001</c:v>
                </c:pt>
                <c:pt idx="40">
                  <c:v>51.017800000000001</c:v>
                </c:pt>
                <c:pt idx="41">
                  <c:v>62.440600000000003</c:v>
                </c:pt>
                <c:pt idx="42">
                  <c:v>64.565399999999997</c:v>
                </c:pt>
                <c:pt idx="43">
                  <c:v>53.570799999999998</c:v>
                </c:pt>
                <c:pt idx="44">
                  <c:v>57.772900000000007</c:v>
                </c:pt>
                <c:pt idx="45">
                  <c:v>52.214199999999998</c:v>
                </c:pt>
                <c:pt idx="46">
                  <c:v>41.895899999999997</c:v>
                </c:pt>
                <c:pt idx="47">
                  <c:v>43.662700000000001</c:v>
                </c:pt>
                <c:pt idx="48">
                  <c:v>37.087399999999995</c:v>
                </c:pt>
                <c:pt idx="49">
                  <c:v>35.076599999999999</c:v>
                </c:pt>
                <c:pt idx="50">
                  <c:v>44.033100000000005</c:v>
                </c:pt>
                <c:pt idx="51">
                  <c:v>42.590200000000003</c:v>
                </c:pt>
                <c:pt idx="52">
                  <c:v>56.940000000000005</c:v>
                </c:pt>
                <c:pt idx="53">
                  <c:v>45.402400000000007</c:v>
                </c:pt>
                <c:pt idx="54">
                  <c:v>52.672499999999999</c:v>
                </c:pt>
                <c:pt idx="55">
                  <c:v>51.01</c:v>
                </c:pt>
                <c:pt idx="56">
                  <c:v>56.7928</c:v>
                </c:pt>
                <c:pt idx="57">
                  <c:v>61.379600000000003</c:v>
                </c:pt>
                <c:pt idx="58">
                  <c:v>55.791799999999995</c:v>
                </c:pt>
                <c:pt idx="59">
                  <c:v>46.396599999999999</c:v>
                </c:pt>
                <c:pt idx="60">
                  <c:v>41.890799999999992</c:v>
                </c:pt>
                <c:pt idx="61">
                  <c:v>34.178200000000004</c:v>
                </c:pt>
                <c:pt idx="62">
                  <c:v>30.971700000000002</c:v>
                </c:pt>
                <c:pt idx="63">
                  <c:v>27.063599999999997</c:v>
                </c:pt>
                <c:pt idx="64">
                  <c:v>29.553799999999995</c:v>
                </c:pt>
                <c:pt idx="65">
                  <c:v>44.092600000000004</c:v>
                </c:pt>
                <c:pt idx="66">
                  <c:v>41.020200000000003</c:v>
                </c:pt>
                <c:pt idx="67">
                  <c:v>43.957099999999997</c:v>
                </c:pt>
                <c:pt idx="68">
                  <c:v>38.884799999999998</c:v>
                </c:pt>
                <c:pt idx="69">
                  <c:v>36.8827</c:v>
                </c:pt>
                <c:pt idx="70">
                  <c:v>39.724800000000002</c:v>
                </c:pt>
                <c:pt idx="71">
                  <c:v>31.6554</c:v>
                </c:pt>
                <c:pt idx="72">
                  <c:v>21.523700000000002</c:v>
                </c:pt>
                <c:pt idx="73">
                  <c:v>24.529499999999999</c:v>
                </c:pt>
                <c:pt idx="74">
                  <c:v>26.577099999999998</c:v>
                </c:pt>
                <c:pt idx="75">
                  <c:v>32.106699999999996</c:v>
                </c:pt>
                <c:pt idx="76">
                  <c:v>22.0366</c:v>
                </c:pt>
                <c:pt idx="77">
                  <c:v>17.2028</c:v>
                </c:pt>
                <c:pt idx="78">
                  <c:v>22.362399999999997</c:v>
                </c:pt>
                <c:pt idx="79">
                  <c:v>3.8694999999999999</c:v>
                </c:pt>
                <c:pt idx="80">
                  <c:v>4.4230999999999998</c:v>
                </c:pt>
                <c:pt idx="81">
                  <c:v>7.3384</c:v>
                </c:pt>
                <c:pt idx="82">
                  <c:v>4.6975000000000007</c:v>
                </c:pt>
                <c:pt idx="83">
                  <c:v>4.6061000000000005</c:v>
                </c:pt>
                <c:pt idx="84">
                  <c:v>4.8719999999999999</c:v>
                </c:pt>
                <c:pt idx="85">
                  <c:v>2.9983</c:v>
                </c:pt>
                <c:pt idx="86">
                  <c:v>3.6856</c:v>
                </c:pt>
                <c:pt idx="87">
                  <c:v>3.6366999999999998</c:v>
                </c:pt>
                <c:pt idx="88">
                  <c:v>5.2348999999999997</c:v>
                </c:pt>
                <c:pt idx="89">
                  <c:v>4.0026999999999999</c:v>
                </c:pt>
                <c:pt idx="90">
                  <c:v>1.7765</c:v>
                </c:pt>
                <c:pt idx="91">
                  <c:v>1.7216000000000002</c:v>
                </c:pt>
                <c:pt idx="92">
                  <c:v>2.0173000000000001</c:v>
                </c:pt>
                <c:pt idx="93">
                  <c:v>0.81209999999999993</c:v>
                </c:pt>
                <c:pt idx="94">
                  <c:v>1.8291000000000002</c:v>
                </c:pt>
                <c:pt idx="95">
                  <c:v>3.1322000000000001</c:v>
                </c:pt>
                <c:pt idx="96">
                  <c:v>5.0704000000000002</c:v>
                </c:pt>
                <c:pt idx="97">
                  <c:v>4.1008000000000004</c:v>
                </c:pt>
                <c:pt idx="98">
                  <c:v>4.0357000000000003</c:v>
                </c:pt>
                <c:pt idx="99">
                  <c:v>3.9297</c:v>
                </c:pt>
                <c:pt idx="100">
                  <c:v>4.9086999999999996</c:v>
                </c:pt>
                <c:pt idx="101">
                  <c:v>2.6850000000000001</c:v>
                </c:pt>
                <c:pt idx="102">
                  <c:v>2.6850000000000001</c:v>
                </c:pt>
                <c:pt idx="103">
                  <c:v>3.3515000000000001</c:v>
                </c:pt>
                <c:pt idx="104">
                  <c:v>5.6888000000000005</c:v>
                </c:pt>
                <c:pt idx="105">
                  <c:v>4.1482000000000001</c:v>
                </c:pt>
                <c:pt idx="106">
                  <c:v>3.7960000000000003</c:v>
                </c:pt>
                <c:pt idx="107">
                  <c:v>2.5122999999999998</c:v>
                </c:pt>
                <c:pt idx="108">
                  <c:v>3.0764000000000005</c:v>
                </c:pt>
                <c:pt idx="109">
                  <c:v>1.4453</c:v>
                </c:pt>
                <c:pt idx="110">
                  <c:v>0.67300000000000004</c:v>
                </c:pt>
                <c:pt idx="111">
                  <c:v>0.59839999999999993</c:v>
                </c:pt>
                <c:pt idx="112">
                  <c:v>0.46160000000000001</c:v>
                </c:pt>
                <c:pt idx="113">
                  <c:v>0.55059999999999998</c:v>
                </c:pt>
                <c:pt idx="114">
                  <c:v>0.82690000000000008</c:v>
                </c:pt>
                <c:pt idx="115">
                  <c:v>1.3099999999999998</c:v>
                </c:pt>
                <c:pt idx="116">
                  <c:v>1.7915999999999999</c:v>
                </c:pt>
                <c:pt idx="117">
                  <c:v>2.7511999999999999</c:v>
                </c:pt>
                <c:pt idx="118">
                  <c:v>3.6827999999999999</c:v>
                </c:pt>
                <c:pt idx="119">
                  <c:v>4.3532000000000002</c:v>
                </c:pt>
                <c:pt idx="120">
                  <c:v>0.76449999999999996</c:v>
                </c:pt>
                <c:pt idx="121">
                  <c:v>1.0938999999999999</c:v>
                </c:pt>
                <c:pt idx="122">
                  <c:v>1.4532999999999998</c:v>
                </c:pt>
                <c:pt idx="123">
                  <c:v>1.3421000000000001</c:v>
                </c:pt>
                <c:pt idx="124">
                  <c:v>2.1718000000000002</c:v>
                </c:pt>
                <c:pt idx="125">
                  <c:v>2.8117000000000001</c:v>
                </c:pt>
                <c:pt idx="126">
                  <c:v>1.3343</c:v>
                </c:pt>
                <c:pt idx="127">
                  <c:v>1.6539999999999999</c:v>
                </c:pt>
                <c:pt idx="128">
                  <c:v>2.0674000000000001</c:v>
                </c:pt>
                <c:pt idx="129">
                  <c:v>1.7967</c:v>
                </c:pt>
                <c:pt idx="130">
                  <c:v>2.2256</c:v>
                </c:pt>
                <c:pt idx="131">
                  <c:v>2.1560000000000001</c:v>
                </c:pt>
                <c:pt idx="132">
                  <c:v>1.4871000000000001</c:v>
                </c:pt>
                <c:pt idx="133">
                  <c:v>1.5886</c:v>
                </c:pt>
                <c:pt idx="134">
                  <c:v>1.6376999999999999</c:v>
                </c:pt>
                <c:pt idx="135">
                  <c:v>1.5099</c:v>
                </c:pt>
                <c:pt idx="136">
                  <c:v>1.4275</c:v>
                </c:pt>
                <c:pt idx="137">
                  <c:v>1.6563999999999999</c:v>
                </c:pt>
                <c:pt idx="138">
                  <c:v>1.8842000000000001</c:v>
                </c:pt>
                <c:pt idx="139">
                  <c:v>1.5551999999999999</c:v>
                </c:pt>
                <c:pt idx="140">
                  <c:v>1.0078</c:v>
                </c:pt>
                <c:pt idx="141">
                  <c:v>1.3155000000000001</c:v>
                </c:pt>
                <c:pt idx="142">
                  <c:v>3.7830000000000004</c:v>
                </c:pt>
                <c:pt idx="143">
                  <c:v>3.2072999999999996</c:v>
                </c:pt>
                <c:pt idx="144">
                  <c:v>4.7003000000000004</c:v>
                </c:pt>
                <c:pt idx="145">
                  <c:v>4.5857000000000001</c:v>
                </c:pt>
                <c:pt idx="146">
                  <c:v>2.4053999999999998</c:v>
                </c:pt>
                <c:pt idx="147">
                  <c:v>2.2852999999999999</c:v>
                </c:pt>
                <c:pt idx="148">
                  <c:v>2.0792999999999999</c:v>
                </c:pt>
                <c:pt idx="149">
                  <c:v>1.9206000000000001</c:v>
                </c:pt>
                <c:pt idx="150">
                  <c:v>2.0701000000000001</c:v>
                </c:pt>
                <c:pt idx="151">
                  <c:v>5.6130000000000004</c:v>
                </c:pt>
                <c:pt idx="152">
                  <c:v>6.8491999999999997</c:v>
                </c:pt>
                <c:pt idx="153">
                  <c:v>7.3567000000000009</c:v>
                </c:pt>
                <c:pt idx="154">
                  <c:v>6.9343000000000004</c:v>
                </c:pt>
                <c:pt idx="155">
                  <c:v>8.4353999999999996</c:v>
                </c:pt>
                <c:pt idx="156">
                  <c:v>8.3193000000000001</c:v>
                </c:pt>
                <c:pt idx="157">
                  <c:v>30.6172</c:v>
                </c:pt>
                <c:pt idx="158">
                  <c:v>94.466099999999997</c:v>
                </c:pt>
                <c:pt idx="159">
                  <c:v>95.671299999999988</c:v>
                </c:pt>
                <c:pt idx="160">
                  <c:v>84.175799999999995</c:v>
                </c:pt>
                <c:pt idx="161">
                  <c:v>86.237300000000005</c:v>
                </c:pt>
                <c:pt idx="162">
                  <c:v>77.519899999999993</c:v>
                </c:pt>
                <c:pt idx="163">
                  <c:v>75.425200000000004</c:v>
                </c:pt>
                <c:pt idx="164">
                  <c:v>74.00869999999999</c:v>
                </c:pt>
                <c:pt idx="165">
                  <c:v>82.980699999999999</c:v>
                </c:pt>
                <c:pt idx="166">
                  <c:v>77.386599999999987</c:v>
                </c:pt>
                <c:pt idx="167">
                  <c:v>55.498899999999992</c:v>
                </c:pt>
                <c:pt idx="168">
                  <c:v>58.888200000000005</c:v>
                </c:pt>
                <c:pt idx="169">
                  <c:v>57.2804</c:v>
                </c:pt>
                <c:pt idx="170">
                  <c:v>65.865299999999991</c:v>
                </c:pt>
                <c:pt idx="171">
                  <c:v>78.749800000000008</c:v>
                </c:pt>
                <c:pt idx="172">
                  <c:v>64.329700000000003</c:v>
                </c:pt>
                <c:pt idx="173">
                  <c:v>76.4542</c:v>
                </c:pt>
                <c:pt idx="174">
                  <c:v>71.836799999999997</c:v>
                </c:pt>
                <c:pt idx="175">
                  <c:v>77.2898</c:v>
                </c:pt>
                <c:pt idx="176">
                  <c:v>75.692099999999996</c:v>
                </c:pt>
                <c:pt idx="177">
                  <c:v>73.499700000000004</c:v>
                </c:pt>
                <c:pt idx="178">
                  <c:v>70.049599999999998</c:v>
                </c:pt>
                <c:pt idx="179">
                  <c:v>72.649900000000002</c:v>
                </c:pt>
                <c:pt idx="180">
                  <c:v>86.14</c:v>
                </c:pt>
                <c:pt idx="181">
                  <c:v>83.75200000000001</c:v>
                </c:pt>
                <c:pt idx="182">
                  <c:v>91.298300000000012</c:v>
                </c:pt>
                <c:pt idx="183">
                  <c:v>87.887199999999993</c:v>
                </c:pt>
                <c:pt idx="184">
                  <c:v>90.649000000000001</c:v>
                </c:pt>
                <c:pt idx="185">
                  <c:v>81.365299999999991</c:v>
                </c:pt>
                <c:pt idx="186">
                  <c:v>84.992000000000004</c:v>
                </c:pt>
                <c:pt idx="187">
                  <c:v>91.309200000000004</c:v>
                </c:pt>
                <c:pt idx="188">
                  <c:v>93.720199999999991</c:v>
                </c:pt>
                <c:pt idx="189">
                  <c:v>91.934699999999992</c:v>
                </c:pt>
                <c:pt idx="190">
                  <c:v>100</c:v>
                </c:pt>
                <c:pt idx="191">
                  <c:v>100</c:v>
                </c:pt>
                <c:pt idx="192">
                  <c:v>100</c:v>
                </c:pt>
                <c:pt idx="193">
                  <c:v>100.00010000000002</c:v>
                </c:pt>
                <c:pt idx="194">
                  <c:v>100</c:v>
                </c:pt>
                <c:pt idx="195">
                  <c:v>100.00010000000002</c:v>
                </c:pt>
                <c:pt idx="196">
                  <c:v>100.00009999999999</c:v>
                </c:pt>
                <c:pt idx="197">
                  <c:v>99.999899999999997</c:v>
                </c:pt>
                <c:pt idx="198">
                  <c:v>100.00009999999999</c:v>
                </c:pt>
              </c:numCache>
            </c:numRef>
          </c:val>
          <c:smooth val="0"/>
          <c:extLst>
            <c:ext xmlns:c16="http://schemas.microsoft.com/office/drawing/2014/chart" uri="{C3380CC4-5D6E-409C-BE32-E72D297353CC}">
              <c16:uniqueId val="{00000000-9F33-4444-937F-43570F9E3062}"/>
            </c:ext>
          </c:extLst>
        </c:ser>
        <c:dLbls>
          <c:showLegendKey val="0"/>
          <c:showVal val="0"/>
          <c:showCatName val="0"/>
          <c:showSerName val="0"/>
          <c:showPercent val="0"/>
          <c:showBubbleSize val="0"/>
        </c:dLbls>
        <c:smooth val="0"/>
        <c:axId val="1174574591"/>
        <c:axId val="1199870223"/>
      </c:lineChart>
      <c:dateAx>
        <c:axId val="1174574591"/>
        <c:scaling>
          <c:orientation val="minMax"/>
        </c:scaling>
        <c:delete val="0"/>
        <c:axPos val="b"/>
        <c:numFmt formatCode="[$-409]mmm\-yy;@"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99870223"/>
        <c:crosses val="autoZero"/>
        <c:auto val="1"/>
        <c:lblOffset val="100"/>
        <c:baseTimeUnit val="days"/>
        <c:majorUnit val="4"/>
        <c:majorTimeUnit val="months"/>
      </c:dateAx>
      <c:valAx>
        <c:axId val="1199870223"/>
        <c:scaling>
          <c:orientation val="minMax"/>
          <c:max val="10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7457459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279369095333083E-2"/>
          <c:y val="0.10898065950870305"/>
          <c:w val="0.97544126180933388"/>
          <c:h val="0.84890007513329224"/>
        </c:manualLayout>
      </c:layout>
      <c:barChart>
        <c:barDir val="col"/>
        <c:grouping val="clustered"/>
        <c:varyColors val="0"/>
        <c:ser>
          <c:idx val="0"/>
          <c:order val="0"/>
          <c:tx>
            <c:strRef>
              <c:f>Sheet1!$B$1</c:f>
              <c:strCache>
                <c:ptCount val="1"/>
                <c:pt idx="0">
                  <c:v>2023</c:v>
                </c:pt>
              </c:strCache>
            </c:strRef>
          </c:tx>
          <c:spPr>
            <a:solidFill>
              <a:schemeClr val="bg2"/>
            </a:solidFill>
            <a:ln>
              <a:noFill/>
            </a:ln>
            <a:effectLst/>
          </c:spPr>
          <c:invertIfNegative val="0"/>
          <c:dPt>
            <c:idx val="1"/>
            <c:invertIfNegative val="0"/>
            <c:bubble3D val="0"/>
            <c:spPr>
              <a:solidFill>
                <a:schemeClr val="bg2"/>
              </a:solidFill>
              <a:ln>
                <a:noFill/>
              </a:ln>
              <a:effectLst/>
            </c:spPr>
            <c:extLst>
              <c:ext xmlns:c16="http://schemas.microsoft.com/office/drawing/2014/chart" uri="{C3380CC4-5D6E-409C-BE32-E72D297353CC}">
                <c16:uniqueId val="{00000006-694E-0844-AA1F-079D504C22A3}"/>
              </c:ext>
            </c:extLst>
          </c:dPt>
          <c:dPt>
            <c:idx val="2"/>
            <c:invertIfNegative val="0"/>
            <c:bubble3D val="0"/>
            <c:spPr>
              <a:solidFill>
                <a:schemeClr val="bg2"/>
              </a:solidFill>
              <a:ln>
                <a:noFill/>
              </a:ln>
              <a:effectLst/>
            </c:spPr>
            <c:extLst>
              <c:ext xmlns:c16="http://schemas.microsoft.com/office/drawing/2014/chart" uri="{C3380CC4-5D6E-409C-BE32-E72D297353CC}">
                <c16:uniqueId val="{00000007-694E-0844-AA1F-079D504C22A3}"/>
              </c:ext>
            </c:extLst>
          </c:dPt>
          <c:dPt>
            <c:idx val="3"/>
            <c:invertIfNegative val="0"/>
            <c:bubble3D val="0"/>
            <c:spPr>
              <a:solidFill>
                <a:schemeClr val="bg2"/>
              </a:solidFill>
              <a:ln>
                <a:noFill/>
              </a:ln>
              <a:effectLst/>
            </c:spPr>
            <c:extLst>
              <c:ext xmlns:c16="http://schemas.microsoft.com/office/drawing/2014/chart" uri="{C3380CC4-5D6E-409C-BE32-E72D297353CC}">
                <c16:uniqueId val="{0000000A-694E-0844-AA1F-079D504C22A3}"/>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U.S.</c:v>
                </c:pt>
                <c:pt idx="1">
                  <c:v>Europe</c:v>
                </c:pt>
                <c:pt idx="2">
                  <c:v>Japan</c:v>
                </c:pt>
                <c:pt idx="3">
                  <c:v>Emerging markets</c:v>
                </c:pt>
              </c:strCache>
            </c:strRef>
          </c:cat>
          <c:val>
            <c:numRef>
              <c:f>Sheet1!$B$2:$B$5</c:f>
              <c:numCache>
                <c:formatCode>0.0</c:formatCode>
                <c:ptCount val="4"/>
                <c:pt idx="0">
                  <c:v>0.44989773861376925</c:v>
                </c:pt>
                <c:pt idx="1">
                  <c:v>0.7073028995509878</c:v>
                </c:pt>
                <c:pt idx="2">
                  <c:v>8.4966579811940548</c:v>
                </c:pt>
                <c:pt idx="3">
                  <c:v>-13.981346606253176</c:v>
                </c:pt>
              </c:numCache>
            </c:numRef>
          </c:val>
          <c:extLst>
            <c:ext xmlns:c16="http://schemas.microsoft.com/office/drawing/2014/chart" uri="{C3380CC4-5D6E-409C-BE32-E72D297353CC}">
              <c16:uniqueId val="{00000000-694E-0844-AA1F-079D504C22A3}"/>
            </c:ext>
          </c:extLst>
        </c:ser>
        <c:ser>
          <c:idx val="1"/>
          <c:order val="1"/>
          <c:tx>
            <c:strRef>
              <c:f>Sheet1!$C$1</c:f>
              <c:strCache>
                <c:ptCount val="1"/>
                <c:pt idx="0">
                  <c:v>2024 (estimate)</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3-694E-0844-AA1F-079D504C22A3}"/>
              </c:ext>
            </c:extLst>
          </c:dPt>
          <c:dPt>
            <c:idx val="1"/>
            <c:invertIfNegative val="0"/>
            <c:bubble3D val="0"/>
            <c:spPr>
              <a:solidFill>
                <a:schemeClr val="accent1"/>
              </a:solidFill>
              <a:ln>
                <a:noFill/>
              </a:ln>
              <a:effectLst/>
            </c:spPr>
            <c:extLst>
              <c:ext xmlns:c16="http://schemas.microsoft.com/office/drawing/2014/chart" uri="{C3380CC4-5D6E-409C-BE32-E72D297353CC}">
                <c16:uniqueId val="{00000004-694E-0844-AA1F-079D504C22A3}"/>
              </c:ext>
            </c:extLst>
          </c:dPt>
          <c:dPt>
            <c:idx val="2"/>
            <c:invertIfNegative val="0"/>
            <c:bubble3D val="0"/>
            <c:spPr>
              <a:solidFill>
                <a:schemeClr val="accent1"/>
              </a:solidFill>
              <a:ln>
                <a:noFill/>
              </a:ln>
              <a:effectLst/>
            </c:spPr>
            <c:extLst>
              <c:ext xmlns:c16="http://schemas.microsoft.com/office/drawing/2014/chart" uri="{C3380CC4-5D6E-409C-BE32-E72D297353CC}">
                <c16:uniqueId val="{00000008-694E-0844-AA1F-079D504C22A3}"/>
              </c:ext>
            </c:extLst>
          </c:dPt>
          <c:dPt>
            <c:idx val="3"/>
            <c:invertIfNegative val="0"/>
            <c:bubble3D val="0"/>
            <c:spPr>
              <a:solidFill>
                <a:schemeClr val="accent1"/>
              </a:solidFill>
              <a:ln>
                <a:noFill/>
              </a:ln>
              <a:effectLst/>
            </c:spPr>
            <c:extLst>
              <c:ext xmlns:c16="http://schemas.microsoft.com/office/drawing/2014/chart" uri="{C3380CC4-5D6E-409C-BE32-E72D297353CC}">
                <c16:uniqueId val="{0000000B-694E-0844-AA1F-079D504C22A3}"/>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U.S.</c:v>
                </c:pt>
                <c:pt idx="1">
                  <c:v>Europe</c:v>
                </c:pt>
                <c:pt idx="2">
                  <c:v>Japan</c:v>
                </c:pt>
                <c:pt idx="3">
                  <c:v>Emerging markets</c:v>
                </c:pt>
              </c:strCache>
            </c:strRef>
          </c:cat>
          <c:val>
            <c:numRef>
              <c:f>Sheet1!$C$2:$C$5</c:f>
              <c:numCache>
                <c:formatCode>0.0</c:formatCode>
                <c:ptCount val="4"/>
                <c:pt idx="0">
                  <c:v>9.4074021406562292</c:v>
                </c:pt>
                <c:pt idx="1">
                  <c:v>5.4972443887541855</c:v>
                </c:pt>
                <c:pt idx="2">
                  <c:v>12.715111102365029</c:v>
                </c:pt>
                <c:pt idx="3">
                  <c:v>19.552844176017835</c:v>
                </c:pt>
              </c:numCache>
            </c:numRef>
          </c:val>
          <c:extLst>
            <c:ext xmlns:c16="http://schemas.microsoft.com/office/drawing/2014/chart" uri="{C3380CC4-5D6E-409C-BE32-E72D297353CC}">
              <c16:uniqueId val="{00000001-694E-0844-AA1F-079D504C22A3}"/>
            </c:ext>
          </c:extLst>
        </c:ser>
        <c:ser>
          <c:idx val="2"/>
          <c:order val="2"/>
          <c:tx>
            <c:strRef>
              <c:f>Sheet1!$D$1</c:f>
              <c:strCache>
                <c:ptCount val="1"/>
                <c:pt idx="0">
                  <c:v>2025 (estimate</c:v>
                </c:pt>
              </c:strCache>
            </c:strRef>
          </c:tx>
          <c:spPr>
            <a:solidFill>
              <a:schemeClr val="accent1"/>
            </a:solidFill>
            <a:ln>
              <a:noFill/>
            </a:ln>
            <a:effectLst/>
          </c:spPr>
          <c:invertIfNegative val="0"/>
          <c:dPt>
            <c:idx val="1"/>
            <c:invertIfNegative val="0"/>
            <c:bubble3D val="0"/>
            <c:spPr>
              <a:solidFill>
                <a:schemeClr val="accent1"/>
              </a:solidFill>
              <a:ln>
                <a:noFill/>
              </a:ln>
              <a:effectLst/>
            </c:spPr>
            <c:extLst>
              <c:ext xmlns:c16="http://schemas.microsoft.com/office/drawing/2014/chart" uri="{C3380CC4-5D6E-409C-BE32-E72D297353CC}">
                <c16:uniqueId val="{00000005-694E-0844-AA1F-079D504C22A3}"/>
              </c:ext>
            </c:extLst>
          </c:dPt>
          <c:dPt>
            <c:idx val="2"/>
            <c:invertIfNegative val="0"/>
            <c:bubble3D val="0"/>
            <c:spPr>
              <a:solidFill>
                <a:schemeClr val="accent1"/>
              </a:solidFill>
              <a:ln>
                <a:noFill/>
              </a:ln>
              <a:effectLst/>
            </c:spPr>
            <c:extLst>
              <c:ext xmlns:c16="http://schemas.microsoft.com/office/drawing/2014/chart" uri="{C3380CC4-5D6E-409C-BE32-E72D297353CC}">
                <c16:uniqueId val="{00000009-694E-0844-AA1F-079D504C22A3}"/>
              </c:ext>
            </c:extLst>
          </c:dPt>
          <c:dPt>
            <c:idx val="3"/>
            <c:invertIfNegative val="0"/>
            <c:bubble3D val="0"/>
            <c:spPr>
              <a:solidFill>
                <a:schemeClr val="accent1"/>
              </a:solidFill>
              <a:ln>
                <a:noFill/>
              </a:ln>
              <a:effectLst/>
            </c:spPr>
            <c:extLst>
              <c:ext xmlns:c16="http://schemas.microsoft.com/office/drawing/2014/chart" uri="{C3380CC4-5D6E-409C-BE32-E72D297353CC}">
                <c16:uniqueId val="{0000000C-694E-0844-AA1F-079D504C22A3}"/>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U.S.</c:v>
                </c:pt>
                <c:pt idx="1">
                  <c:v>Europe</c:v>
                </c:pt>
                <c:pt idx="2">
                  <c:v>Japan</c:v>
                </c:pt>
                <c:pt idx="3">
                  <c:v>Emerging markets</c:v>
                </c:pt>
              </c:strCache>
            </c:strRef>
          </c:cat>
          <c:val>
            <c:numRef>
              <c:f>Sheet1!$D$2:$D$5</c:f>
              <c:numCache>
                <c:formatCode>0.0</c:formatCode>
                <c:ptCount val="4"/>
                <c:pt idx="0">
                  <c:v>14.848101781166822</c:v>
                </c:pt>
                <c:pt idx="1">
                  <c:v>9.5137628682646849</c:v>
                </c:pt>
                <c:pt idx="2">
                  <c:v>8.8377603692709314</c:v>
                </c:pt>
                <c:pt idx="3">
                  <c:v>15.271620519597583</c:v>
                </c:pt>
              </c:numCache>
            </c:numRef>
          </c:val>
          <c:extLst>
            <c:ext xmlns:c16="http://schemas.microsoft.com/office/drawing/2014/chart" uri="{C3380CC4-5D6E-409C-BE32-E72D297353CC}">
              <c16:uniqueId val="{00000002-694E-0844-AA1F-079D504C22A3}"/>
            </c:ext>
          </c:extLst>
        </c:ser>
        <c:dLbls>
          <c:showLegendKey val="0"/>
          <c:showVal val="0"/>
          <c:showCatName val="0"/>
          <c:showSerName val="0"/>
          <c:showPercent val="0"/>
          <c:showBubbleSize val="0"/>
        </c:dLbls>
        <c:gapWidth val="224"/>
        <c:overlap val="-27"/>
        <c:axId val="1162265599"/>
        <c:axId val="1161909487"/>
      </c:barChart>
      <c:catAx>
        <c:axId val="1162265599"/>
        <c:scaling>
          <c:orientation val="minMax"/>
        </c:scaling>
        <c:delete val="1"/>
        <c:axPos val="b"/>
        <c:numFmt formatCode="General" sourceLinked="1"/>
        <c:majorTickMark val="none"/>
        <c:minorTickMark val="none"/>
        <c:tickLblPos val="high"/>
        <c:crossAx val="1161909487"/>
        <c:crosses val="autoZero"/>
        <c:auto val="1"/>
        <c:lblAlgn val="ctr"/>
        <c:lblOffset val="100"/>
        <c:noMultiLvlLbl val="0"/>
      </c:catAx>
      <c:valAx>
        <c:axId val="1161909487"/>
        <c:scaling>
          <c:orientation val="minMax"/>
        </c:scaling>
        <c:delete val="1"/>
        <c:axPos val="l"/>
        <c:numFmt formatCode="0.0" sourceLinked="1"/>
        <c:majorTickMark val="none"/>
        <c:minorTickMark val="none"/>
        <c:tickLblPos val="nextTo"/>
        <c:crossAx val="116226559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45409655990616E-2"/>
          <c:y val="1.9131976888312582E-2"/>
          <c:w val="0.9391731995652941"/>
          <c:h val="0.94990326389956692"/>
        </c:manualLayout>
      </c:layout>
      <c:barChart>
        <c:barDir val="col"/>
        <c:grouping val="clustered"/>
        <c:varyColors val="0"/>
        <c:ser>
          <c:idx val="0"/>
          <c:order val="0"/>
          <c:tx>
            <c:strRef>
              <c:f>Sheet1!$B$1</c:f>
              <c:strCache>
                <c:ptCount val="1"/>
                <c:pt idx="0">
                  <c:v>Total return</c:v>
                </c:pt>
              </c:strCache>
            </c:strRef>
          </c:tx>
          <c:spPr>
            <a:solidFill>
              <a:schemeClr val="accent1"/>
            </a:solidFill>
            <a:ln w="12700">
              <a:solidFill>
                <a:schemeClr val="accen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noFill/>
                    <a:latin typeface="AvenirNext LT Com Regular" panose="020B05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1940s</c:v>
                </c:pt>
                <c:pt idx="1">
                  <c:v>1950s</c:v>
                </c:pt>
                <c:pt idx="2">
                  <c:v>1960s</c:v>
                </c:pt>
                <c:pt idx="3">
                  <c:v>1970s</c:v>
                </c:pt>
                <c:pt idx="4">
                  <c:v>1980s</c:v>
                </c:pt>
                <c:pt idx="5">
                  <c:v>1990s</c:v>
                </c:pt>
                <c:pt idx="6">
                  <c:v>2000s</c:v>
                </c:pt>
                <c:pt idx="7">
                  <c:v>2010s</c:v>
                </c:pt>
                <c:pt idx="8">
                  <c:v>2020 –
Dec 2023</c:v>
                </c:pt>
                <c:pt idx="9">
                  <c:v>Jan 1926 –
Dec 2023</c:v>
                </c:pt>
              </c:strCache>
            </c:strRef>
          </c:cat>
          <c:val>
            <c:numRef>
              <c:f>Sheet1!$B$2:$B$11</c:f>
              <c:numCache>
                <c:formatCode>0.0%</c:formatCode>
                <c:ptCount val="10"/>
                <c:pt idx="0">
                  <c:v>9.1455558080801649E-2</c:v>
                </c:pt>
                <c:pt idx="1">
                  <c:v>0.19335601586577922</c:v>
                </c:pt>
                <c:pt idx="2">
                  <c:v>7.8179271432366804E-2</c:v>
                </c:pt>
                <c:pt idx="3">
                  <c:v>5.8751464663131969E-2</c:v>
                </c:pt>
                <c:pt idx="4">
                  <c:v>0.17542355560205736</c:v>
                </c:pt>
                <c:pt idx="5">
                  <c:v>0.18192436683268531</c:v>
                </c:pt>
                <c:pt idx="6">
                  <c:v>-2.8000000000000001E-2</c:v>
                </c:pt>
                <c:pt idx="7">
                  <c:v>0.13548880608119585</c:v>
                </c:pt>
                <c:pt idx="8">
                  <c:v>0.12036321053750942</c:v>
                </c:pt>
                <c:pt idx="9">
                  <c:v>0.10269450533965042</c:v>
                </c:pt>
              </c:numCache>
            </c:numRef>
          </c:val>
          <c:extLst>
            <c:ext xmlns:c16="http://schemas.microsoft.com/office/drawing/2014/chart" uri="{C3380CC4-5D6E-409C-BE32-E72D297353CC}">
              <c16:uniqueId val="{00000000-2827-BA45-BFAD-BF9FC603E6BB}"/>
            </c:ext>
          </c:extLst>
        </c:ser>
        <c:ser>
          <c:idx val="1"/>
          <c:order val="1"/>
          <c:tx>
            <c:strRef>
              <c:f>Sheet1!$C$1</c:f>
              <c:strCache>
                <c:ptCount val="1"/>
                <c:pt idx="0">
                  <c:v>Dividend contribution to total return</c:v>
                </c:pt>
              </c:strCache>
            </c:strRef>
          </c:tx>
          <c:spPr>
            <a:solidFill>
              <a:srgbClr val="C5EEFF"/>
            </a:solidFill>
            <a:ln w="15875">
              <a:solidFill>
                <a:schemeClr val="accent1"/>
              </a:solidFill>
            </a:ln>
            <a:effectLst/>
          </c:spPr>
          <c:invertIfNegative val="0"/>
          <c:dPt>
            <c:idx val="9"/>
            <c:invertIfNegative val="0"/>
            <c:bubble3D val="0"/>
            <c:spPr>
              <a:solidFill>
                <a:srgbClr val="C5EEFF"/>
              </a:solidFill>
              <a:ln w="15875">
                <a:solidFill>
                  <a:schemeClr val="accent1"/>
                </a:solidFill>
              </a:ln>
              <a:effectLst/>
            </c:spPr>
            <c:extLst>
              <c:ext xmlns:c16="http://schemas.microsoft.com/office/drawing/2014/chart" uri="{C3380CC4-5D6E-409C-BE32-E72D297353CC}">
                <c16:uniqueId val="{00000002-2827-BA45-BFAD-BF9FC603E6BB}"/>
              </c:ext>
            </c:extLst>
          </c:dPt>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noFill/>
                    <a:latin typeface="AvenirNext LT Com Regular" panose="020B050302020202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1940s</c:v>
                </c:pt>
                <c:pt idx="1">
                  <c:v>1950s</c:v>
                </c:pt>
                <c:pt idx="2">
                  <c:v>1960s</c:v>
                </c:pt>
                <c:pt idx="3">
                  <c:v>1970s</c:v>
                </c:pt>
                <c:pt idx="4">
                  <c:v>1980s</c:v>
                </c:pt>
                <c:pt idx="5">
                  <c:v>1990s</c:v>
                </c:pt>
                <c:pt idx="6">
                  <c:v>2000s</c:v>
                </c:pt>
                <c:pt idx="7">
                  <c:v>2010s</c:v>
                </c:pt>
                <c:pt idx="8">
                  <c:v>2020 –
Dec 2023</c:v>
                </c:pt>
                <c:pt idx="9">
                  <c:v>Jan 1926 –
Dec 2023</c:v>
                </c:pt>
              </c:strCache>
            </c:strRef>
          </c:cat>
          <c:val>
            <c:numRef>
              <c:f>Sheet1!$C$2:$C$11</c:f>
              <c:numCache>
                <c:formatCode>0.0%</c:formatCode>
                <c:ptCount val="10"/>
                <c:pt idx="0">
                  <c:v>5.9943916558264032E-2</c:v>
                </c:pt>
                <c:pt idx="1">
                  <c:v>5.1248367033986719E-2</c:v>
                </c:pt>
                <c:pt idx="2">
                  <c:v>3.2936114943743711E-2</c:v>
                </c:pt>
                <c:pt idx="3">
                  <c:v>4.2092509692583047E-2</c:v>
                </c:pt>
                <c:pt idx="4">
                  <c:v>4.4366996511397971E-2</c:v>
                </c:pt>
                <c:pt idx="5">
                  <c:v>2.523911344225116E-2</c:v>
                </c:pt>
                <c:pt idx="6">
                  <c:v>1.8150426027282451E-2</c:v>
                </c:pt>
                <c:pt idx="7">
                  <c:v>2.1058310644104905E-2</c:v>
                </c:pt>
                <c:pt idx="8">
                  <c:v>1.6532746531073395E-2</c:v>
                </c:pt>
                <c:pt idx="9">
                  <c:v>3.8300000000000001E-2</c:v>
                </c:pt>
              </c:numCache>
            </c:numRef>
          </c:val>
          <c:extLst>
            <c:ext xmlns:c16="http://schemas.microsoft.com/office/drawing/2014/chart" uri="{C3380CC4-5D6E-409C-BE32-E72D297353CC}">
              <c16:uniqueId val="{00000003-2827-BA45-BFAD-BF9FC603E6BB}"/>
            </c:ext>
          </c:extLst>
        </c:ser>
        <c:dLbls>
          <c:showLegendKey val="0"/>
          <c:showVal val="1"/>
          <c:showCatName val="0"/>
          <c:showSerName val="0"/>
          <c:showPercent val="0"/>
          <c:showBubbleSize val="0"/>
        </c:dLbls>
        <c:gapWidth val="66"/>
        <c:overlap val="100"/>
        <c:axId val="635848639"/>
        <c:axId val="635899071"/>
      </c:barChart>
      <c:catAx>
        <c:axId val="635848639"/>
        <c:scaling>
          <c:orientation val="minMax"/>
        </c:scaling>
        <c:delete val="0"/>
        <c:axPos val="b"/>
        <c:numFmt formatCode="General" sourceLinked="1"/>
        <c:majorTickMark val="out"/>
        <c:minorTickMark val="none"/>
        <c:tickLblPos val="low"/>
        <c:spPr>
          <a:noFill/>
          <a:ln w="6350" cap="flat" cmpd="sng" algn="ctr">
            <a:solidFill>
              <a:schemeClr val="bg1">
                <a:lumMod val="6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venirNext LT Com Cn" panose="020B0506020202020204" pitchFamily="34" charset="0"/>
                <a:ea typeface="+mn-ea"/>
                <a:cs typeface="+mn-cs"/>
              </a:defRPr>
            </a:pPr>
            <a:endParaRPr lang="en-US"/>
          </a:p>
        </c:txPr>
        <c:crossAx val="635899071"/>
        <c:crosses val="autoZero"/>
        <c:auto val="1"/>
        <c:lblAlgn val="ctr"/>
        <c:lblOffset val="0"/>
        <c:noMultiLvlLbl val="0"/>
      </c:catAx>
      <c:valAx>
        <c:axId val="635899071"/>
        <c:scaling>
          <c:orientation val="minMax"/>
          <c:max val="0.2"/>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venirNext LT Com Regular" panose="020B0503020202020204" pitchFamily="34" charset="0"/>
                <a:ea typeface="+mn-ea"/>
                <a:cs typeface="+mn-cs"/>
              </a:defRPr>
            </a:pPr>
            <a:endParaRPr lang="en-US"/>
          </a:p>
        </c:txPr>
        <c:crossAx val="635848639"/>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800">
          <a:solidFill>
            <a:schemeClr val="tx1"/>
          </a:solidFill>
          <a:latin typeface="AvenirNext LT Com Regular" panose="020B0503020202020204" pitchFamily="34"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P/E of high dividend stocks vs. S&amp;P 500 (%)</c:v>
                </c:pt>
              </c:strCache>
            </c:strRef>
          </c:tx>
          <c:spPr>
            <a:ln w="22225" cap="rnd">
              <a:solidFill>
                <a:schemeClr val="accent1"/>
              </a:solidFill>
              <a:round/>
            </a:ln>
            <a:effectLst/>
          </c:spPr>
          <c:marker>
            <c:symbol val="none"/>
          </c:marker>
          <c:dPt>
            <c:idx val="478"/>
            <c:marker>
              <c:symbol val="none"/>
            </c:marker>
            <c:bubble3D val="0"/>
            <c:spPr>
              <a:ln w="22225" cap="rnd">
                <a:solidFill>
                  <a:schemeClr val="accent1"/>
                </a:solidFill>
                <a:round/>
              </a:ln>
              <a:effectLst/>
            </c:spPr>
            <c:extLst>
              <c:ext xmlns:c16="http://schemas.microsoft.com/office/drawing/2014/chart" uri="{C3380CC4-5D6E-409C-BE32-E72D297353CC}">
                <c16:uniqueId val="{00000001-8443-A74F-9624-F2C743E79F59}"/>
              </c:ext>
            </c:extLst>
          </c:dPt>
          <c:cat>
            <c:numRef>
              <c:f>Sheet1!$A$2:$A$538</c:f>
              <c:numCache>
                <c:formatCode>[$-409]mmm\-yy;@</c:formatCode>
                <c:ptCount val="537"/>
                <c:pt idx="0">
                  <c:v>29251</c:v>
                </c:pt>
                <c:pt idx="1">
                  <c:v>29280</c:v>
                </c:pt>
                <c:pt idx="2">
                  <c:v>29311</c:v>
                </c:pt>
                <c:pt idx="3">
                  <c:v>29341</c:v>
                </c:pt>
                <c:pt idx="4">
                  <c:v>29372</c:v>
                </c:pt>
                <c:pt idx="5">
                  <c:v>29402</c:v>
                </c:pt>
                <c:pt idx="6">
                  <c:v>29433</c:v>
                </c:pt>
                <c:pt idx="7">
                  <c:v>29464</c:v>
                </c:pt>
                <c:pt idx="8">
                  <c:v>29494</c:v>
                </c:pt>
                <c:pt idx="9">
                  <c:v>29525</c:v>
                </c:pt>
                <c:pt idx="10">
                  <c:v>29555</c:v>
                </c:pt>
                <c:pt idx="11">
                  <c:v>29586</c:v>
                </c:pt>
                <c:pt idx="12">
                  <c:v>29617</c:v>
                </c:pt>
                <c:pt idx="13">
                  <c:v>29645</c:v>
                </c:pt>
                <c:pt idx="14">
                  <c:v>29676</c:v>
                </c:pt>
                <c:pt idx="15">
                  <c:v>29706</c:v>
                </c:pt>
                <c:pt idx="16">
                  <c:v>29737</c:v>
                </c:pt>
                <c:pt idx="17">
                  <c:v>29767</c:v>
                </c:pt>
                <c:pt idx="18">
                  <c:v>29798</c:v>
                </c:pt>
                <c:pt idx="19">
                  <c:v>29829</c:v>
                </c:pt>
                <c:pt idx="20">
                  <c:v>29859</c:v>
                </c:pt>
                <c:pt idx="21">
                  <c:v>29890</c:v>
                </c:pt>
                <c:pt idx="22">
                  <c:v>29920</c:v>
                </c:pt>
                <c:pt idx="23">
                  <c:v>29951</c:v>
                </c:pt>
                <c:pt idx="24">
                  <c:v>29982</c:v>
                </c:pt>
                <c:pt idx="25">
                  <c:v>30010</c:v>
                </c:pt>
                <c:pt idx="26">
                  <c:v>30041</c:v>
                </c:pt>
                <c:pt idx="27">
                  <c:v>30071</c:v>
                </c:pt>
                <c:pt idx="28">
                  <c:v>30102</c:v>
                </c:pt>
                <c:pt idx="29">
                  <c:v>30132</c:v>
                </c:pt>
                <c:pt idx="30">
                  <c:v>30163</c:v>
                </c:pt>
                <c:pt idx="31">
                  <c:v>30194</c:v>
                </c:pt>
                <c:pt idx="32">
                  <c:v>30224</c:v>
                </c:pt>
                <c:pt idx="33">
                  <c:v>30255</c:v>
                </c:pt>
                <c:pt idx="34">
                  <c:v>30285</c:v>
                </c:pt>
                <c:pt idx="35">
                  <c:v>30316</c:v>
                </c:pt>
                <c:pt idx="36">
                  <c:v>30347</c:v>
                </c:pt>
                <c:pt idx="37">
                  <c:v>30375</c:v>
                </c:pt>
                <c:pt idx="38">
                  <c:v>30406</c:v>
                </c:pt>
                <c:pt idx="39">
                  <c:v>30436</c:v>
                </c:pt>
                <c:pt idx="40">
                  <c:v>30467</c:v>
                </c:pt>
                <c:pt idx="41">
                  <c:v>30497</c:v>
                </c:pt>
                <c:pt idx="42">
                  <c:v>30528</c:v>
                </c:pt>
                <c:pt idx="43">
                  <c:v>30559</c:v>
                </c:pt>
                <c:pt idx="44">
                  <c:v>30589</c:v>
                </c:pt>
                <c:pt idx="45">
                  <c:v>30620</c:v>
                </c:pt>
                <c:pt idx="46">
                  <c:v>30650</c:v>
                </c:pt>
                <c:pt idx="47">
                  <c:v>30681</c:v>
                </c:pt>
                <c:pt idx="48">
                  <c:v>30712</c:v>
                </c:pt>
                <c:pt idx="49">
                  <c:v>30741</c:v>
                </c:pt>
                <c:pt idx="50">
                  <c:v>30772</c:v>
                </c:pt>
                <c:pt idx="51">
                  <c:v>30802</c:v>
                </c:pt>
                <c:pt idx="52">
                  <c:v>30833</c:v>
                </c:pt>
                <c:pt idx="53">
                  <c:v>30863</c:v>
                </c:pt>
                <c:pt idx="54">
                  <c:v>30894</c:v>
                </c:pt>
                <c:pt idx="55">
                  <c:v>30925</c:v>
                </c:pt>
                <c:pt idx="56">
                  <c:v>30955</c:v>
                </c:pt>
                <c:pt idx="57">
                  <c:v>30986</c:v>
                </c:pt>
                <c:pt idx="58">
                  <c:v>31016</c:v>
                </c:pt>
                <c:pt idx="59">
                  <c:v>31047</c:v>
                </c:pt>
                <c:pt idx="60">
                  <c:v>31078</c:v>
                </c:pt>
                <c:pt idx="61">
                  <c:v>31106</c:v>
                </c:pt>
                <c:pt idx="62">
                  <c:v>31137</c:v>
                </c:pt>
                <c:pt idx="63">
                  <c:v>31167</c:v>
                </c:pt>
                <c:pt idx="64">
                  <c:v>31198</c:v>
                </c:pt>
                <c:pt idx="65">
                  <c:v>31228</c:v>
                </c:pt>
                <c:pt idx="66">
                  <c:v>31259</c:v>
                </c:pt>
                <c:pt idx="67">
                  <c:v>31290</c:v>
                </c:pt>
                <c:pt idx="68">
                  <c:v>31320</c:v>
                </c:pt>
                <c:pt idx="69">
                  <c:v>31351</c:v>
                </c:pt>
                <c:pt idx="70">
                  <c:v>31381</c:v>
                </c:pt>
                <c:pt idx="71">
                  <c:v>31412</c:v>
                </c:pt>
                <c:pt idx="72">
                  <c:v>31443</c:v>
                </c:pt>
                <c:pt idx="73">
                  <c:v>31471</c:v>
                </c:pt>
                <c:pt idx="74">
                  <c:v>31502</c:v>
                </c:pt>
                <c:pt idx="75">
                  <c:v>31532</c:v>
                </c:pt>
                <c:pt idx="76">
                  <c:v>31563</c:v>
                </c:pt>
                <c:pt idx="77">
                  <c:v>31593</c:v>
                </c:pt>
                <c:pt idx="78">
                  <c:v>31624</c:v>
                </c:pt>
                <c:pt idx="79">
                  <c:v>31655</c:v>
                </c:pt>
                <c:pt idx="80">
                  <c:v>31685</c:v>
                </c:pt>
                <c:pt idx="81">
                  <c:v>31716</c:v>
                </c:pt>
                <c:pt idx="82">
                  <c:v>31746</c:v>
                </c:pt>
                <c:pt idx="83">
                  <c:v>31777</c:v>
                </c:pt>
                <c:pt idx="84">
                  <c:v>31808</c:v>
                </c:pt>
                <c:pt idx="85">
                  <c:v>31836</c:v>
                </c:pt>
                <c:pt idx="86">
                  <c:v>31867</c:v>
                </c:pt>
                <c:pt idx="87">
                  <c:v>31897</c:v>
                </c:pt>
                <c:pt idx="88">
                  <c:v>31928</c:v>
                </c:pt>
                <c:pt idx="89">
                  <c:v>31958</c:v>
                </c:pt>
                <c:pt idx="90">
                  <c:v>31989</c:v>
                </c:pt>
                <c:pt idx="91">
                  <c:v>32020</c:v>
                </c:pt>
                <c:pt idx="92">
                  <c:v>32050</c:v>
                </c:pt>
                <c:pt idx="93">
                  <c:v>32081</c:v>
                </c:pt>
                <c:pt idx="94">
                  <c:v>32111</c:v>
                </c:pt>
                <c:pt idx="95">
                  <c:v>32142</c:v>
                </c:pt>
                <c:pt idx="96">
                  <c:v>32173</c:v>
                </c:pt>
                <c:pt idx="97">
                  <c:v>32202</c:v>
                </c:pt>
                <c:pt idx="98">
                  <c:v>32233</c:v>
                </c:pt>
                <c:pt idx="99">
                  <c:v>32263</c:v>
                </c:pt>
                <c:pt idx="100">
                  <c:v>32294</c:v>
                </c:pt>
                <c:pt idx="101">
                  <c:v>32324</c:v>
                </c:pt>
                <c:pt idx="102">
                  <c:v>32355</c:v>
                </c:pt>
                <c:pt idx="103">
                  <c:v>32386</c:v>
                </c:pt>
                <c:pt idx="104">
                  <c:v>32416</c:v>
                </c:pt>
                <c:pt idx="105">
                  <c:v>32447</c:v>
                </c:pt>
                <c:pt idx="106">
                  <c:v>32477</c:v>
                </c:pt>
                <c:pt idx="107">
                  <c:v>32508</c:v>
                </c:pt>
                <c:pt idx="108">
                  <c:v>32539</c:v>
                </c:pt>
                <c:pt idx="109">
                  <c:v>32567</c:v>
                </c:pt>
                <c:pt idx="110">
                  <c:v>32598</c:v>
                </c:pt>
                <c:pt idx="111">
                  <c:v>32628</c:v>
                </c:pt>
                <c:pt idx="112">
                  <c:v>32659</c:v>
                </c:pt>
                <c:pt idx="113">
                  <c:v>32689</c:v>
                </c:pt>
                <c:pt idx="114">
                  <c:v>32720</c:v>
                </c:pt>
                <c:pt idx="115">
                  <c:v>32751</c:v>
                </c:pt>
                <c:pt idx="116">
                  <c:v>32781</c:v>
                </c:pt>
                <c:pt idx="117">
                  <c:v>32812</c:v>
                </c:pt>
                <c:pt idx="118">
                  <c:v>32842</c:v>
                </c:pt>
                <c:pt idx="119">
                  <c:v>32873</c:v>
                </c:pt>
                <c:pt idx="120">
                  <c:v>32904</c:v>
                </c:pt>
                <c:pt idx="121">
                  <c:v>32932</c:v>
                </c:pt>
                <c:pt idx="122">
                  <c:v>32963</c:v>
                </c:pt>
                <c:pt idx="123">
                  <c:v>32993</c:v>
                </c:pt>
                <c:pt idx="124">
                  <c:v>33024</c:v>
                </c:pt>
                <c:pt idx="125">
                  <c:v>33054</c:v>
                </c:pt>
                <c:pt idx="126">
                  <c:v>33085</c:v>
                </c:pt>
                <c:pt idx="127">
                  <c:v>33116</c:v>
                </c:pt>
                <c:pt idx="128">
                  <c:v>33146</c:v>
                </c:pt>
                <c:pt idx="129">
                  <c:v>33177</c:v>
                </c:pt>
                <c:pt idx="130">
                  <c:v>33207</c:v>
                </c:pt>
                <c:pt idx="131">
                  <c:v>33238</c:v>
                </c:pt>
                <c:pt idx="132">
                  <c:v>33269</c:v>
                </c:pt>
                <c:pt idx="133">
                  <c:v>33297</c:v>
                </c:pt>
                <c:pt idx="134">
                  <c:v>33328</c:v>
                </c:pt>
                <c:pt idx="135">
                  <c:v>33358</c:v>
                </c:pt>
                <c:pt idx="136">
                  <c:v>33389</c:v>
                </c:pt>
                <c:pt idx="137">
                  <c:v>33419</c:v>
                </c:pt>
                <c:pt idx="138">
                  <c:v>33450</c:v>
                </c:pt>
                <c:pt idx="139">
                  <c:v>33481</c:v>
                </c:pt>
                <c:pt idx="140">
                  <c:v>33511</c:v>
                </c:pt>
                <c:pt idx="141">
                  <c:v>33542</c:v>
                </c:pt>
                <c:pt idx="142">
                  <c:v>33572</c:v>
                </c:pt>
                <c:pt idx="143">
                  <c:v>33603</c:v>
                </c:pt>
                <c:pt idx="144">
                  <c:v>33634</c:v>
                </c:pt>
                <c:pt idx="145">
                  <c:v>33663</c:v>
                </c:pt>
                <c:pt idx="146">
                  <c:v>33694</c:v>
                </c:pt>
                <c:pt idx="147">
                  <c:v>33724</c:v>
                </c:pt>
                <c:pt idx="148">
                  <c:v>33755</c:v>
                </c:pt>
                <c:pt idx="149">
                  <c:v>33785</c:v>
                </c:pt>
                <c:pt idx="150">
                  <c:v>33816</c:v>
                </c:pt>
                <c:pt idx="151">
                  <c:v>33847</c:v>
                </c:pt>
                <c:pt idx="152">
                  <c:v>33877</c:v>
                </c:pt>
                <c:pt idx="153">
                  <c:v>33908</c:v>
                </c:pt>
                <c:pt idx="154">
                  <c:v>33938</c:v>
                </c:pt>
                <c:pt idx="155">
                  <c:v>33969</c:v>
                </c:pt>
                <c:pt idx="156">
                  <c:v>34000</c:v>
                </c:pt>
                <c:pt idx="157">
                  <c:v>34028</c:v>
                </c:pt>
                <c:pt idx="158">
                  <c:v>34059</c:v>
                </c:pt>
                <c:pt idx="159">
                  <c:v>34089</c:v>
                </c:pt>
                <c:pt idx="160">
                  <c:v>34120</c:v>
                </c:pt>
                <c:pt idx="161">
                  <c:v>34150</c:v>
                </c:pt>
                <c:pt idx="162">
                  <c:v>34181</c:v>
                </c:pt>
                <c:pt idx="163">
                  <c:v>34212</c:v>
                </c:pt>
                <c:pt idx="164">
                  <c:v>34242</c:v>
                </c:pt>
                <c:pt idx="165">
                  <c:v>34273</c:v>
                </c:pt>
                <c:pt idx="166">
                  <c:v>34303</c:v>
                </c:pt>
                <c:pt idx="167">
                  <c:v>34334</c:v>
                </c:pt>
                <c:pt idx="168">
                  <c:v>34365</c:v>
                </c:pt>
                <c:pt idx="169">
                  <c:v>34393</c:v>
                </c:pt>
                <c:pt idx="170">
                  <c:v>34424</c:v>
                </c:pt>
                <c:pt idx="171">
                  <c:v>34454</c:v>
                </c:pt>
                <c:pt idx="172">
                  <c:v>34485</c:v>
                </c:pt>
                <c:pt idx="173">
                  <c:v>34515</c:v>
                </c:pt>
                <c:pt idx="174">
                  <c:v>34546</c:v>
                </c:pt>
                <c:pt idx="175">
                  <c:v>34577</c:v>
                </c:pt>
                <c:pt idx="176">
                  <c:v>34607</c:v>
                </c:pt>
                <c:pt idx="177">
                  <c:v>34638</c:v>
                </c:pt>
                <c:pt idx="178">
                  <c:v>34668</c:v>
                </c:pt>
                <c:pt idx="179">
                  <c:v>34699</c:v>
                </c:pt>
                <c:pt idx="180">
                  <c:v>34730</c:v>
                </c:pt>
                <c:pt idx="181">
                  <c:v>34758</c:v>
                </c:pt>
                <c:pt idx="182">
                  <c:v>34789</c:v>
                </c:pt>
                <c:pt idx="183">
                  <c:v>34819</c:v>
                </c:pt>
                <c:pt idx="184">
                  <c:v>34850</c:v>
                </c:pt>
                <c:pt idx="185">
                  <c:v>34880</c:v>
                </c:pt>
                <c:pt idx="186">
                  <c:v>34911</c:v>
                </c:pt>
                <c:pt idx="187">
                  <c:v>34942</c:v>
                </c:pt>
                <c:pt idx="188">
                  <c:v>34972</c:v>
                </c:pt>
                <c:pt idx="189">
                  <c:v>35003</c:v>
                </c:pt>
                <c:pt idx="190">
                  <c:v>35033</c:v>
                </c:pt>
                <c:pt idx="191">
                  <c:v>35064</c:v>
                </c:pt>
                <c:pt idx="192">
                  <c:v>35095</c:v>
                </c:pt>
                <c:pt idx="193">
                  <c:v>35124</c:v>
                </c:pt>
                <c:pt idx="194">
                  <c:v>35155</c:v>
                </c:pt>
                <c:pt idx="195">
                  <c:v>35185</c:v>
                </c:pt>
                <c:pt idx="196">
                  <c:v>35216</c:v>
                </c:pt>
                <c:pt idx="197">
                  <c:v>35246</c:v>
                </c:pt>
                <c:pt idx="198">
                  <c:v>35277</c:v>
                </c:pt>
                <c:pt idx="199">
                  <c:v>35308</c:v>
                </c:pt>
                <c:pt idx="200">
                  <c:v>35338</c:v>
                </c:pt>
                <c:pt idx="201">
                  <c:v>35369</c:v>
                </c:pt>
                <c:pt idx="202">
                  <c:v>35399</c:v>
                </c:pt>
                <c:pt idx="203">
                  <c:v>35430</c:v>
                </c:pt>
                <c:pt idx="204">
                  <c:v>35461</c:v>
                </c:pt>
                <c:pt idx="205">
                  <c:v>35489</c:v>
                </c:pt>
                <c:pt idx="206">
                  <c:v>35520</c:v>
                </c:pt>
                <c:pt idx="207">
                  <c:v>35550</c:v>
                </c:pt>
                <c:pt idx="208">
                  <c:v>35581</c:v>
                </c:pt>
                <c:pt idx="209">
                  <c:v>35611</c:v>
                </c:pt>
                <c:pt idx="210">
                  <c:v>35642</c:v>
                </c:pt>
                <c:pt idx="211">
                  <c:v>35673</c:v>
                </c:pt>
                <c:pt idx="212">
                  <c:v>35703</c:v>
                </c:pt>
                <c:pt idx="213">
                  <c:v>35734</c:v>
                </c:pt>
                <c:pt idx="214">
                  <c:v>35764</c:v>
                </c:pt>
                <c:pt idx="215">
                  <c:v>35795</c:v>
                </c:pt>
                <c:pt idx="216">
                  <c:v>35826</c:v>
                </c:pt>
                <c:pt idx="217">
                  <c:v>35854</c:v>
                </c:pt>
                <c:pt idx="218">
                  <c:v>35885</c:v>
                </c:pt>
                <c:pt idx="219">
                  <c:v>35915</c:v>
                </c:pt>
                <c:pt idx="220">
                  <c:v>35946</c:v>
                </c:pt>
                <c:pt idx="221">
                  <c:v>35976</c:v>
                </c:pt>
                <c:pt idx="222">
                  <c:v>36007</c:v>
                </c:pt>
                <c:pt idx="223">
                  <c:v>36038</c:v>
                </c:pt>
                <c:pt idx="224">
                  <c:v>36068</c:v>
                </c:pt>
                <c:pt idx="225">
                  <c:v>36099</c:v>
                </c:pt>
                <c:pt idx="226">
                  <c:v>36129</c:v>
                </c:pt>
                <c:pt idx="227">
                  <c:v>36160</c:v>
                </c:pt>
                <c:pt idx="228">
                  <c:v>36191</c:v>
                </c:pt>
                <c:pt idx="229">
                  <c:v>36219</c:v>
                </c:pt>
                <c:pt idx="230">
                  <c:v>36250</c:v>
                </c:pt>
                <c:pt idx="231">
                  <c:v>36280</c:v>
                </c:pt>
                <c:pt idx="232">
                  <c:v>36311</c:v>
                </c:pt>
                <c:pt idx="233">
                  <c:v>36341</c:v>
                </c:pt>
                <c:pt idx="234">
                  <c:v>36372</c:v>
                </c:pt>
                <c:pt idx="235">
                  <c:v>36403</c:v>
                </c:pt>
                <c:pt idx="236">
                  <c:v>36433</c:v>
                </c:pt>
                <c:pt idx="237">
                  <c:v>36464</c:v>
                </c:pt>
                <c:pt idx="238">
                  <c:v>36494</c:v>
                </c:pt>
                <c:pt idx="239">
                  <c:v>36525</c:v>
                </c:pt>
                <c:pt idx="240">
                  <c:v>36556</c:v>
                </c:pt>
                <c:pt idx="241">
                  <c:v>36585</c:v>
                </c:pt>
                <c:pt idx="242">
                  <c:v>36616</c:v>
                </c:pt>
                <c:pt idx="243">
                  <c:v>36646</c:v>
                </c:pt>
                <c:pt idx="244">
                  <c:v>36677</c:v>
                </c:pt>
                <c:pt idx="245">
                  <c:v>36707</c:v>
                </c:pt>
                <c:pt idx="246">
                  <c:v>36738</c:v>
                </c:pt>
                <c:pt idx="247">
                  <c:v>36769</c:v>
                </c:pt>
                <c:pt idx="248">
                  <c:v>36799</c:v>
                </c:pt>
                <c:pt idx="249">
                  <c:v>36830</c:v>
                </c:pt>
                <c:pt idx="250">
                  <c:v>36860</c:v>
                </c:pt>
                <c:pt idx="251">
                  <c:v>36891</c:v>
                </c:pt>
                <c:pt idx="252">
                  <c:v>36922</c:v>
                </c:pt>
                <c:pt idx="253">
                  <c:v>36950</c:v>
                </c:pt>
                <c:pt idx="254">
                  <c:v>36981</c:v>
                </c:pt>
                <c:pt idx="255">
                  <c:v>37011</c:v>
                </c:pt>
                <c:pt idx="256">
                  <c:v>37042</c:v>
                </c:pt>
                <c:pt idx="257">
                  <c:v>37072</c:v>
                </c:pt>
                <c:pt idx="258">
                  <c:v>37103</c:v>
                </c:pt>
                <c:pt idx="259">
                  <c:v>37134</c:v>
                </c:pt>
                <c:pt idx="260">
                  <c:v>37164</c:v>
                </c:pt>
                <c:pt idx="261">
                  <c:v>37195</c:v>
                </c:pt>
                <c:pt idx="262">
                  <c:v>37225</c:v>
                </c:pt>
                <c:pt idx="263">
                  <c:v>37256</c:v>
                </c:pt>
                <c:pt idx="264">
                  <c:v>37287</c:v>
                </c:pt>
                <c:pt idx="265">
                  <c:v>37315</c:v>
                </c:pt>
                <c:pt idx="266">
                  <c:v>37346</c:v>
                </c:pt>
                <c:pt idx="267">
                  <c:v>37376</c:v>
                </c:pt>
                <c:pt idx="268">
                  <c:v>37407</c:v>
                </c:pt>
                <c:pt idx="269">
                  <c:v>37437</c:v>
                </c:pt>
                <c:pt idx="270">
                  <c:v>37468</c:v>
                </c:pt>
                <c:pt idx="271">
                  <c:v>37499</c:v>
                </c:pt>
                <c:pt idx="272">
                  <c:v>37529</c:v>
                </c:pt>
                <c:pt idx="273">
                  <c:v>37560</c:v>
                </c:pt>
                <c:pt idx="274">
                  <c:v>37590</c:v>
                </c:pt>
                <c:pt idx="275">
                  <c:v>37621</c:v>
                </c:pt>
                <c:pt idx="276">
                  <c:v>37652</c:v>
                </c:pt>
                <c:pt idx="277">
                  <c:v>37680</c:v>
                </c:pt>
                <c:pt idx="278">
                  <c:v>37711</c:v>
                </c:pt>
                <c:pt idx="279">
                  <c:v>37741</c:v>
                </c:pt>
                <c:pt idx="280">
                  <c:v>37772</c:v>
                </c:pt>
                <c:pt idx="281">
                  <c:v>37802</c:v>
                </c:pt>
                <c:pt idx="282">
                  <c:v>37833</c:v>
                </c:pt>
                <c:pt idx="283">
                  <c:v>37864</c:v>
                </c:pt>
                <c:pt idx="284">
                  <c:v>37894</c:v>
                </c:pt>
                <c:pt idx="285">
                  <c:v>37925</c:v>
                </c:pt>
                <c:pt idx="286">
                  <c:v>37955</c:v>
                </c:pt>
                <c:pt idx="287">
                  <c:v>37986</c:v>
                </c:pt>
                <c:pt idx="288">
                  <c:v>38017</c:v>
                </c:pt>
                <c:pt idx="289">
                  <c:v>38046</c:v>
                </c:pt>
                <c:pt idx="290">
                  <c:v>38077</c:v>
                </c:pt>
                <c:pt idx="291">
                  <c:v>38107</c:v>
                </c:pt>
                <c:pt idx="292">
                  <c:v>38138</c:v>
                </c:pt>
                <c:pt idx="293">
                  <c:v>38168</c:v>
                </c:pt>
                <c:pt idx="294">
                  <c:v>38199</c:v>
                </c:pt>
                <c:pt idx="295">
                  <c:v>38230</c:v>
                </c:pt>
                <c:pt idx="296">
                  <c:v>38260</c:v>
                </c:pt>
                <c:pt idx="297">
                  <c:v>38291</c:v>
                </c:pt>
                <c:pt idx="298">
                  <c:v>38321</c:v>
                </c:pt>
                <c:pt idx="299">
                  <c:v>38352</c:v>
                </c:pt>
                <c:pt idx="300">
                  <c:v>38383</c:v>
                </c:pt>
                <c:pt idx="301">
                  <c:v>38411</c:v>
                </c:pt>
                <c:pt idx="302">
                  <c:v>38442</c:v>
                </c:pt>
                <c:pt idx="303">
                  <c:v>38472</c:v>
                </c:pt>
                <c:pt idx="304">
                  <c:v>38503</c:v>
                </c:pt>
                <c:pt idx="305">
                  <c:v>38533</c:v>
                </c:pt>
                <c:pt idx="306">
                  <c:v>38564</c:v>
                </c:pt>
                <c:pt idx="307">
                  <c:v>38595</c:v>
                </c:pt>
                <c:pt idx="308">
                  <c:v>38625</c:v>
                </c:pt>
                <c:pt idx="309">
                  <c:v>38656</c:v>
                </c:pt>
                <c:pt idx="310">
                  <c:v>38686</c:v>
                </c:pt>
                <c:pt idx="311">
                  <c:v>38717</c:v>
                </c:pt>
                <c:pt idx="312">
                  <c:v>38748</c:v>
                </c:pt>
                <c:pt idx="313">
                  <c:v>38776</c:v>
                </c:pt>
                <c:pt idx="314">
                  <c:v>38807</c:v>
                </c:pt>
                <c:pt idx="315">
                  <c:v>38837</c:v>
                </c:pt>
                <c:pt idx="316">
                  <c:v>38868</c:v>
                </c:pt>
                <c:pt idx="317">
                  <c:v>38898</c:v>
                </c:pt>
                <c:pt idx="318">
                  <c:v>38929</c:v>
                </c:pt>
                <c:pt idx="319">
                  <c:v>38960</c:v>
                </c:pt>
                <c:pt idx="320">
                  <c:v>38990</c:v>
                </c:pt>
                <c:pt idx="321">
                  <c:v>39021</c:v>
                </c:pt>
                <c:pt idx="322">
                  <c:v>39051</c:v>
                </c:pt>
                <c:pt idx="323">
                  <c:v>39082</c:v>
                </c:pt>
                <c:pt idx="324">
                  <c:v>39113</c:v>
                </c:pt>
                <c:pt idx="325">
                  <c:v>39141</c:v>
                </c:pt>
                <c:pt idx="326">
                  <c:v>39172</c:v>
                </c:pt>
                <c:pt idx="327">
                  <c:v>39202</c:v>
                </c:pt>
                <c:pt idx="328">
                  <c:v>39233</c:v>
                </c:pt>
                <c:pt idx="329">
                  <c:v>39263</c:v>
                </c:pt>
                <c:pt idx="330">
                  <c:v>39294</c:v>
                </c:pt>
                <c:pt idx="331">
                  <c:v>39325</c:v>
                </c:pt>
                <c:pt idx="332">
                  <c:v>39355</c:v>
                </c:pt>
                <c:pt idx="333">
                  <c:v>39386</c:v>
                </c:pt>
                <c:pt idx="334">
                  <c:v>39416</c:v>
                </c:pt>
                <c:pt idx="335">
                  <c:v>39447</c:v>
                </c:pt>
                <c:pt idx="336">
                  <c:v>39478</c:v>
                </c:pt>
                <c:pt idx="337">
                  <c:v>39507</c:v>
                </c:pt>
                <c:pt idx="338">
                  <c:v>39538</c:v>
                </c:pt>
                <c:pt idx="339">
                  <c:v>39568</c:v>
                </c:pt>
                <c:pt idx="340">
                  <c:v>39599</c:v>
                </c:pt>
                <c:pt idx="341">
                  <c:v>39629</c:v>
                </c:pt>
                <c:pt idx="342">
                  <c:v>39660</c:v>
                </c:pt>
                <c:pt idx="343">
                  <c:v>39691</c:v>
                </c:pt>
                <c:pt idx="344">
                  <c:v>39721</c:v>
                </c:pt>
                <c:pt idx="345">
                  <c:v>39752</c:v>
                </c:pt>
                <c:pt idx="346">
                  <c:v>39782</c:v>
                </c:pt>
                <c:pt idx="347">
                  <c:v>39813</c:v>
                </c:pt>
                <c:pt idx="348">
                  <c:v>39844</c:v>
                </c:pt>
                <c:pt idx="349">
                  <c:v>39872</c:v>
                </c:pt>
                <c:pt idx="350">
                  <c:v>39903</c:v>
                </c:pt>
                <c:pt idx="351">
                  <c:v>39933</c:v>
                </c:pt>
                <c:pt idx="352">
                  <c:v>39964</c:v>
                </c:pt>
                <c:pt idx="353">
                  <c:v>39994</c:v>
                </c:pt>
                <c:pt idx="354">
                  <c:v>40025</c:v>
                </c:pt>
                <c:pt idx="355">
                  <c:v>40056</c:v>
                </c:pt>
                <c:pt idx="356">
                  <c:v>40086</c:v>
                </c:pt>
                <c:pt idx="357">
                  <c:v>40117</c:v>
                </c:pt>
                <c:pt idx="358">
                  <c:v>40147</c:v>
                </c:pt>
                <c:pt idx="359">
                  <c:v>40178</c:v>
                </c:pt>
                <c:pt idx="360">
                  <c:v>40209</c:v>
                </c:pt>
                <c:pt idx="361">
                  <c:v>40237</c:v>
                </c:pt>
                <c:pt idx="362">
                  <c:v>40268</c:v>
                </c:pt>
                <c:pt idx="363">
                  <c:v>40298</c:v>
                </c:pt>
                <c:pt idx="364">
                  <c:v>40329</c:v>
                </c:pt>
                <c:pt idx="365">
                  <c:v>40359</c:v>
                </c:pt>
                <c:pt idx="366">
                  <c:v>40390</c:v>
                </c:pt>
                <c:pt idx="367">
                  <c:v>40421</c:v>
                </c:pt>
                <c:pt idx="368">
                  <c:v>40451</c:v>
                </c:pt>
                <c:pt idx="369">
                  <c:v>40482</c:v>
                </c:pt>
                <c:pt idx="370">
                  <c:v>40512</c:v>
                </c:pt>
                <c:pt idx="371">
                  <c:v>40543</c:v>
                </c:pt>
                <c:pt idx="372">
                  <c:v>40574</c:v>
                </c:pt>
                <c:pt idx="373">
                  <c:v>40602</c:v>
                </c:pt>
                <c:pt idx="374">
                  <c:v>40633</c:v>
                </c:pt>
                <c:pt idx="375">
                  <c:v>40663</c:v>
                </c:pt>
                <c:pt idx="376">
                  <c:v>40694</c:v>
                </c:pt>
                <c:pt idx="377">
                  <c:v>40724</c:v>
                </c:pt>
                <c:pt idx="378">
                  <c:v>40755</c:v>
                </c:pt>
                <c:pt idx="379">
                  <c:v>40786</c:v>
                </c:pt>
                <c:pt idx="380">
                  <c:v>40816</c:v>
                </c:pt>
                <c:pt idx="381">
                  <c:v>40847</c:v>
                </c:pt>
                <c:pt idx="382">
                  <c:v>40877</c:v>
                </c:pt>
                <c:pt idx="383">
                  <c:v>40908</c:v>
                </c:pt>
                <c:pt idx="384">
                  <c:v>40939</c:v>
                </c:pt>
                <c:pt idx="385">
                  <c:v>40968</c:v>
                </c:pt>
                <c:pt idx="386">
                  <c:v>40999</c:v>
                </c:pt>
                <c:pt idx="387">
                  <c:v>41029</c:v>
                </c:pt>
                <c:pt idx="388">
                  <c:v>41060</c:v>
                </c:pt>
                <c:pt idx="389">
                  <c:v>41090</c:v>
                </c:pt>
                <c:pt idx="390">
                  <c:v>41121</c:v>
                </c:pt>
                <c:pt idx="391">
                  <c:v>41152</c:v>
                </c:pt>
                <c:pt idx="392">
                  <c:v>41182</c:v>
                </c:pt>
                <c:pt idx="393">
                  <c:v>41213</c:v>
                </c:pt>
                <c:pt idx="394">
                  <c:v>41243</c:v>
                </c:pt>
                <c:pt idx="395">
                  <c:v>41274</c:v>
                </c:pt>
                <c:pt idx="396">
                  <c:v>41305</c:v>
                </c:pt>
                <c:pt idx="397">
                  <c:v>41333</c:v>
                </c:pt>
                <c:pt idx="398">
                  <c:v>41364</c:v>
                </c:pt>
                <c:pt idx="399">
                  <c:v>41394</c:v>
                </c:pt>
                <c:pt idx="400">
                  <c:v>41425</c:v>
                </c:pt>
                <c:pt idx="401">
                  <c:v>41455</c:v>
                </c:pt>
                <c:pt idx="402">
                  <c:v>41486</c:v>
                </c:pt>
                <c:pt idx="403">
                  <c:v>41517</c:v>
                </c:pt>
                <c:pt idx="404">
                  <c:v>41547</c:v>
                </c:pt>
                <c:pt idx="405">
                  <c:v>41578</c:v>
                </c:pt>
                <c:pt idx="406">
                  <c:v>41608</c:v>
                </c:pt>
                <c:pt idx="407">
                  <c:v>41639</c:v>
                </c:pt>
                <c:pt idx="408">
                  <c:v>41670</c:v>
                </c:pt>
                <c:pt idx="409">
                  <c:v>41698</c:v>
                </c:pt>
                <c:pt idx="410">
                  <c:v>41729</c:v>
                </c:pt>
                <c:pt idx="411">
                  <c:v>41759</c:v>
                </c:pt>
                <c:pt idx="412">
                  <c:v>41790</c:v>
                </c:pt>
                <c:pt idx="413">
                  <c:v>41820</c:v>
                </c:pt>
                <c:pt idx="414">
                  <c:v>41851</c:v>
                </c:pt>
                <c:pt idx="415">
                  <c:v>41882</c:v>
                </c:pt>
                <c:pt idx="416">
                  <c:v>41912</c:v>
                </c:pt>
                <c:pt idx="417">
                  <c:v>41943</c:v>
                </c:pt>
                <c:pt idx="418">
                  <c:v>41973</c:v>
                </c:pt>
                <c:pt idx="419">
                  <c:v>42004</c:v>
                </c:pt>
                <c:pt idx="420">
                  <c:v>42035</c:v>
                </c:pt>
                <c:pt idx="421">
                  <c:v>42063</c:v>
                </c:pt>
                <c:pt idx="422">
                  <c:v>42094</c:v>
                </c:pt>
                <c:pt idx="423">
                  <c:v>42124</c:v>
                </c:pt>
                <c:pt idx="424">
                  <c:v>42155</c:v>
                </c:pt>
                <c:pt idx="425">
                  <c:v>42185</c:v>
                </c:pt>
                <c:pt idx="426">
                  <c:v>42216</c:v>
                </c:pt>
                <c:pt idx="427">
                  <c:v>42247</c:v>
                </c:pt>
                <c:pt idx="428">
                  <c:v>42277</c:v>
                </c:pt>
                <c:pt idx="429">
                  <c:v>42308</c:v>
                </c:pt>
                <c:pt idx="430">
                  <c:v>42338</c:v>
                </c:pt>
                <c:pt idx="431">
                  <c:v>42369</c:v>
                </c:pt>
                <c:pt idx="432">
                  <c:v>42400</c:v>
                </c:pt>
                <c:pt idx="433">
                  <c:v>42429</c:v>
                </c:pt>
                <c:pt idx="434">
                  <c:v>42460</c:v>
                </c:pt>
                <c:pt idx="435">
                  <c:v>42490</c:v>
                </c:pt>
                <c:pt idx="436">
                  <c:v>42521</c:v>
                </c:pt>
                <c:pt idx="437">
                  <c:v>42551</c:v>
                </c:pt>
                <c:pt idx="438">
                  <c:v>42582</c:v>
                </c:pt>
                <c:pt idx="439">
                  <c:v>42613</c:v>
                </c:pt>
                <c:pt idx="440">
                  <c:v>42643</c:v>
                </c:pt>
                <c:pt idx="441">
                  <c:v>42674</c:v>
                </c:pt>
                <c:pt idx="442">
                  <c:v>42704</c:v>
                </c:pt>
                <c:pt idx="443">
                  <c:v>42735</c:v>
                </c:pt>
                <c:pt idx="444">
                  <c:v>42766</c:v>
                </c:pt>
                <c:pt idx="445">
                  <c:v>42794</c:v>
                </c:pt>
                <c:pt idx="446">
                  <c:v>42825</c:v>
                </c:pt>
                <c:pt idx="447">
                  <c:v>42855</c:v>
                </c:pt>
                <c:pt idx="448">
                  <c:v>42886</c:v>
                </c:pt>
                <c:pt idx="449">
                  <c:v>42916</c:v>
                </c:pt>
                <c:pt idx="450">
                  <c:v>42947</c:v>
                </c:pt>
                <c:pt idx="451">
                  <c:v>42978</c:v>
                </c:pt>
                <c:pt idx="452">
                  <c:v>43008</c:v>
                </c:pt>
                <c:pt idx="453">
                  <c:v>43039</c:v>
                </c:pt>
                <c:pt idx="454">
                  <c:v>43069</c:v>
                </c:pt>
                <c:pt idx="455">
                  <c:v>43100</c:v>
                </c:pt>
                <c:pt idx="456">
                  <c:v>43131</c:v>
                </c:pt>
                <c:pt idx="457">
                  <c:v>43159</c:v>
                </c:pt>
                <c:pt idx="458">
                  <c:v>43190</c:v>
                </c:pt>
                <c:pt idx="459">
                  <c:v>43220</c:v>
                </c:pt>
                <c:pt idx="460">
                  <c:v>43251</c:v>
                </c:pt>
                <c:pt idx="461">
                  <c:v>43281</c:v>
                </c:pt>
                <c:pt idx="462">
                  <c:v>43312</c:v>
                </c:pt>
                <c:pt idx="463">
                  <c:v>43343</c:v>
                </c:pt>
                <c:pt idx="464">
                  <c:v>43373</c:v>
                </c:pt>
                <c:pt idx="465">
                  <c:v>43404</c:v>
                </c:pt>
                <c:pt idx="466">
                  <c:v>43434</c:v>
                </c:pt>
                <c:pt idx="467">
                  <c:v>43465</c:v>
                </c:pt>
                <c:pt idx="468">
                  <c:v>43496</c:v>
                </c:pt>
                <c:pt idx="469">
                  <c:v>43524</c:v>
                </c:pt>
                <c:pt idx="470">
                  <c:v>43555</c:v>
                </c:pt>
                <c:pt idx="471">
                  <c:v>43585</c:v>
                </c:pt>
                <c:pt idx="472">
                  <c:v>43616</c:v>
                </c:pt>
                <c:pt idx="473">
                  <c:v>43646</c:v>
                </c:pt>
                <c:pt idx="474">
                  <c:v>43677</c:v>
                </c:pt>
                <c:pt idx="475">
                  <c:v>43708</c:v>
                </c:pt>
                <c:pt idx="476">
                  <c:v>43738</c:v>
                </c:pt>
                <c:pt idx="477">
                  <c:v>43769</c:v>
                </c:pt>
                <c:pt idx="478">
                  <c:v>43799</c:v>
                </c:pt>
                <c:pt idx="479">
                  <c:v>43830</c:v>
                </c:pt>
                <c:pt idx="480">
                  <c:v>43861</c:v>
                </c:pt>
                <c:pt idx="481">
                  <c:v>43890</c:v>
                </c:pt>
                <c:pt idx="482">
                  <c:v>43921</c:v>
                </c:pt>
                <c:pt idx="483">
                  <c:v>43951</c:v>
                </c:pt>
                <c:pt idx="484">
                  <c:v>43982</c:v>
                </c:pt>
                <c:pt idx="485">
                  <c:v>44012</c:v>
                </c:pt>
                <c:pt idx="486">
                  <c:v>44043</c:v>
                </c:pt>
                <c:pt idx="487">
                  <c:v>44074</c:v>
                </c:pt>
                <c:pt idx="488">
                  <c:v>44104</c:v>
                </c:pt>
                <c:pt idx="489">
                  <c:v>44135</c:v>
                </c:pt>
                <c:pt idx="490">
                  <c:v>44165</c:v>
                </c:pt>
                <c:pt idx="491">
                  <c:v>44196</c:v>
                </c:pt>
                <c:pt idx="492">
                  <c:v>44227</c:v>
                </c:pt>
                <c:pt idx="493">
                  <c:v>44255</c:v>
                </c:pt>
                <c:pt idx="494">
                  <c:v>44286</c:v>
                </c:pt>
                <c:pt idx="495">
                  <c:v>44316</c:v>
                </c:pt>
                <c:pt idx="496">
                  <c:v>44347</c:v>
                </c:pt>
                <c:pt idx="497">
                  <c:v>44377</c:v>
                </c:pt>
                <c:pt idx="498">
                  <c:v>44408</c:v>
                </c:pt>
                <c:pt idx="499">
                  <c:v>44439</c:v>
                </c:pt>
                <c:pt idx="500">
                  <c:v>44469</c:v>
                </c:pt>
                <c:pt idx="501">
                  <c:v>44500</c:v>
                </c:pt>
                <c:pt idx="502">
                  <c:v>44530</c:v>
                </c:pt>
                <c:pt idx="503">
                  <c:v>44561</c:v>
                </c:pt>
                <c:pt idx="504">
                  <c:v>44592</c:v>
                </c:pt>
                <c:pt idx="505">
                  <c:v>44620</c:v>
                </c:pt>
                <c:pt idx="506">
                  <c:v>44651</c:v>
                </c:pt>
                <c:pt idx="507">
                  <c:v>44681</c:v>
                </c:pt>
                <c:pt idx="508">
                  <c:v>44712</c:v>
                </c:pt>
                <c:pt idx="509">
                  <c:v>44742</c:v>
                </c:pt>
                <c:pt idx="510">
                  <c:v>44773</c:v>
                </c:pt>
                <c:pt idx="511">
                  <c:v>44804</c:v>
                </c:pt>
                <c:pt idx="512">
                  <c:v>44834</c:v>
                </c:pt>
                <c:pt idx="513">
                  <c:v>44865</c:v>
                </c:pt>
                <c:pt idx="514">
                  <c:v>44895</c:v>
                </c:pt>
                <c:pt idx="515">
                  <c:v>44926</c:v>
                </c:pt>
                <c:pt idx="516">
                  <c:v>44957</c:v>
                </c:pt>
                <c:pt idx="517">
                  <c:v>44985</c:v>
                </c:pt>
                <c:pt idx="518">
                  <c:v>45016</c:v>
                </c:pt>
                <c:pt idx="519">
                  <c:v>45046</c:v>
                </c:pt>
                <c:pt idx="520">
                  <c:v>45077</c:v>
                </c:pt>
                <c:pt idx="521">
                  <c:v>45107</c:v>
                </c:pt>
                <c:pt idx="522">
                  <c:v>45138</c:v>
                </c:pt>
                <c:pt idx="523">
                  <c:v>45169</c:v>
                </c:pt>
                <c:pt idx="524">
                  <c:v>45199</c:v>
                </c:pt>
                <c:pt idx="525">
                  <c:v>45230</c:v>
                </c:pt>
                <c:pt idx="526">
                  <c:v>45260</c:v>
                </c:pt>
                <c:pt idx="527">
                  <c:v>45291</c:v>
                </c:pt>
                <c:pt idx="528">
                  <c:v>45315</c:v>
                </c:pt>
                <c:pt idx="529">
                  <c:v>45346</c:v>
                </c:pt>
                <c:pt idx="530">
                  <c:v>45375</c:v>
                </c:pt>
                <c:pt idx="531" formatCode="m/d/yy">
                  <c:v>45412</c:v>
                </c:pt>
                <c:pt idx="532" formatCode="m/d/yy">
                  <c:v>45443</c:v>
                </c:pt>
                <c:pt idx="533" formatCode="m/d/yy">
                  <c:v>45473</c:v>
                </c:pt>
                <c:pt idx="534" formatCode="m/d/yy">
                  <c:v>45504</c:v>
                </c:pt>
                <c:pt idx="535" formatCode="m/d/yy">
                  <c:v>45535</c:v>
                </c:pt>
                <c:pt idx="536" formatCode="m/d/yy">
                  <c:v>45565</c:v>
                </c:pt>
              </c:numCache>
            </c:numRef>
          </c:cat>
          <c:val>
            <c:numRef>
              <c:f>Sheet1!$B$2:$B$538</c:f>
              <c:numCache>
                <c:formatCode>0.0</c:formatCode>
                <c:ptCount val="537"/>
                <c:pt idx="0">
                  <c:v>-11.3</c:v>
                </c:pt>
                <c:pt idx="1">
                  <c:v>-11.35</c:v>
                </c:pt>
                <c:pt idx="2">
                  <c:v>-18.34</c:v>
                </c:pt>
                <c:pt idx="3">
                  <c:v>-8.7899999999999991</c:v>
                </c:pt>
                <c:pt idx="4">
                  <c:v>-12.14</c:v>
                </c:pt>
                <c:pt idx="5">
                  <c:v>-15.35</c:v>
                </c:pt>
                <c:pt idx="6">
                  <c:v>-11.56</c:v>
                </c:pt>
                <c:pt idx="7">
                  <c:v>-11.06</c:v>
                </c:pt>
                <c:pt idx="8">
                  <c:v>-11.94</c:v>
                </c:pt>
                <c:pt idx="9">
                  <c:v>-13.99</c:v>
                </c:pt>
                <c:pt idx="10">
                  <c:v>-15.66</c:v>
                </c:pt>
                <c:pt idx="11">
                  <c:v>-14.62</c:v>
                </c:pt>
                <c:pt idx="12">
                  <c:v>-12.43</c:v>
                </c:pt>
                <c:pt idx="13">
                  <c:v>-18.989999999999998</c:v>
                </c:pt>
                <c:pt idx="14">
                  <c:v>-11.03</c:v>
                </c:pt>
                <c:pt idx="15">
                  <c:v>-11.96</c:v>
                </c:pt>
                <c:pt idx="16">
                  <c:v>-12.78</c:v>
                </c:pt>
                <c:pt idx="17">
                  <c:v>-10.33</c:v>
                </c:pt>
                <c:pt idx="18">
                  <c:v>-9.48</c:v>
                </c:pt>
                <c:pt idx="19">
                  <c:v>-8.8000000000000007</c:v>
                </c:pt>
                <c:pt idx="20">
                  <c:v>-5.71</c:v>
                </c:pt>
                <c:pt idx="21">
                  <c:v>-9.89</c:v>
                </c:pt>
                <c:pt idx="22">
                  <c:v>-3.84</c:v>
                </c:pt>
                <c:pt idx="23">
                  <c:v>-7.54</c:v>
                </c:pt>
                <c:pt idx="24">
                  <c:v>-7.26</c:v>
                </c:pt>
                <c:pt idx="25">
                  <c:v>-7.56</c:v>
                </c:pt>
                <c:pt idx="26">
                  <c:v>-12.44</c:v>
                </c:pt>
                <c:pt idx="27">
                  <c:v>-7.63</c:v>
                </c:pt>
                <c:pt idx="28">
                  <c:v>-8.4600000000000009</c:v>
                </c:pt>
                <c:pt idx="29">
                  <c:v>-11.8</c:v>
                </c:pt>
                <c:pt idx="30">
                  <c:v>-10.97</c:v>
                </c:pt>
                <c:pt idx="31">
                  <c:v>-9.5299999999999994</c:v>
                </c:pt>
                <c:pt idx="32">
                  <c:v>-11.07</c:v>
                </c:pt>
                <c:pt idx="33">
                  <c:v>-12.28</c:v>
                </c:pt>
                <c:pt idx="34">
                  <c:v>-15.89</c:v>
                </c:pt>
                <c:pt idx="35">
                  <c:v>-17.86</c:v>
                </c:pt>
                <c:pt idx="36">
                  <c:v>-11.3</c:v>
                </c:pt>
                <c:pt idx="37">
                  <c:v>-15.17</c:v>
                </c:pt>
                <c:pt idx="38">
                  <c:v>-19.010000000000002</c:v>
                </c:pt>
                <c:pt idx="39">
                  <c:v>-14.89</c:v>
                </c:pt>
                <c:pt idx="40">
                  <c:v>-11.07</c:v>
                </c:pt>
                <c:pt idx="41">
                  <c:v>-10.82</c:v>
                </c:pt>
                <c:pt idx="42">
                  <c:v>-12.04</c:v>
                </c:pt>
                <c:pt idx="43">
                  <c:v>-11.85</c:v>
                </c:pt>
                <c:pt idx="44">
                  <c:v>-8.57</c:v>
                </c:pt>
                <c:pt idx="45">
                  <c:v>-9.19</c:v>
                </c:pt>
                <c:pt idx="46">
                  <c:v>-8.66</c:v>
                </c:pt>
                <c:pt idx="47">
                  <c:v>-6.12</c:v>
                </c:pt>
                <c:pt idx="48">
                  <c:v>-10.25</c:v>
                </c:pt>
                <c:pt idx="49">
                  <c:v>-11.03</c:v>
                </c:pt>
                <c:pt idx="50">
                  <c:v>-12.77</c:v>
                </c:pt>
                <c:pt idx="51">
                  <c:v>-7.9</c:v>
                </c:pt>
                <c:pt idx="52">
                  <c:v>-9.3699999999999992</c:v>
                </c:pt>
                <c:pt idx="53">
                  <c:v>-13.37</c:v>
                </c:pt>
                <c:pt idx="54">
                  <c:v>-14</c:v>
                </c:pt>
                <c:pt idx="55">
                  <c:v>-12.37</c:v>
                </c:pt>
                <c:pt idx="56">
                  <c:v>-12.35</c:v>
                </c:pt>
                <c:pt idx="57">
                  <c:v>-10.9</c:v>
                </c:pt>
                <c:pt idx="58">
                  <c:v>-10.41</c:v>
                </c:pt>
                <c:pt idx="59">
                  <c:v>-9.61</c:v>
                </c:pt>
                <c:pt idx="60">
                  <c:v>-7.66</c:v>
                </c:pt>
                <c:pt idx="61">
                  <c:v>-7.5</c:v>
                </c:pt>
                <c:pt idx="62">
                  <c:v>-8.9</c:v>
                </c:pt>
                <c:pt idx="63">
                  <c:v>-8.82</c:v>
                </c:pt>
                <c:pt idx="64">
                  <c:v>-8.73</c:v>
                </c:pt>
                <c:pt idx="65">
                  <c:v>-10.39</c:v>
                </c:pt>
                <c:pt idx="66">
                  <c:v>-8.77</c:v>
                </c:pt>
                <c:pt idx="67">
                  <c:v>-5.19</c:v>
                </c:pt>
                <c:pt idx="68">
                  <c:v>-9.2100000000000009</c:v>
                </c:pt>
                <c:pt idx="69">
                  <c:v>-12.09</c:v>
                </c:pt>
                <c:pt idx="70">
                  <c:v>-10.3</c:v>
                </c:pt>
                <c:pt idx="71">
                  <c:v>-12.89</c:v>
                </c:pt>
                <c:pt idx="72">
                  <c:v>-11.86</c:v>
                </c:pt>
                <c:pt idx="73">
                  <c:v>-11.39</c:v>
                </c:pt>
                <c:pt idx="74">
                  <c:v>-10.8</c:v>
                </c:pt>
                <c:pt idx="75">
                  <c:v>-11.97</c:v>
                </c:pt>
                <c:pt idx="76">
                  <c:v>-9</c:v>
                </c:pt>
                <c:pt idx="77">
                  <c:v>-10.42</c:v>
                </c:pt>
                <c:pt idx="78">
                  <c:v>-11.36</c:v>
                </c:pt>
                <c:pt idx="79">
                  <c:v>-11.46</c:v>
                </c:pt>
                <c:pt idx="80">
                  <c:v>-13.29</c:v>
                </c:pt>
                <c:pt idx="81">
                  <c:v>-13.1</c:v>
                </c:pt>
                <c:pt idx="82">
                  <c:v>-7.8</c:v>
                </c:pt>
                <c:pt idx="83">
                  <c:v>-10.01</c:v>
                </c:pt>
                <c:pt idx="84">
                  <c:v>-8.7100000000000009</c:v>
                </c:pt>
                <c:pt idx="85">
                  <c:v>-17.46</c:v>
                </c:pt>
                <c:pt idx="86">
                  <c:v>-13.75</c:v>
                </c:pt>
                <c:pt idx="87">
                  <c:v>-13.67</c:v>
                </c:pt>
                <c:pt idx="88">
                  <c:v>-13.26</c:v>
                </c:pt>
                <c:pt idx="89">
                  <c:v>-14.21</c:v>
                </c:pt>
                <c:pt idx="90">
                  <c:v>-15.82</c:v>
                </c:pt>
                <c:pt idx="91">
                  <c:v>-10.35</c:v>
                </c:pt>
                <c:pt idx="92">
                  <c:v>-10.89</c:v>
                </c:pt>
                <c:pt idx="93">
                  <c:v>-12.6</c:v>
                </c:pt>
                <c:pt idx="94">
                  <c:v>-11.56</c:v>
                </c:pt>
                <c:pt idx="95">
                  <c:v>-13.48</c:v>
                </c:pt>
                <c:pt idx="96">
                  <c:v>-14.78</c:v>
                </c:pt>
                <c:pt idx="97">
                  <c:v>-11.75</c:v>
                </c:pt>
                <c:pt idx="98">
                  <c:v>-12.01</c:v>
                </c:pt>
                <c:pt idx="99">
                  <c:v>-12.16</c:v>
                </c:pt>
                <c:pt idx="100">
                  <c:v>-12.01</c:v>
                </c:pt>
                <c:pt idx="101">
                  <c:v>-11.03</c:v>
                </c:pt>
                <c:pt idx="102">
                  <c:v>-11.33</c:v>
                </c:pt>
                <c:pt idx="103">
                  <c:v>-10.96</c:v>
                </c:pt>
                <c:pt idx="104">
                  <c:v>-9.91</c:v>
                </c:pt>
                <c:pt idx="105">
                  <c:v>-11.44</c:v>
                </c:pt>
                <c:pt idx="106">
                  <c:v>-12.07</c:v>
                </c:pt>
                <c:pt idx="107">
                  <c:v>-9.1999999999999993</c:v>
                </c:pt>
                <c:pt idx="108">
                  <c:v>-8.59</c:v>
                </c:pt>
                <c:pt idx="109">
                  <c:v>-9.32</c:v>
                </c:pt>
                <c:pt idx="110">
                  <c:v>-9.06</c:v>
                </c:pt>
                <c:pt idx="111">
                  <c:v>-9.11</c:v>
                </c:pt>
                <c:pt idx="112">
                  <c:v>-12.04</c:v>
                </c:pt>
                <c:pt idx="113">
                  <c:v>-9.86</c:v>
                </c:pt>
                <c:pt idx="114">
                  <c:v>-11.7</c:v>
                </c:pt>
                <c:pt idx="115">
                  <c:v>-10.24</c:v>
                </c:pt>
                <c:pt idx="116">
                  <c:v>-14.88</c:v>
                </c:pt>
                <c:pt idx="117">
                  <c:v>-12.72</c:v>
                </c:pt>
                <c:pt idx="118">
                  <c:v>-10.97</c:v>
                </c:pt>
                <c:pt idx="119">
                  <c:v>-12.63</c:v>
                </c:pt>
                <c:pt idx="120">
                  <c:v>-12.34</c:v>
                </c:pt>
                <c:pt idx="121">
                  <c:v>-15.97</c:v>
                </c:pt>
                <c:pt idx="122">
                  <c:v>-13.27</c:v>
                </c:pt>
                <c:pt idx="123">
                  <c:v>-13.3</c:v>
                </c:pt>
                <c:pt idx="124">
                  <c:v>-15.88</c:v>
                </c:pt>
                <c:pt idx="125">
                  <c:v>-15.67</c:v>
                </c:pt>
                <c:pt idx="126">
                  <c:v>-16.54</c:v>
                </c:pt>
                <c:pt idx="127">
                  <c:v>-13.05</c:v>
                </c:pt>
                <c:pt idx="128">
                  <c:v>-19.420000000000002</c:v>
                </c:pt>
                <c:pt idx="129">
                  <c:v>-11.07</c:v>
                </c:pt>
                <c:pt idx="130">
                  <c:v>-9.4499999999999993</c:v>
                </c:pt>
                <c:pt idx="131">
                  <c:v>-6.85</c:v>
                </c:pt>
                <c:pt idx="132">
                  <c:v>-12.57</c:v>
                </c:pt>
                <c:pt idx="133">
                  <c:v>-12.28</c:v>
                </c:pt>
                <c:pt idx="134">
                  <c:v>-11.73</c:v>
                </c:pt>
                <c:pt idx="135">
                  <c:v>-16.73</c:v>
                </c:pt>
                <c:pt idx="136">
                  <c:v>-11.8</c:v>
                </c:pt>
                <c:pt idx="137">
                  <c:v>-14.09</c:v>
                </c:pt>
                <c:pt idx="138">
                  <c:v>-8.4700000000000006</c:v>
                </c:pt>
                <c:pt idx="139">
                  <c:v>-12.87</c:v>
                </c:pt>
                <c:pt idx="140">
                  <c:v>-11.7</c:v>
                </c:pt>
                <c:pt idx="141">
                  <c:v>-12.37</c:v>
                </c:pt>
                <c:pt idx="142">
                  <c:v>-11.26</c:v>
                </c:pt>
                <c:pt idx="143">
                  <c:v>-13.71</c:v>
                </c:pt>
                <c:pt idx="144">
                  <c:v>-12.96</c:v>
                </c:pt>
                <c:pt idx="145">
                  <c:v>-12.35</c:v>
                </c:pt>
                <c:pt idx="146">
                  <c:v>-11.91</c:v>
                </c:pt>
                <c:pt idx="147">
                  <c:v>-13.01</c:v>
                </c:pt>
                <c:pt idx="148">
                  <c:v>-14.68</c:v>
                </c:pt>
                <c:pt idx="149">
                  <c:v>-14.27</c:v>
                </c:pt>
                <c:pt idx="150">
                  <c:v>-15.81</c:v>
                </c:pt>
                <c:pt idx="151">
                  <c:v>-11.53</c:v>
                </c:pt>
                <c:pt idx="152">
                  <c:v>-12.92</c:v>
                </c:pt>
                <c:pt idx="153">
                  <c:v>-11.29</c:v>
                </c:pt>
                <c:pt idx="154">
                  <c:v>-13.53</c:v>
                </c:pt>
                <c:pt idx="155">
                  <c:v>-14.42</c:v>
                </c:pt>
                <c:pt idx="156">
                  <c:v>-11.52</c:v>
                </c:pt>
                <c:pt idx="157">
                  <c:v>-12</c:v>
                </c:pt>
                <c:pt idx="158">
                  <c:v>-5.98</c:v>
                </c:pt>
                <c:pt idx="159">
                  <c:v>-13.65</c:v>
                </c:pt>
                <c:pt idx="160">
                  <c:v>-11.45</c:v>
                </c:pt>
                <c:pt idx="161">
                  <c:v>-9.33</c:v>
                </c:pt>
                <c:pt idx="162">
                  <c:v>-10.67</c:v>
                </c:pt>
                <c:pt idx="163">
                  <c:v>-10.49</c:v>
                </c:pt>
                <c:pt idx="164">
                  <c:v>-10.38</c:v>
                </c:pt>
                <c:pt idx="165">
                  <c:v>-10.83</c:v>
                </c:pt>
                <c:pt idx="166">
                  <c:v>-9.23</c:v>
                </c:pt>
                <c:pt idx="167">
                  <c:v>-9.7899999999999991</c:v>
                </c:pt>
                <c:pt idx="168">
                  <c:v>-6.41</c:v>
                </c:pt>
                <c:pt idx="169">
                  <c:v>-9.35</c:v>
                </c:pt>
                <c:pt idx="170">
                  <c:v>-5.96</c:v>
                </c:pt>
                <c:pt idx="171">
                  <c:v>-7.49</c:v>
                </c:pt>
                <c:pt idx="172">
                  <c:v>-7.17</c:v>
                </c:pt>
                <c:pt idx="173">
                  <c:v>-7.22</c:v>
                </c:pt>
                <c:pt idx="174">
                  <c:v>-11.52</c:v>
                </c:pt>
                <c:pt idx="175">
                  <c:v>-7.29</c:v>
                </c:pt>
                <c:pt idx="176">
                  <c:v>-11.04</c:v>
                </c:pt>
                <c:pt idx="177">
                  <c:v>-9.9499999999999993</c:v>
                </c:pt>
                <c:pt idx="178">
                  <c:v>-15.26</c:v>
                </c:pt>
                <c:pt idx="179">
                  <c:v>-16.16</c:v>
                </c:pt>
                <c:pt idx="180">
                  <c:v>-17.010000000000002</c:v>
                </c:pt>
                <c:pt idx="181">
                  <c:v>-15.2</c:v>
                </c:pt>
                <c:pt idx="182">
                  <c:v>-15.47</c:v>
                </c:pt>
                <c:pt idx="183">
                  <c:v>-15.81</c:v>
                </c:pt>
                <c:pt idx="184">
                  <c:v>-11.91</c:v>
                </c:pt>
                <c:pt idx="185">
                  <c:v>-12.46</c:v>
                </c:pt>
                <c:pt idx="186">
                  <c:v>-13.16</c:v>
                </c:pt>
                <c:pt idx="187">
                  <c:v>-13.31</c:v>
                </c:pt>
                <c:pt idx="188">
                  <c:v>-10.87</c:v>
                </c:pt>
                <c:pt idx="189">
                  <c:v>-12.44</c:v>
                </c:pt>
                <c:pt idx="190">
                  <c:v>-13.76</c:v>
                </c:pt>
                <c:pt idx="191">
                  <c:v>-14.89</c:v>
                </c:pt>
                <c:pt idx="192">
                  <c:v>-14.48</c:v>
                </c:pt>
                <c:pt idx="193">
                  <c:v>-9.18</c:v>
                </c:pt>
                <c:pt idx="194">
                  <c:v>-9.99</c:v>
                </c:pt>
                <c:pt idx="195">
                  <c:v>-11.51</c:v>
                </c:pt>
                <c:pt idx="196">
                  <c:v>-15.48</c:v>
                </c:pt>
                <c:pt idx="197">
                  <c:v>-15.31</c:v>
                </c:pt>
                <c:pt idx="198">
                  <c:v>-10.96</c:v>
                </c:pt>
                <c:pt idx="199">
                  <c:v>-12.65</c:v>
                </c:pt>
                <c:pt idx="200">
                  <c:v>-13.92</c:v>
                </c:pt>
                <c:pt idx="201">
                  <c:v>-14.35</c:v>
                </c:pt>
                <c:pt idx="202">
                  <c:v>-14.67</c:v>
                </c:pt>
                <c:pt idx="203">
                  <c:v>-12.2</c:v>
                </c:pt>
                <c:pt idx="204">
                  <c:v>-6.29</c:v>
                </c:pt>
                <c:pt idx="205">
                  <c:v>-6.24</c:v>
                </c:pt>
                <c:pt idx="206">
                  <c:v>-7.44</c:v>
                </c:pt>
                <c:pt idx="207">
                  <c:v>-6.91</c:v>
                </c:pt>
                <c:pt idx="208">
                  <c:v>-6.8</c:v>
                </c:pt>
                <c:pt idx="209">
                  <c:v>-5.63</c:v>
                </c:pt>
                <c:pt idx="210">
                  <c:v>-6.24</c:v>
                </c:pt>
                <c:pt idx="211">
                  <c:v>-5.63</c:v>
                </c:pt>
                <c:pt idx="212">
                  <c:v>-6.98</c:v>
                </c:pt>
                <c:pt idx="213">
                  <c:v>-5.54</c:v>
                </c:pt>
                <c:pt idx="214">
                  <c:v>-6.06</c:v>
                </c:pt>
                <c:pt idx="215">
                  <c:v>-4.4400000000000004</c:v>
                </c:pt>
                <c:pt idx="216">
                  <c:v>-9.58</c:v>
                </c:pt>
                <c:pt idx="217">
                  <c:v>-11.55</c:v>
                </c:pt>
                <c:pt idx="218">
                  <c:v>-9.61</c:v>
                </c:pt>
                <c:pt idx="219">
                  <c:v>-6.16</c:v>
                </c:pt>
                <c:pt idx="220">
                  <c:v>-7.77</c:v>
                </c:pt>
                <c:pt idx="221">
                  <c:v>-8.5399999999999991</c:v>
                </c:pt>
                <c:pt idx="222">
                  <c:v>-12.24</c:v>
                </c:pt>
                <c:pt idx="223">
                  <c:v>-15.94</c:v>
                </c:pt>
                <c:pt idx="224">
                  <c:v>-18.850000000000001</c:v>
                </c:pt>
                <c:pt idx="225">
                  <c:v>-16.079999999999998</c:v>
                </c:pt>
                <c:pt idx="226">
                  <c:v>-12.22</c:v>
                </c:pt>
                <c:pt idx="227">
                  <c:v>-15.77</c:v>
                </c:pt>
                <c:pt idx="228">
                  <c:v>-18.760000000000002</c:v>
                </c:pt>
                <c:pt idx="229">
                  <c:v>-19.100000000000001</c:v>
                </c:pt>
                <c:pt idx="230">
                  <c:v>-20.37</c:v>
                </c:pt>
                <c:pt idx="231">
                  <c:v>-20.36</c:v>
                </c:pt>
                <c:pt idx="232">
                  <c:v>-18.420000000000002</c:v>
                </c:pt>
                <c:pt idx="233">
                  <c:v>-19.5</c:v>
                </c:pt>
                <c:pt idx="234">
                  <c:v>-21.1</c:v>
                </c:pt>
                <c:pt idx="235">
                  <c:v>-20.75</c:v>
                </c:pt>
                <c:pt idx="236">
                  <c:v>-24.11</c:v>
                </c:pt>
                <c:pt idx="237">
                  <c:v>-24.32</c:v>
                </c:pt>
                <c:pt idx="238">
                  <c:v>-26.21</c:v>
                </c:pt>
                <c:pt idx="239">
                  <c:v>-31.9</c:v>
                </c:pt>
                <c:pt idx="240">
                  <c:v>-33.6</c:v>
                </c:pt>
                <c:pt idx="241">
                  <c:v>-32.22</c:v>
                </c:pt>
                <c:pt idx="242">
                  <c:v>-30.95</c:v>
                </c:pt>
                <c:pt idx="243">
                  <c:v>-27.55</c:v>
                </c:pt>
                <c:pt idx="244">
                  <c:v>-28.27</c:v>
                </c:pt>
                <c:pt idx="245">
                  <c:v>-34.28</c:v>
                </c:pt>
                <c:pt idx="246">
                  <c:v>-31.45</c:v>
                </c:pt>
                <c:pt idx="247">
                  <c:v>-27.33</c:v>
                </c:pt>
                <c:pt idx="248">
                  <c:v>-28.99</c:v>
                </c:pt>
                <c:pt idx="249">
                  <c:v>-27.94</c:v>
                </c:pt>
                <c:pt idx="250">
                  <c:v>-24.64</c:v>
                </c:pt>
                <c:pt idx="251">
                  <c:v>-25.95</c:v>
                </c:pt>
                <c:pt idx="252">
                  <c:v>-27.24</c:v>
                </c:pt>
                <c:pt idx="253">
                  <c:v>-23.32</c:v>
                </c:pt>
                <c:pt idx="254">
                  <c:v>-21.67</c:v>
                </c:pt>
                <c:pt idx="255">
                  <c:v>-20</c:v>
                </c:pt>
                <c:pt idx="256">
                  <c:v>-20.05</c:v>
                </c:pt>
                <c:pt idx="257">
                  <c:v>-17.760000000000002</c:v>
                </c:pt>
                <c:pt idx="258">
                  <c:v>-20.28</c:v>
                </c:pt>
                <c:pt idx="259">
                  <c:v>-17.55</c:v>
                </c:pt>
                <c:pt idx="260">
                  <c:v>-15.31</c:v>
                </c:pt>
                <c:pt idx="261">
                  <c:v>-13.47</c:v>
                </c:pt>
                <c:pt idx="262">
                  <c:v>-17.2</c:v>
                </c:pt>
                <c:pt idx="263">
                  <c:v>-15.22</c:v>
                </c:pt>
                <c:pt idx="264">
                  <c:v>-13.39</c:v>
                </c:pt>
                <c:pt idx="265">
                  <c:v>-8.7100000000000009</c:v>
                </c:pt>
                <c:pt idx="266">
                  <c:v>-8.69</c:v>
                </c:pt>
                <c:pt idx="267">
                  <c:v>-8.3699999999999992</c:v>
                </c:pt>
                <c:pt idx="268">
                  <c:v>-11.12</c:v>
                </c:pt>
                <c:pt idx="269">
                  <c:v>-8.8699999999999992</c:v>
                </c:pt>
                <c:pt idx="270">
                  <c:v>-14.48</c:v>
                </c:pt>
                <c:pt idx="271">
                  <c:v>-14.89</c:v>
                </c:pt>
                <c:pt idx="272">
                  <c:v>-21.76</c:v>
                </c:pt>
                <c:pt idx="273">
                  <c:v>-16.61</c:v>
                </c:pt>
                <c:pt idx="274">
                  <c:v>-10.29</c:v>
                </c:pt>
                <c:pt idx="275">
                  <c:v>-12.43</c:v>
                </c:pt>
                <c:pt idx="276">
                  <c:v>-16.18</c:v>
                </c:pt>
                <c:pt idx="277">
                  <c:v>-14.45</c:v>
                </c:pt>
                <c:pt idx="278">
                  <c:v>-15.52</c:v>
                </c:pt>
                <c:pt idx="279">
                  <c:v>-18.170000000000002</c:v>
                </c:pt>
                <c:pt idx="280">
                  <c:v>-14.64</c:v>
                </c:pt>
                <c:pt idx="281">
                  <c:v>-13.61</c:v>
                </c:pt>
                <c:pt idx="282">
                  <c:v>-13.19</c:v>
                </c:pt>
                <c:pt idx="283">
                  <c:v>-12.87</c:v>
                </c:pt>
                <c:pt idx="284">
                  <c:v>-9.23</c:v>
                </c:pt>
                <c:pt idx="285">
                  <c:v>-9.73</c:v>
                </c:pt>
                <c:pt idx="286">
                  <c:v>-11.39</c:v>
                </c:pt>
                <c:pt idx="287">
                  <c:v>-11.25</c:v>
                </c:pt>
                <c:pt idx="288">
                  <c:v>-11.01</c:v>
                </c:pt>
                <c:pt idx="289">
                  <c:v>-6.28</c:v>
                </c:pt>
                <c:pt idx="290">
                  <c:v>-7.1</c:v>
                </c:pt>
                <c:pt idx="291">
                  <c:v>-4.16</c:v>
                </c:pt>
                <c:pt idx="292">
                  <c:v>-5.59</c:v>
                </c:pt>
                <c:pt idx="293">
                  <c:v>-6.57</c:v>
                </c:pt>
                <c:pt idx="294">
                  <c:v>-5.13</c:v>
                </c:pt>
                <c:pt idx="295">
                  <c:v>-4.83</c:v>
                </c:pt>
                <c:pt idx="296">
                  <c:v>-5.74</c:v>
                </c:pt>
                <c:pt idx="297">
                  <c:v>-11</c:v>
                </c:pt>
                <c:pt idx="298">
                  <c:v>-5.47</c:v>
                </c:pt>
                <c:pt idx="299">
                  <c:v>-6.5</c:v>
                </c:pt>
                <c:pt idx="300">
                  <c:v>-4.78</c:v>
                </c:pt>
                <c:pt idx="301">
                  <c:v>-3.17</c:v>
                </c:pt>
                <c:pt idx="302">
                  <c:v>-3.7</c:v>
                </c:pt>
                <c:pt idx="303">
                  <c:v>-5.54</c:v>
                </c:pt>
                <c:pt idx="304">
                  <c:v>-4.4000000000000004</c:v>
                </c:pt>
                <c:pt idx="305">
                  <c:v>-5.32</c:v>
                </c:pt>
                <c:pt idx="306">
                  <c:v>-5.31</c:v>
                </c:pt>
                <c:pt idx="307">
                  <c:v>-3.61</c:v>
                </c:pt>
                <c:pt idx="308">
                  <c:v>-5.5</c:v>
                </c:pt>
                <c:pt idx="309">
                  <c:v>-5.7</c:v>
                </c:pt>
                <c:pt idx="310">
                  <c:v>-6.93</c:v>
                </c:pt>
                <c:pt idx="311">
                  <c:v>-7.95</c:v>
                </c:pt>
                <c:pt idx="312">
                  <c:v>-8.31</c:v>
                </c:pt>
                <c:pt idx="313">
                  <c:v>-8.1300000000000008</c:v>
                </c:pt>
                <c:pt idx="314">
                  <c:v>-4.96</c:v>
                </c:pt>
                <c:pt idx="315">
                  <c:v>-8.17</c:v>
                </c:pt>
                <c:pt idx="316">
                  <c:v>-6.66</c:v>
                </c:pt>
                <c:pt idx="317">
                  <c:v>-7.48</c:v>
                </c:pt>
                <c:pt idx="318">
                  <c:v>-5.36</c:v>
                </c:pt>
                <c:pt idx="319">
                  <c:v>-4.33</c:v>
                </c:pt>
                <c:pt idx="320">
                  <c:v>-4.9400000000000004</c:v>
                </c:pt>
                <c:pt idx="321">
                  <c:v>-2.36</c:v>
                </c:pt>
                <c:pt idx="322">
                  <c:v>-3.3</c:v>
                </c:pt>
                <c:pt idx="323">
                  <c:v>-3.67</c:v>
                </c:pt>
                <c:pt idx="324">
                  <c:v>-4.93</c:v>
                </c:pt>
                <c:pt idx="325">
                  <c:v>-7.72</c:v>
                </c:pt>
                <c:pt idx="326">
                  <c:v>-7.45</c:v>
                </c:pt>
                <c:pt idx="327">
                  <c:v>-5.31</c:v>
                </c:pt>
                <c:pt idx="328">
                  <c:v>-6.95</c:v>
                </c:pt>
                <c:pt idx="329">
                  <c:v>-5.65</c:v>
                </c:pt>
                <c:pt idx="330">
                  <c:v>-7.25</c:v>
                </c:pt>
                <c:pt idx="331">
                  <c:v>-4.79</c:v>
                </c:pt>
                <c:pt idx="332">
                  <c:v>-4.91</c:v>
                </c:pt>
                <c:pt idx="333">
                  <c:v>-6.74</c:v>
                </c:pt>
                <c:pt idx="334">
                  <c:v>-9.18</c:v>
                </c:pt>
                <c:pt idx="335">
                  <c:v>-9.27</c:v>
                </c:pt>
                <c:pt idx="336">
                  <c:v>-7.86</c:v>
                </c:pt>
                <c:pt idx="337">
                  <c:v>-6.4</c:v>
                </c:pt>
                <c:pt idx="338">
                  <c:v>-9.44</c:v>
                </c:pt>
                <c:pt idx="339">
                  <c:v>-11.21</c:v>
                </c:pt>
                <c:pt idx="340">
                  <c:v>-5.74</c:v>
                </c:pt>
                <c:pt idx="341">
                  <c:v>-6.65</c:v>
                </c:pt>
                <c:pt idx="342">
                  <c:v>-9.18</c:v>
                </c:pt>
                <c:pt idx="343">
                  <c:v>-6.43</c:v>
                </c:pt>
                <c:pt idx="344">
                  <c:v>-5.41</c:v>
                </c:pt>
                <c:pt idx="345">
                  <c:v>-10.48</c:v>
                </c:pt>
                <c:pt idx="346">
                  <c:v>-10.89</c:v>
                </c:pt>
                <c:pt idx="347">
                  <c:v>-7.49</c:v>
                </c:pt>
                <c:pt idx="348">
                  <c:v>-8.09</c:v>
                </c:pt>
                <c:pt idx="349">
                  <c:v>-11.8</c:v>
                </c:pt>
                <c:pt idx="350">
                  <c:v>-9.27</c:v>
                </c:pt>
                <c:pt idx="351">
                  <c:v>-5.08</c:v>
                </c:pt>
                <c:pt idx="352">
                  <c:v>-2.57</c:v>
                </c:pt>
                <c:pt idx="353">
                  <c:v>-6.83</c:v>
                </c:pt>
                <c:pt idx="354">
                  <c:v>-7.07</c:v>
                </c:pt>
                <c:pt idx="355">
                  <c:v>-2.3199999999999998</c:v>
                </c:pt>
                <c:pt idx="356">
                  <c:v>-5.13</c:v>
                </c:pt>
                <c:pt idx="357">
                  <c:v>-4.18</c:v>
                </c:pt>
                <c:pt idx="358">
                  <c:v>-6.41</c:v>
                </c:pt>
                <c:pt idx="359">
                  <c:v>-3.74</c:v>
                </c:pt>
                <c:pt idx="360">
                  <c:v>-4.63</c:v>
                </c:pt>
                <c:pt idx="361">
                  <c:v>-4.13</c:v>
                </c:pt>
                <c:pt idx="362">
                  <c:v>-7.19</c:v>
                </c:pt>
                <c:pt idx="363">
                  <c:v>-8.81</c:v>
                </c:pt>
                <c:pt idx="364">
                  <c:v>-6.72</c:v>
                </c:pt>
                <c:pt idx="365">
                  <c:v>-5.73</c:v>
                </c:pt>
                <c:pt idx="366">
                  <c:v>-3.87</c:v>
                </c:pt>
                <c:pt idx="367">
                  <c:v>-7.03</c:v>
                </c:pt>
                <c:pt idx="368">
                  <c:v>-7.94</c:v>
                </c:pt>
                <c:pt idx="369">
                  <c:v>-5.37</c:v>
                </c:pt>
                <c:pt idx="370">
                  <c:v>-4.37</c:v>
                </c:pt>
                <c:pt idx="371">
                  <c:v>-4.92</c:v>
                </c:pt>
                <c:pt idx="372">
                  <c:v>-5.85</c:v>
                </c:pt>
                <c:pt idx="373">
                  <c:v>-4.41</c:v>
                </c:pt>
                <c:pt idx="374">
                  <c:v>-4.82</c:v>
                </c:pt>
                <c:pt idx="375">
                  <c:v>-4.18</c:v>
                </c:pt>
                <c:pt idx="376">
                  <c:v>-1.62</c:v>
                </c:pt>
                <c:pt idx="377">
                  <c:v>-3.82</c:v>
                </c:pt>
                <c:pt idx="378">
                  <c:v>-5.3</c:v>
                </c:pt>
                <c:pt idx="379">
                  <c:v>-4.57</c:v>
                </c:pt>
                <c:pt idx="380">
                  <c:v>-4.99</c:v>
                </c:pt>
                <c:pt idx="381">
                  <c:v>-0.68</c:v>
                </c:pt>
                <c:pt idx="382">
                  <c:v>-5.04</c:v>
                </c:pt>
                <c:pt idx="383">
                  <c:v>-5.47</c:v>
                </c:pt>
                <c:pt idx="384">
                  <c:v>-3.69</c:v>
                </c:pt>
                <c:pt idx="385">
                  <c:v>-3.72</c:v>
                </c:pt>
                <c:pt idx="386">
                  <c:v>-2.38</c:v>
                </c:pt>
                <c:pt idx="387">
                  <c:v>-4.7</c:v>
                </c:pt>
                <c:pt idx="388">
                  <c:v>-2.59</c:v>
                </c:pt>
                <c:pt idx="389">
                  <c:v>-3.31</c:v>
                </c:pt>
                <c:pt idx="390">
                  <c:v>-1.38</c:v>
                </c:pt>
                <c:pt idx="391">
                  <c:v>-3.08</c:v>
                </c:pt>
                <c:pt idx="392">
                  <c:v>-1.0900000000000001</c:v>
                </c:pt>
                <c:pt idx="393">
                  <c:v>-0.46</c:v>
                </c:pt>
                <c:pt idx="394">
                  <c:v>-3.95</c:v>
                </c:pt>
                <c:pt idx="395">
                  <c:v>-2.95</c:v>
                </c:pt>
                <c:pt idx="396">
                  <c:v>-8.52</c:v>
                </c:pt>
                <c:pt idx="397">
                  <c:v>-4.5999999999999996</c:v>
                </c:pt>
                <c:pt idx="398">
                  <c:v>-3.83</c:v>
                </c:pt>
                <c:pt idx="399">
                  <c:v>0.03</c:v>
                </c:pt>
                <c:pt idx="400">
                  <c:v>-3.15</c:v>
                </c:pt>
                <c:pt idx="401">
                  <c:v>-2.4300000000000002</c:v>
                </c:pt>
                <c:pt idx="402">
                  <c:v>-4.93</c:v>
                </c:pt>
                <c:pt idx="403">
                  <c:v>-5.87</c:v>
                </c:pt>
                <c:pt idx="404">
                  <c:v>-8.25</c:v>
                </c:pt>
                <c:pt idx="405">
                  <c:v>-7.49</c:v>
                </c:pt>
                <c:pt idx="406">
                  <c:v>-7.05</c:v>
                </c:pt>
                <c:pt idx="407">
                  <c:v>-7.06</c:v>
                </c:pt>
                <c:pt idx="408">
                  <c:v>-8.33</c:v>
                </c:pt>
                <c:pt idx="409">
                  <c:v>-6.81</c:v>
                </c:pt>
                <c:pt idx="410">
                  <c:v>-3.9</c:v>
                </c:pt>
                <c:pt idx="411">
                  <c:v>-2.93</c:v>
                </c:pt>
                <c:pt idx="412">
                  <c:v>-4.84</c:v>
                </c:pt>
                <c:pt idx="413">
                  <c:v>-7.35</c:v>
                </c:pt>
                <c:pt idx="414">
                  <c:v>-4.9400000000000004</c:v>
                </c:pt>
                <c:pt idx="415">
                  <c:v>-3.67</c:v>
                </c:pt>
                <c:pt idx="416">
                  <c:v>-3.32</c:v>
                </c:pt>
                <c:pt idx="417">
                  <c:v>-0.17</c:v>
                </c:pt>
                <c:pt idx="418">
                  <c:v>-1.65</c:v>
                </c:pt>
                <c:pt idx="419">
                  <c:v>-3.52</c:v>
                </c:pt>
                <c:pt idx="420">
                  <c:v>-5.68</c:v>
                </c:pt>
                <c:pt idx="421">
                  <c:v>-3.51</c:v>
                </c:pt>
                <c:pt idx="422">
                  <c:v>-7.1</c:v>
                </c:pt>
                <c:pt idx="423">
                  <c:v>-4.2300000000000004</c:v>
                </c:pt>
                <c:pt idx="424">
                  <c:v>-3.79</c:v>
                </c:pt>
                <c:pt idx="425">
                  <c:v>-7.57</c:v>
                </c:pt>
                <c:pt idx="426">
                  <c:v>-6.18</c:v>
                </c:pt>
                <c:pt idx="427">
                  <c:v>-5.16</c:v>
                </c:pt>
                <c:pt idx="428">
                  <c:v>-13.52</c:v>
                </c:pt>
                <c:pt idx="429">
                  <c:v>-11.01</c:v>
                </c:pt>
                <c:pt idx="430">
                  <c:v>-7</c:v>
                </c:pt>
                <c:pt idx="431">
                  <c:v>-7.68</c:v>
                </c:pt>
                <c:pt idx="432">
                  <c:v>-18.68</c:v>
                </c:pt>
                <c:pt idx="433">
                  <c:v>-16.829999999999998</c:v>
                </c:pt>
                <c:pt idx="434">
                  <c:v>-17.440000000000001</c:v>
                </c:pt>
                <c:pt idx="435">
                  <c:v>-12.57</c:v>
                </c:pt>
                <c:pt idx="436">
                  <c:v>-18.46</c:v>
                </c:pt>
                <c:pt idx="437">
                  <c:v>-14.72</c:v>
                </c:pt>
                <c:pt idx="438">
                  <c:v>-15.51</c:v>
                </c:pt>
                <c:pt idx="439">
                  <c:v>-19.079999999999998</c:v>
                </c:pt>
                <c:pt idx="440">
                  <c:v>-19.02</c:v>
                </c:pt>
                <c:pt idx="441">
                  <c:v>-10.23</c:v>
                </c:pt>
                <c:pt idx="442">
                  <c:v>-10.35</c:v>
                </c:pt>
                <c:pt idx="443">
                  <c:v>-8.75</c:v>
                </c:pt>
                <c:pt idx="444">
                  <c:v>-8.1999999999999993</c:v>
                </c:pt>
                <c:pt idx="445">
                  <c:v>-9.56</c:v>
                </c:pt>
                <c:pt idx="446">
                  <c:v>-8.76</c:v>
                </c:pt>
                <c:pt idx="447">
                  <c:v>-9.0299999999999994</c:v>
                </c:pt>
                <c:pt idx="448">
                  <c:v>-12.04</c:v>
                </c:pt>
                <c:pt idx="449">
                  <c:v>-9.2100000000000009</c:v>
                </c:pt>
                <c:pt idx="450">
                  <c:v>-9.67</c:v>
                </c:pt>
                <c:pt idx="451">
                  <c:v>-16.68</c:v>
                </c:pt>
                <c:pt idx="452">
                  <c:v>-13.89</c:v>
                </c:pt>
                <c:pt idx="453">
                  <c:v>-22.24</c:v>
                </c:pt>
                <c:pt idx="454">
                  <c:v>-19.36</c:v>
                </c:pt>
                <c:pt idx="455">
                  <c:v>-19.47</c:v>
                </c:pt>
                <c:pt idx="456">
                  <c:v>-17.84</c:v>
                </c:pt>
                <c:pt idx="457">
                  <c:v>-16.61</c:v>
                </c:pt>
                <c:pt idx="458">
                  <c:v>-12.56</c:v>
                </c:pt>
                <c:pt idx="459">
                  <c:v>-14.95</c:v>
                </c:pt>
                <c:pt idx="460">
                  <c:v>-16.28</c:v>
                </c:pt>
                <c:pt idx="461">
                  <c:v>-16.09</c:v>
                </c:pt>
                <c:pt idx="462">
                  <c:v>-20</c:v>
                </c:pt>
                <c:pt idx="463">
                  <c:v>-19.78</c:v>
                </c:pt>
                <c:pt idx="464">
                  <c:v>-22.69</c:v>
                </c:pt>
                <c:pt idx="465">
                  <c:v>-19.8</c:v>
                </c:pt>
                <c:pt idx="466">
                  <c:v>-20.91</c:v>
                </c:pt>
                <c:pt idx="467">
                  <c:v>-28.45</c:v>
                </c:pt>
                <c:pt idx="468">
                  <c:v>-28.67</c:v>
                </c:pt>
                <c:pt idx="469">
                  <c:v>-23.93</c:v>
                </c:pt>
                <c:pt idx="470">
                  <c:v>-28.18</c:v>
                </c:pt>
                <c:pt idx="471">
                  <c:v>-23.28</c:v>
                </c:pt>
                <c:pt idx="472">
                  <c:v>-29.31</c:v>
                </c:pt>
                <c:pt idx="473">
                  <c:v>-25.8</c:v>
                </c:pt>
                <c:pt idx="474">
                  <c:v>-29.36</c:v>
                </c:pt>
                <c:pt idx="475">
                  <c:v>-32.51</c:v>
                </c:pt>
                <c:pt idx="476">
                  <c:v>-28.67</c:v>
                </c:pt>
                <c:pt idx="477">
                  <c:v>-25.72</c:v>
                </c:pt>
                <c:pt idx="478">
                  <c:v>-26.05</c:v>
                </c:pt>
                <c:pt idx="479">
                  <c:v>-28.6</c:v>
                </c:pt>
                <c:pt idx="480">
                  <c:v>-32.19</c:v>
                </c:pt>
                <c:pt idx="481">
                  <c:v>-27.7</c:v>
                </c:pt>
                <c:pt idx="482">
                  <c:v>-36.299999999999997</c:v>
                </c:pt>
                <c:pt idx="483">
                  <c:v>-31.96</c:v>
                </c:pt>
                <c:pt idx="484">
                  <c:v>-29.55</c:v>
                </c:pt>
                <c:pt idx="485">
                  <c:v>-27.1</c:v>
                </c:pt>
                <c:pt idx="486">
                  <c:v>-27.11</c:v>
                </c:pt>
                <c:pt idx="487">
                  <c:v>-30.46</c:v>
                </c:pt>
                <c:pt idx="488">
                  <c:v>-34.18</c:v>
                </c:pt>
                <c:pt idx="489">
                  <c:v>-29.88</c:v>
                </c:pt>
                <c:pt idx="490">
                  <c:v>-31.05</c:v>
                </c:pt>
                <c:pt idx="491">
                  <c:v>-31.15</c:v>
                </c:pt>
                <c:pt idx="492">
                  <c:v>-29.51</c:v>
                </c:pt>
                <c:pt idx="493">
                  <c:v>-28.92</c:v>
                </c:pt>
                <c:pt idx="494">
                  <c:v>-25.28</c:v>
                </c:pt>
                <c:pt idx="495">
                  <c:v>-26.73</c:v>
                </c:pt>
                <c:pt idx="496">
                  <c:v>-24.6</c:v>
                </c:pt>
                <c:pt idx="497">
                  <c:v>-24.99</c:v>
                </c:pt>
                <c:pt idx="498">
                  <c:v>-27.02</c:v>
                </c:pt>
                <c:pt idx="499">
                  <c:v>-27.7</c:v>
                </c:pt>
                <c:pt idx="500">
                  <c:v>-24.13</c:v>
                </c:pt>
                <c:pt idx="501">
                  <c:v>-27.82</c:v>
                </c:pt>
                <c:pt idx="502">
                  <c:v>-30.98</c:v>
                </c:pt>
                <c:pt idx="503">
                  <c:v>-30.58</c:v>
                </c:pt>
                <c:pt idx="504">
                  <c:v>-28.22</c:v>
                </c:pt>
                <c:pt idx="505">
                  <c:v>-24.42</c:v>
                </c:pt>
                <c:pt idx="506">
                  <c:v>-26.66</c:v>
                </c:pt>
                <c:pt idx="507">
                  <c:v>-26.14</c:v>
                </c:pt>
                <c:pt idx="508">
                  <c:v>-25.23</c:v>
                </c:pt>
                <c:pt idx="509">
                  <c:v>-28.41</c:v>
                </c:pt>
                <c:pt idx="510">
                  <c:v>-28.88</c:v>
                </c:pt>
                <c:pt idx="511">
                  <c:v>-25.9</c:v>
                </c:pt>
                <c:pt idx="512">
                  <c:v>-27.6</c:v>
                </c:pt>
                <c:pt idx="513">
                  <c:v>-27.34</c:v>
                </c:pt>
                <c:pt idx="514">
                  <c:v>-27.87</c:v>
                </c:pt>
                <c:pt idx="515">
                  <c:v>-29.59</c:v>
                </c:pt>
                <c:pt idx="516">
                  <c:v>-26.96</c:v>
                </c:pt>
                <c:pt idx="517">
                  <c:v>-27.68</c:v>
                </c:pt>
                <c:pt idx="518">
                  <c:v>-26.37</c:v>
                </c:pt>
                <c:pt idx="519">
                  <c:v>-29.06</c:v>
                </c:pt>
                <c:pt idx="520">
                  <c:v>-25.42</c:v>
                </c:pt>
                <c:pt idx="521">
                  <c:v>-27.91</c:v>
                </c:pt>
                <c:pt idx="522">
                  <c:v>-26.51</c:v>
                </c:pt>
                <c:pt idx="523">
                  <c:v>-25.79</c:v>
                </c:pt>
                <c:pt idx="524">
                  <c:v>-23.07</c:v>
                </c:pt>
                <c:pt idx="525">
                  <c:v>-25.13</c:v>
                </c:pt>
                <c:pt idx="526">
                  <c:v>-26.49</c:v>
                </c:pt>
                <c:pt idx="527">
                  <c:v>-21.29</c:v>
                </c:pt>
                <c:pt idx="528">
                  <c:v>-21.29</c:v>
                </c:pt>
                <c:pt idx="529">
                  <c:v>-22.98</c:v>
                </c:pt>
                <c:pt idx="530">
                  <c:v>-20.260000000000002</c:v>
                </c:pt>
                <c:pt idx="531">
                  <c:v>-20.87</c:v>
                </c:pt>
                <c:pt idx="532">
                  <c:v>-18.850000000000001</c:v>
                </c:pt>
                <c:pt idx="533">
                  <c:v>-20.82</c:v>
                </c:pt>
                <c:pt idx="534">
                  <c:v>-21.11</c:v>
                </c:pt>
                <c:pt idx="535">
                  <c:v>-22.47</c:v>
                </c:pt>
                <c:pt idx="536">
                  <c:v>-22.51</c:v>
                </c:pt>
              </c:numCache>
            </c:numRef>
          </c:val>
          <c:smooth val="0"/>
          <c:extLst>
            <c:ext xmlns:c16="http://schemas.microsoft.com/office/drawing/2014/chart" uri="{C3380CC4-5D6E-409C-BE32-E72D297353CC}">
              <c16:uniqueId val="{00000002-8443-A74F-9624-F2C743E79F59}"/>
            </c:ext>
          </c:extLst>
        </c:ser>
        <c:ser>
          <c:idx val="1"/>
          <c:order val="1"/>
          <c:tx>
            <c:strRef>
              <c:f>Sheet1!$C$1</c:f>
              <c:strCache>
                <c:ptCount val="1"/>
                <c:pt idx="0">
                  <c:v>average</c:v>
                </c:pt>
              </c:strCache>
            </c:strRef>
          </c:tx>
          <c:spPr>
            <a:ln w="28575" cap="rnd">
              <a:solidFill>
                <a:schemeClr val="accent6"/>
              </a:solidFill>
              <a:prstDash val="sysDot"/>
              <a:round/>
            </a:ln>
            <a:effectLst/>
          </c:spPr>
          <c:marker>
            <c:symbol val="none"/>
          </c:marker>
          <c:cat>
            <c:numRef>
              <c:f>Sheet1!$A$2:$A$538</c:f>
              <c:numCache>
                <c:formatCode>[$-409]mmm\-yy;@</c:formatCode>
                <c:ptCount val="537"/>
                <c:pt idx="0">
                  <c:v>29251</c:v>
                </c:pt>
                <c:pt idx="1">
                  <c:v>29280</c:v>
                </c:pt>
                <c:pt idx="2">
                  <c:v>29311</c:v>
                </c:pt>
                <c:pt idx="3">
                  <c:v>29341</c:v>
                </c:pt>
                <c:pt idx="4">
                  <c:v>29372</c:v>
                </c:pt>
                <c:pt idx="5">
                  <c:v>29402</c:v>
                </c:pt>
                <c:pt idx="6">
                  <c:v>29433</c:v>
                </c:pt>
                <c:pt idx="7">
                  <c:v>29464</c:v>
                </c:pt>
                <c:pt idx="8">
                  <c:v>29494</c:v>
                </c:pt>
                <c:pt idx="9">
                  <c:v>29525</c:v>
                </c:pt>
                <c:pt idx="10">
                  <c:v>29555</c:v>
                </c:pt>
                <c:pt idx="11">
                  <c:v>29586</c:v>
                </c:pt>
                <c:pt idx="12">
                  <c:v>29617</c:v>
                </c:pt>
                <c:pt idx="13">
                  <c:v>29645</c:v>
                </c:pt>
                <c:pt idx="14">
                  <c:v>29676</c:v>
                </c:pt>
                <c:pt idx="15">
                  <c:v>29706</c:v>
                </c:pt>
                <c:pt idx="16">
                  <c:v>29737</c:v>
                </c:pt>
                <c:pt idx="17">
                  <c:v>29767</c:v>
                </c:pt>
                <c:pt idx="18">
                  <c:v>29798</c:v>
                </c:pt>
                <c:pt idx="19">
                  <c:v>29829</c:v>
                </c:pt>
                <c:pt idx="20">
                  <c:v>29859</c:v>
                </c:pt>
                <c:pt idx="21">
                  <c:v>29890</c:v>
                </c:pt>
                <c:pt idx="22">
                  <c:v>29920</c:v>
                </c:pt>
                <c:pt idx="23">
                  <c:v>29951</c:v>
                </c:pt>
                <c:pt idx="24">
                  <c:v>29982</c:v>
                </c:pt>
                <c:pt idx="25">
                  <c:v>30010</c:v>
                </c:pt>
                <c:pt idx="26">
                  <c:v>30041</c:v>
                </c:pt>
                <c:pt idx="27">
                  <c:v>30071</c:v>
                </c:pt>
                <c:pt idx="28">
                  <c:v>30102</c:v>
                </c:pt>
                <c:pt idx="29">
                  <c:v>30132</c:v>
                </c:pt>
                <c:pt idx="30">
                  <c:v>30163</c:v>
                </c:pt>
                <c:pt idx="31">
                  <c:v>30194</c:v>
                </c:pt>
                <c:pt idx="32">
                  <c:v>30224</c:v>
                </c:pt>
                <c:pt idx="33">
                  <c:v>30255</c:v>
                </c:pt>
                <c:pt idx="34">
                  <c:v>30285</c:v>
                </c:pt>
                <c:pt idx="35">
                  <c:v>30316</c:v>
                </c:pt>
                <c:pt idx="36">
                  <c:v>30347</c:v>
                </c:pt>
                <c:pt idx="37">
                  <c:v>30375</c:v>
                </c:pt>
                <c:pt idx="38">
                  <c:v>30406</c:v>
                </c:pt>
                <c:pt idx="39">
                  <c:v>30436</c:v>
                </c:pt>
                <c:pt idx="40">
                  <c:v>30467</c:v>
                </c:pt>
                <c:pt idx="41">
                  <c:v>30497</c:v>
                </c:pt>
                <c:pt idx="42">
                  <c:v>30528</c:v>
                </c:pt>
                <c:pt idx="43">
                  <c:v>30559</c:v>
                </c:pt>
                <c:pt idx="44">
                  <c:v>30589</c:v>
                </c:pt>
                <c:pt idx="45">
                  <c:v>30620</c:v>
                </c:pt>
                <c:pt idx="46">
                  <c:v>30650</c:v>
                </c:pt>
                <c:pt idx="47">
                  <c:v>30681</c:v>
                </c:pt>
                <c:pt idx="48">
                  <c:v>30712</c:v>
                </c:pt>
                <c:pt idx="49">
                  <c:v>30741</c:v>
                </c:pt>
                <c:pt idx="50">
                  <c:v>30772</c:v>
                </c:pt>
                <c:pt idx="51">
                  <c:v>30802</c:v>
                </c:pt>
                <c:pt idx="52">
                  <c:v>30833</c:v>
                </c:pt>
                <c:pt idx="53">
                  <c:v>30863</c:v>
                </c:pt>
                <c:pt idx="54">
                  <c:v>30894</c:v>
                </c:pt>
                <c:pt idx="55">
                  <c:v>30925</c:v>
                </c:pt>
                <c:pt idx="56">
                  <c:v>30955</c:v>
                </c:pt>
                <c:pt idx="57">
                  <c:v>30986</c:v>
                </c:pt>
                <c:pt idx="58">
                  <c:v>31016</c:v>
                </c:pt>
                <c:pt idx="59">
                  <c:v>31047</c:v>
                </c:pt>
                <c:pt idx="60">
                  <c:v>31078</c:v>
                </c:pt>
                <c:pt idx="61">
                  <c:v>31106</c:v>
                </c:pt>
                <c:pt idx="62">
                  <c:v>31137</c:v>
                </c:pt>
                <c:pt idx="63">
                  <c:v>31167</c:v>
                </c:pt>
                <c:pt idx="64">
                  <c:v>31198</c:v>
                </c:pt>
                <c:pt idx="65">
                  <c:v>31228</c:v>
                </c:pt>
                <c:pt idx="66">
                  <c:v>31259</c:v>
                </c:pt>
                <c:pt idx="67">
                  <c:v>31290</c:v>
                </c:pt>
                <c:pt idx="68">
                  <c:v>31320</c:v>
                </c:pt>
                <c:pt idx="69">
                  <c:v>31351</c:v>
                </c:pt>
                <c:pt idx="70">
                  <c:v>31381</c:v>
                </c:pt>
                <c:pt idx="71">
                  <c:v>31412</c:v>
                </c:pt>
                <c:pt idx="72">
                  <c:v>31443</c:v>
                </c:pt>
                <c:pt idx="73">
                  <c:v>31471</c:v>
                </c:pt>
                <c:pt idx="74">
                  <c:v>31502</c:v>
                </c:pt>
                <c:pt idx="75">
                  <c:v>31532</c:v>
                </c:pt>
                <c:pt idx="76">
                  <c:v>31563</c:v>
                </c:pt>
                <c:pt idx="77">
                  <c:v>31593</c:v>
                </c:pt>
                <c:pt idx="78">
                  <c:v>31624</c:v>
                </c:pt>
                <c:pt idx="79">
                  <c:v>31655</c:v>
                </c:pt>
                <c:pt idx="80">
                  <c:v>31685</c:v>
                </c:pt>
                <c:pt idx="81">
                  <c:v>31716</c:v>
                </c:pt>
                <c:pt idx="82">
                  <c:v>31746</c:v>
                </c:pt>
                <c:pt idx="83">
                  <c:v>31777</c:v>
                </c:pt>
                <c:pt idx="84">
                  <c:v>31808</c:v>
                </c:pt>
                <c:pt idx="85">
                  <c:v>31836</c:v>
                </c:pt>
                <c:pt idx="86">
                  <c:v>31867</c:v>
                </c:pt>
                <c:pt idx="87">
                  <c:v>31897</c:v>
                </c:pt>
                <c:pt idx="88">
                  <c:v>31928</c:v>
                </c:pt>
                <c:pt idx="89">
                  <c:v>31958</c:v>
                </c:pt>
                <c:pt idx="90">
                  <c:v>31989</c:v>
                </c:pt>
                <c:pt idx="91">
                  <c:v>32020</c:v>
                </c:pt>
                <c:pt idx="92">
                  <c:v>32050</c:v>
                </c:pt>
                <c:pt idx="93">
                  <c:v>32081</c:v>
                </c:pt>
                <c:pt idx="94">
                  <c:v>32111</c:v>
                </c:pt>
                <c:pt idx="95">
                  <c:v>32142</c:v>
                </c:pt>
                <c:pt idx="96">
                  <c:v>32173</c:v>
                </c:pt>
                <c:pt idx="97">
                  <c:v>32202</c:v>
                </c:pt>
                <c:pt idx="98">
                  <c:v>32233</c:v>
                </c:pt>
                <c:pt idx="99">
                  <c:v>32263</c:v>
                </c:pt>
                <c:pt idx="100">
                  <c:v>32294</c:v>
                </c:pt>
                <c:pt idx="101">
                  <c:v>32324</c:v>
                </c:pt>
                <c:pt idx="102">
                  <c:v>32355</c:v>
                </c:pt>
                <c:pt idx="103">
                  <c:v>32386</c:v>
                </c:pt>
                <c:pt idx="104">
                  <c:v>32416</c:v>
                </c:pt>
                <c:pt idx="105">
                  <c:v>32447</c:v>
                </c:pt>
                <c:pt idx="106">
                  <c:v>32477</c:v>
                </c:pt>
                <c:pt idx="107">
                  <c:v>32508</c:v>
                </c:pt>
                <c:pt idx="108">
                  <c:v>32539</c:v>
                </c:pt>
                <c:pt idx="109">
                  <c:v>32567</c:v>
                </c:pt>
                <c:pt idx="110">
                  <c:v>32598</c:v>
                </c:pt>
                <c:pt idx="111">
                  <c:v>32628</c:v>
                </c:pt>
                <c:pt idx="112">
                  <c:v>32659</c:v>
                </c:pt>
                <c:pt idx="113">
                  <c:v>32689</c:v>
                </c:pt>
                <c:pt idx="114">
                  <c:v>32720</c:v>
                </c:pt>
                <c:pt idx="115">
                  <c:v>32751</c:v>
                </c:pt>
                <c:pt idx="116">
                  <c:v>32781</c:v>
                </c:pt>
                <c:pt idx="117">
                  <c:v>32812</c:v>
                </c:pt>
                <c:pt idx="118">
                  <c:v>32842</c:v>
                </c:pt>
                <c:pt idx="119">
                  <c:v>32873</c:v>
                </c:pt>
                <c:pt idx="120">
                  <c:v>32904</c:v>
                </c:pt>
                <c:pt idx="121">
                  <c:v>32932</c:v>
                </c:pt>
                <c:pt idx="122">
                  <c:v>32963</c:v>
                </c:pt>
                <c:pt idx="123">
                  <c:v>32993</c:v>
                </c:pt>
                <c:pt idx="124">
                  <c:v>33024</c:v>
                </c:pt>
                <c:pt idx="125">
                  <c:v>33054</c:v>
                </c:pt>
                <c:pt idx="126">
                  <c:v>33085</c:v>
                </c:pt>
                <c:pt idx="127">
                  <c:v>33116</c:v>
                </c:pt>
                <c:pt idx="128">
                  <c:v>33146</c:v>
                </c:pt>
                <c:pt idx="129">
                  <c:v>33177</c:v>
                </c:pt>
                <c:pt idx="130">
                  <c:v>33207</c:v>
                </c:pt>
                <c:pt idx="131">
                  <c:v>33238</c:v>
                </c:pt>
                <c:pt idx="132">
                  <c:v>33269</c:v>
                </c:pt>
                <c:pt idx="133">
                  <c:v>33297</c:v>
                </c:pt>
                <c:pt idx="134">
                  <c:v>33328</c:v>
                </c:pt>
                <c:pt idx="135">
                  <c:v>33358</c:v>
                </c:pt>
                <c:pt idx="136">
                  <c:v>33389</c:v>
                </c:pt>
                <c:pt idx="137">
                  <c:v>33419</c:v>
                </c:pt>
                <c:pt idx="138">
                  <c:v>33450</c:v>
                </c:pt>
                <c:pt idx="139">
                  <c:v>33481</c:v>
                </c:pt>
                <c:pt idx="140">
                  <c:v>33511</c:v>
                </c:pt>
                <c:pt idx="141">
                  <c:v>33542</c:v>
                </c:pt>
                <c:pt idx="142">
                  <c:v>33572</c:v>
                </c:pt>
                <c:pt idx="143">
                  <c:v>33603</c:v>
                </c:pt>
                <c:pt idx="144">
                  <c:v>33634</c:v>
                </c:pt>
                <c:pt idx="145">
                  <c:v>33663</c:v>
                </c:pt>
                <c:pt idx="146">
                  <c:v>33694</c:v>
                </c:pt>
                <c:pt idx="147">
                  <c:v>33724</c:v>
                </c:pt>
                <c:pt idx="148">
                  <c:v>33755</c:v>
                </c:pt>
                <c:pt idx="149">
                  <c:v>33785</c:v>
                </c:pt>
                <c:pt idx="150">
                  <c:v>33816</c:v>
                </c:pt>
                <c:pt idx="151">
                  <c:v>33847</c:v>
                </c:pt>
                <c:pt idx="152">
                  <c:v>33877</c:v>
                </c:pt>
                <c:pt idx="153">
                  <c:v>33908</c:v>
                </c:pt>
                <c:pt idx="154">
                  <c:v>33938</c:v>
                </c:pt>
                <c:pt idx="155">
                  <c:v>33969</c:v>
                </c:pt>
                <c:pt idx="156">
                  <c:v>34000</c:v>
                </c:pt>
                <c:pt idx="157">
                  <c:v>34028</c:v>
                </c:pt>
                <c:pt idx="158">
                  <c:v>34059</c:v>
                </c:pt>
                <c:pt idx="159">
                  <c:v>34089</c:v>
                </c:pt>
                <c:pt idx="160">
                  <c:v>34120</c:v>
                </c:pt>
                <c:pt idx="161">
                  <c:v>34150</c:v>
                </c:pt>
                <c:pt idx="162">
                  <c:v>34181</c:v>
                </c:pt>
                <c:pt idx="163">
                  <c:v>34212</c:v>
                </c:pt>
                <c:pt idx="164">
                  <c:v>34242</c:v>
                </c:pt>
                <c:pt idx="165">
                  <c:v>34273</c:v>
                </c:pt>
                <c:pt idx="166">
                  <c:v>34303</c:v>
                </c:pt>
                <c:pt idx="167">
                  <c:v>34334</c:v>
                </c:pt>
                <c:pt idx="168">
                  <c:v>34365</c:v>
                </c:pt>
                <c:pt idx="169">
                  <c:v>34393</c:v>
                </c:pt>
                <c:pt idx="170">
                  <c:v>34424</c:v>
                </c:pt>
                <c:pt idx="171">
                  <c:v>34454</c:v>
                </c:pt>
                <c:pt idx="172">
                  <c:v>34485</c:v>
                </c:pt>
                <c:pt idx="173">
                  <c:v>34515</c:v>
                </c:pt>
                <c:pt idx="174">
                  <c:v>34546</c:v>
                </c:pt>
                <c:pt idx="175">
                  <c:v>34577</c:v>
                </c:pt>
                <c:pt idx="176">
                  <c:v>34607</c:v>
                </c:pt>
                <c:pt idx="177">
                  <c:v>34638</c:v>
                </c:pt>
                <c:pt idx="178">
                  <c:v>34668</c:v>
                </c:pt>
                <c:pt idx="179">
                  <c:v>34699</c:v>
                </c:pt>
                <c:pt idx="180">
                  <c:v>34730</c:v>
                </c:pt>
                <c:pt idx="181">
                  <c:v>34758</c:v>
                </c:pt>
                <c:pt idx="182">
                  <c:v>34789</c:v>
                </c:pt>
                <c:pt idx="183">
                  <c:v>34819</c:v>
                </c:pt>
                <c:pt idx="184">
                  <c:v>34850</c:v>
                </c:pt>
                <c:pt idx="185">
                  <c:v>34880</c:v>
                </c:pt>
                <c:pt idx="186">
                  <c:v>34911</c:v>
                </c:pt>
                <c:pt idx="187">
                  <c:v>34942</c:v>
                </c:pt>
                <c:pt idx="188">
                  <c:v>34972</c:v>
                </c:pt>
                <c:pt idx="189">
                  <c:v>35003</c:v>
                </c:pt>
                <c:pt idx="190">
                  <c:v>35033</c:v>
                </c:pt>
                <c:pt idx="191">
                  <c:v>35064</c:v>
                </c:pt>
                <c:pt idx="192">
                  <c:v>35095</c:v>
                </c:pt>
                <c:pt idx="193">
                  <c:v>35124</c:v>
                </c:pt>
                <c:pt idx="194">
                  <c:v>35155</c:v>
                </c:pt>
                <c:pt idx="195">
                  <c:v>35185</c:v>
                </c:pt>
                <c:pt idx="196">
                  <c:v>35216</c:v>
                </c:pt>
                <c:pt idx="197">
                  <c:v>35246</c:v>
                </c:pt>
                <c:pt idx="198">
                  <c:v>35277</c:v>
                </c:pt>
                <c:pt idx="199">
                  <c:v>35308</c:v>
                </c:pt>
                <c:pt idx="200">
                  <c:v>35338</c:v>
                </c:pt>
                <c:pt idx="201">
                  <c:v>35369</c:v>
                </c:pt>
                <c:pt idx="202">
                  <c:v>35399</c:v>
                </c:pt>
                <c:pt idx="203">
                  <c:v>35430</c:v>
                </c:pt>
                <c:pt idx="204">
                  <c:v>35461</c:v>
                </c:pt>
                <c:pt idx="205">
                  <c:v>35489</c:v>
                </c:pt>
                <c:pt idx="206">
                  <c:v>35520</c:v>
                </c:pt>
                <c:pt idx="207">
                  <c:v>35550</c:v>
                </c:pt>
                <c:pt idx="208">
                  <c:v>35581</c:v>
                </c:pt>
                <c:pt idx="209">
                  <c:v>35611</c:v>
                </c:pt>
                <c:pt idx="210">
                  <c:v>35642</c:v>
                </c:pt>
                <c:pt idx="211">
                  <c:v>35673</c:v>
                </c:pt>
                <c:pt idx="212">
                  <c:v>35703</c:v>
                </c:pt>
                <c:pt idx="213">
                  <c:v>35734</c:v>
                </c:pt>
                <c:pt idx="214">
                  <c:v>35764</c:v>
                </c:pt>
                <c:pt idx="215">
                  <c:v>35795</c:v>
                </c:pt>
                <c:pt idx="216">
                  <c:v>35826</c:v>
                </c:pt>
                <c:pt idx="217">
                  <c:v>35854</c:v>
                </c:pt>
                <c:pt idx="218">
                  <c:v>35885</c:v>
                </c:pt>
                <c:pt idx="219">
                  <c:v>35915</c:v>
                </c:pt>
                <c:pt idx="220">
                  <c:v>35946</c:v>
                </c:pt>
                <c:pt idx="221">
                  <c:v>35976</c:v>
                </c:pt>
                <c:pt idx="222">
                  <c:v>36007</c:v>
                </c:pt>
                <c:pt idx="223">
                  <c:v>36038</c:v>
                </c:pt>
                <c:pt idx="224">
                  <c:v>36068</c:v>
                </c:pt>
                <c:pt idx="225">
                  <c:v>36099</c:v>
                </c:pt>
                <c:pt idx="226">
                  <c:v>36129</c:v>
                </c:pt>
                <c:pt idx="227">
                  <c:v>36160</c:v>
                </c:pt>
                <c:pt idx="228">
                  <c:v>36191</c:v>
                </c:pt>
                <c:pt idx="229">
                  <c:v>36219</c:v>
                </c:pt>
                <c:pt idx="230">
                  <c:v>36250</c:v>
                </c:pt>
                <c:pt idx="231">
                  <c:v>36280</c:v>
                </c:pt>
                <c:pt idx="232">
                  <c:v>36311</c:v>
                </c:pt>
                <c:pt idx="233">
                  <c:v>36341</c:v>
                </c:pt>
                <c:pt idx="234">
                  <c:v>36372</c:v>
                </c:pt>
                <c:pt idx="235">
                  <c:v>36403</c:v>
                </c:pt>
                <c:pt idx="236">
                  <c:v>36433</c:v>
                </c:pt>
                <c:pt idx="237">
                  <c:v>36464</c:v>
                </c:pt>
                <c:pt idx="238">
                  <c:v>36494</c:v>
                </c:pt>
                <c:pt idx="239">
                  <c:v>36525</c:v>
                </c:pt>
                <c:pt idx="240">
                  <c:v>36556</c:v>
                </c:pt>
                <c:pt idx="241">
                  <c:v>36585</c:v>
                </c:pt>
                <c:pt idx="242">
                  <c:v>36616</c:v>
                </c:pt>
                <c:pt idx="243">
                  <c:v>36646</c:v>
                </c:pt>
                <c:pt idx="244">
                  <c:v>36677</c:v>
                </c:pt>
                <c:pt idx="245">
                  <c:v>36707</c:v>
                </c:pt>
                <c:pt idx="246">
                  <c:v>36738</c:v>
                </c:pt>
                <c:pt idx="247">
                  <c:v>36769</c:v>
                </c:pt>
                <c:pt idx="248">
                  <c:v>36799</c:v>
                </c:pt>
                <c:pt idx="249">
                  <c:v>36830</c:v>
                </c:pt>
                <c:pt idx="250">
                  <c:v>36860</c:v>
                </c:pt>
                <c:pt idx="251">
                  <c:v>36891</c:v>
                </c:pt>
                <c:pt idx="252">
                  <c:v>36922</c:v>
                </c:pt>
                <c:pt idx="253">
                  <c:v>36950</c:v>
                </c:pt>
                <c:pt idx="254">
                  <c:v>36981</c:v>
                </c:pt>
                <c:pt idx="255">
                  <c:v>37011</c:v>
                </c:pt>
                <c:pt idx="256">
                  <c:v>37042</c:v>
                </c:pt>
                <c:pt idx="257">
                  <c:v>37072</c:v>
                </c:pt>
                <c:pt idx="258">
                  <c:v>37103</c:v>
                </c:pt>
                <c:pt idx="259">
                  <c:v>37134</c:v>
                </c:pt>
                <c:pt idx="260">
                  <c:v>37164</c:v>
                </c:pt>
                <c:pt idx="261">
                  <c:v>37195</c:v>
                </c:pt>
                <c:pt idx="262">
                  <c:v>37225</c:v>
                </c:pt>
                <c:pt idx="263">
                  <c:v>37256</c:v>
                </c:pt>
                <c:pt idx="264">
                  <c:v>37287</c:v>
                </c:pt>
                <c:pt idx="265">
                  <c:v>37315</c:v>
                </c:pt>
                <c:pt idx="266">
                  <c:v>37346</c:v>
                </c:pt>
                <c:pt idx="267">
                  <c:v>37376</c:v>
                </c:pt>
                <c:pt idx="268">
                  <c:v>37407</c:v>
                </c:pt>
                <c:pt idx="269">
                  <c:v>37437</c:v>
                </c:pt>
                <c:pt idx="270">
                  <c:v>37468</c:v>
                </c:pt>
                <c:pt idx="271">
                  <c:v>37499</c:v>
                </c:pt>
                <c:pt idx="272">
                  <c:v>37529</c:v>
                </c:pt>
                <c:pt idx="273">
                  <c:v>37560</c:v>
                </c:pt>
                <c:pt idx="274">
                  <c:v>37590</c:v>
                </c:pt>
                <c:pt idx="275">
                  <c:v>37621</c:v>
                </c:pt>
                <c:pt idx="276">
                  <c:v>37652</c:v>
                </c:pt>
                <c:pt idx="277">
                  <c:v>37680</c:v>
                </c:pt>
                <c:pt idx="278">
                  <c:v>37711</c:v>
                </c:pt>
                <c:pt idx="279">
                  <c:v>37741</c:v>
                </c:pt>
                <c:pt idx="280">
                  <c:v>37772</c:v>
                </c:pt>
                <c:pt idx="281">
                  <c:v>37802</c:v>
                </c:pt>
                <c:pt idx="282">
                  <c:v>37833</c:v>
                </c:pt>
                <c:pt idx="283">
                  <c:v>37864</c:v>
                </c:pt>
                <c:pt idx="284">
                  <c:v>37894</c:v>
                </c:pt>
                <c:pt idx="285">
                  <c:v>37925</c:v>
                </c:pt>
                <c:pt idx="286">
                  <c:v>37955</c:v>
                </c:pt>
                <c:pt idx="287">
                  <c:v>37986</c:v>
                </c:pt>
                <c:pt idx="288">
                  <c:v>38017</c:v>
                </c:pt>
                <c:pt idx="289">
                  <c:v>38046</c:v>
                </c:pt>
                <c:pt idx="290">
                  <c:v>38077</c:v>
                </c:pt>
                <c:pt idx="291">
                  <c:v>38107</c:v>
                </c:pt>
                <c:pt idx="292">
                  <c:v>38138</c:v>
                </c:pt>
                <c:pt idx="293">
                  <c:v>38168</c:v>
                </c:pt>
                <c:pt idx="294">
                  <c:v>38199</c:v>
                </c:pt>
                <c:pt idx="295">
                  <c:v>38230</c:v>
                </c:pt>
                <c:pt idx="296">
                  <c:v>38260</c:v>
                </c:pt>
                <c:pt idx="297">
                  <c:v>38291</c:v>
                </c:pt>
                <c:pt idx="298">
                  <c:v>38321</c:v>
                </c:pt>
                <c:pt idx="299">
                  <c:v>38352</c:v>
                </c:pt>
                <c:pt idx="300">
                  <c:v>38383</c:v>
                </c:pt>
                <c:pt idx="301">
                  <c:v>38411</c:v>
                </c:pt>
                <c:pt idx="302">
                  <c:v>38442</c:v>
                </c:pt>
                <c:pt idx="303">
                  <c:v>38472</c:v>
                </c:pt>
                <c:pt idx="304">
                  <c:v>38503</c:v>
                </c:pt>
                <c:pt idx="305">
                  <c:v>38533</c:v>
                </c:pt>
                <c:pt idx="306">
                  <c:v>38564</c:v>
                </c:pt>
                <c:pt idx="307">
                  <c:v>38595</c:v>
                </c:pt>
                <c:pt idx="308">
                  <c:v>38625</c:v>
                </c:pt>
                <c:pt idx="309">
                  <c:v>38656</c:v>
                </c:pt>
                <c:pt idx="310">
                  <c:v>38686</c:v>
                </c:pt>
                <c:pt idx="311">
                  <c:v>38717</c:v>
                </c:pt>
                <c:pt idx="312">
                  <c:v>38748</c:v>
                </c:pt>
                <c:pt idx="313">
                  <c:v>38776</c:v>
                </c:pt>
                <c:pt idx="314">
                  <c:v>38807</c:v>
                </c:pt>
                <c:pt idx="315">
                  <c:v>38837</c:v>
                </c:pt>
                <c:pt idx="316">
                  <c:v>38868</c:v>
                </c:pt>
                <c:pt idx="317">
                  <c:v>38898</c:v>
                </c:pt>
                <c:pt idx="318">
                  <c:v>38929</c:v>
                </c:pt>
                <c:pt idx="319">
                  <c:v>38960</c:v>
                </c:pt>
                <c:pt idx="320">
                  <c:v>38990</c:v>
                </c:pt>
                <c:pt idx="321">
                  <c:v>39021</c:v>
                </c:pt>
                <c:pt idx="322">
                  <c:v>39051</c:v>
                </c:pt>
                <c:pt idx="323">
                  <c:v>39082</c:v>
                </c:pt>
                <c:pt idx="324">
                  <c:v>39113</c:v>
                </c:pt>
                <c:pt idx="325">
                  <c:v>39141</c:v>
                </c:pt>
                <c:pt idx="326">
                  <c:v>39172</c:v>
                </c:pt>
                <c:pt idx="327">
                  <c:v>39202</c:v>
                </c:pt>
                <c:pt idx="328">
                  <c:v>39233</c:v>
                </c:pt>
                <c:pt idx="329">
                  <c:v>39263</c:v>
                </c:pt>
                <c:pt idx="330">
                  <c:v>39294</c:v>
                </c:pt>
                <c:pt idx="331">
                  <c:v>39325</c:v>
                </c:pt>
                <c:pt idx="332">
                  <c:v>39355</c:v>
                </c:pt>
                <c:pt idx="333">
                  <c:v>39386</c:v>
                </c:pt>
                <c:pt idx="334">
                  <c:v>39416</c:v>
                </c:pt>
                <c:pt idx="335">
                  <c:v>39447</c:v>
                </c:pt>
                <c:pt idx="336">
                  <c:v>39478</c:v>
                </c:pt>
                <c:pt idx="337">
                  <c:v>39507</c:v>
                </c:pt>
                <c:pt idx="338">
                  <c:v>39538</c:v>
                </c:pt>
                <c:pt idx="339">
                  <c:v>39568</c:v>
                </c:pt>
                <c:pt idx="340">
                  <c:v>39599</c:v>
                </c:pt>
                <c:pt idx="341">
                  <c:v>39629</c:v>
                </c:pt>
                <c:pt idx="342">
                  <c:v>39660</c:v>
                </c:pt>
                <c:pt idx="343">
                  <c:v>39691</c:v>
                </c:pt>
                <c:pt idx="344">
                  <c:v>39721</c:v>
                </c:pt>
                <c:pt idx="345">
                  <c:v>39752</c:v>
                </c:pt>
                <c:pt idx="346">
                  <c:v>39782</c:v>
                </c:pt>
                <c:pt idx="347">
                  <c:v>39813</c:v>
                </c:pt>
                <c:pt idx="348">
                  <c:v>39844</c:v>
                </c:pt>
                <c:pt idx="349">
                  <c:v>39872</c:v>
                </c:pt>
                <c:pt idx="350">
                  <c:v>39903</c:v>
                </c:pt>
                <c:pt idx="351">
                  <c:v>39933</c:v>
                </c:pt>
                <c:pt idx="352">
                  <c:v>39964</c:v>
                </c:pt>
                <c:pt idx="353">
                  <c:v>39994</c:v>
                </c:pt>
                <c:pt idx="354">
                  <c:v>40025</c:v>
                </c:pt>
                <c:pt idx="355">
                  <c:v>40056</c:v>
                </c:pt>
                <c:pt idx="356">
                  <c:v>40086</c:v>
                </c:pt>
                <c:pt idx="357">
                  <c:v>40117</c:v>
                </c:pt>
                <c:pt idx="358">
                  <c:v>40147</c:v>
                </c:pt>
                <c:pt idx="359">
                  <c:v>40178</c:v>
                </c:pt>
                <c:pt idx="360">
                  <c:v>40209</c:v>
                </c:pt>
                <c:pt idx="361">
                  <c:v>40237</c:v>
                </c:pt>
                <c:pt idx="362">
                  <c:v>40268</c:v>
                </c:pt>
                <c:pt idx="363">
                  <c:v>40298</c:v>
                </c:pt>
                <c:pt idx="364">
                  <c:v>40329</c:v>
                </c:pt>
                <c:pt idx="365">
                  <c:v>40359</c:v>
                </c:pt>
                <c:pt idx="366">
                  <c:v>40390</c:v>
                </c:pt>
                <c:pt idx="367">
                  <c:v>40421</c:v>
                </c:pt>
                <c:pt idx="368">
                  <c:v>40451</c:v>
                </c:pt>
                <c:pt idx="369">
                  <c:v>40482</c:v>
                </c:pt>
                <c:pt idx="370">
                  <c:v>40512</c:v>
                </c:pt>
                <c:pt idx="371">
                  <c:v>40543</c:v>
                </c:pt>
                <c:pt idx="372">
                  <c:v>40574</c:v>
                </c:pt>
                <c:pt idx="373">
                  <c:v>40602</c:v>
                </c:pt>
                <c:pt idx="374">
                  <c:v>40633</c:v>
                </c:pt>
                <c:pt idx="375">
                  <c:v>40663</c:v>
                </c:pt>
                <c:pt idx="376">
                  <c:v>40694</c:v>
                </c:pt>
                <c:pt idx="377">
                  <c:v>40724</c:v>
                </c:pt>
                <c:pt idx="378">
                  <c:v>40755</c:v>
                </c:pt>
                <c:pt idx="379">
                  <c:v>40786</c:v>
                </c:pt>
                <c:pt idx="380">
                  <c:v>40816</c:v>
                </c:pt>
                <c:pt idx="381">
                  <c:v>40847</c:v>
                </c:pt>
                <c:pt idx="382">
                  <c:v>40877</c:v>
                </c:pt>
                <c:pt idx="383">
                  <c:v>40908</c:v>
                </c:pt>
                <c:pt idx="384">
                  <c:v>40939</c:v>
                </c:pt>
                <c:pt idx="385">
                  <c:v>40968</c:v>
                </c:pt>
                <c:pt idx="386">
                  <c:v>40999</c:v>
                </c:pt>
                <c:pt idx="387">
                  <c:v>41029</c:v>
                </c:pt>
                <c:pt idx="388">
                  <c:v>41060</c:v>
                </c:pt>
                <c:pt idx="389">
                  <c:v>41090</c:v>
                </c:pt>
                <c:pt idx="390">
                  <c:v>41121</c:v>
                </c:pt>
                <c:pt idx="391">
                  <c:v>41152</c:v>
                </c:pt>
                <c:pt idx="392">
                  <c:v>41182</c:v>
                </c:pt>
                <c:pt idx="393">
                  <c:v>41213</c:v>
                </c:pt>
                <c:pt idx="394">
                  <c:v>41243</c:v>
                </c:pt>
                <c:pt idx="395">
                  <c:v>41274</c:v>
                </c:pt>
                <c:pt idx="396">
                  <c:v>41305</c:v>
                </c:pt>
                <c:pt idx="397">
                  <c:v>41333</c:v>
                </c:pt>
                <c:pt idx="398">
                  <c:v>41364</c:v>
                </c:pt>
                <c:pt idx="399">
                  <c:v>41394</c:v>
                </c:pt>
                <c:pt idx="400">
                  <c:v>41425</c:v>
                </c:pt>
                <c:pt idx="401">
                  <c:v>41455</c:v>
                </c:pt>
                <c:pt idx="402">
                  <c:v>41486</c:v>
                </c:pt>
                <c:pt idx="403">
                  <c:v>41517</c:v>
                </c:pt>
                <c:pt idx="404">
                  <c:v>41547</c:v>
                </c:pt>
                <c:pt idx="405">
                  <c:v>41578</c:v>
                </c:pt>
                <c:pt idx="406">
                  <c:v>41608</c:v>
                </c:pt>
                <c:pt idx="407">
                  <c:v>41639</c:v>
                </c:pt>
                <c:pt idx="408">
                  <c:v>41670</c:v>
                </c:pt>
                <c:pt idx="409">
                  <c:v>41698</c:v>
                </c:pt>
                <c:pt idx="410">
                  <c:v>41729</c:v>
                </c:pt>
                <c:pt idx="411">
                  <c:v>41759</c:v>
                </c:pt>
                <c:pt idx="412">
                  <c:v>41790</c:v>
                </c:pt>
                <c:pt idx="413">
                  <c:v>41820</c:v>
                </c:pt>
                <c:pt idx="414">
                  <c:v>41851</c:v>
                </c:pt>
                <c:pt idx="415">
                  <c:v>41882</c:v>
                </c:pt>
                <c:pt idx="416">
                  <c:v>41912</c:v>
                </c:pt>
                <c:pt idx="417">
                  <c:v>41943</c:v>
                </c:pt>
                <c:pt idx="418">
                  <c:v>41973</c:v>
                </c:pt>
                <c:pt idx="419">
                  <c:v>42004</c:v>
                </c:pt>
                <c:pt idx="420">
                  <c:v>42035</c:v>
                </c:pt>
                <c:pt idx="421">
                  <c:v>42063</c:v>
                </c:pt>
                <c:pt idx="422">
                  <c:v>42094</c:v>
                </c:pt>
                <c:pt idx="423">
                  <c:v>42124</c:v>
                </c:pt>
                <c:pt idx="424">
                  <c:v>42155</c:v>
                </c:pt>
                <c:pt idx="425">
                  <c:v>42185</c:v>
                </c:pt>
                <c:pt idx="426">
                  <c:v>42216</c:v>
                </c:pt>
                <c:pt idx="427">
                  <c:v>42247</c:v>
                </c:pt>
                <c:pt idx="428">
                  <c:v>42277</c:v>
                </c:pt>
                <c:pt idx="429">
                  <c:v>42308</c:v>
                </c:pt>
                <c:pt idx="430">
                  <c:v>42338</c:v>
                </c:pt>
                <c:pt idx="431">
                  <c:v>42369</c:v>
                </c:pt>
                <c:pt idx="432">
                  <c:v>42400</c:v>
                </c:pt>
                <c:pt idx="433">
                  <c:v>42429</c:v>
                </c:pt>
                <c:pt idx="434">
                  <c:v>42460</c:v>
                </c:pt>
                <c:pt idx="435">
                  <c:v>42490</c:v>
                </c:pt>
                <c:pt idx="436">
                  <c:v>42521</c:v>
                </c:pt>
                <c:pt idx="437">
                  <c:v>42551</c:v>
                </c:pt>
                <c:pt idx="438">
                  <c:v>42582</c:v>
                </c:pt>
                <c:pt idx="439">
                  <c:v>42613</c:v>
                </c:pt>
                <c:pt idx="440">
                  <c:v>42643</c:v>
                </c:pt>
                <c:pt idx="441">
                  <c:v>42674</c:v>
                </c:pt>
                <c:pt idx="442">
                  <c:v>42704</c:v>
                </c:pt>
                <c:pt idx="443">
                  <c:v>42735</c:v>
                </c:pt>
                <c:pt idx="444">
                  <c:v>42766</c:v>
                </c:pt>
                <c:pt idx="445">
                  <c:v>42794</c:v>
                </c:pt>
                <c:pt idx="446">
                  <c:v>42825</c:v>
                </c:pt>
                <c:pt idx="447">
                  <c:v>42855</c:v>
                </c:pt>
                <c:pt idx="448">
                  <c:v>42886</c:v>
                </c:pt>
                <c:pt idx="449">
                  <c:v>42916</c:v>
                </c:pt>
                <c:pt idx="450">
                  <c:v>42947</c:v>
                </c:pt>
                <c:pt idx="451">
                  <c:v>42978</c:v>
                </c:pt>
                <c:pt idx="452">
                  <c:v>43008</c:v>
                </c:pt>
                <c:pt idx="453">
                  <c:v>43039</c:v>
                </c:pt>
                <c:pt idx="454">
                  <c:v>43069</c:v>
                </c:pt>
                <c:pt idx="455">
                  <c:v>43100</c:v>
                </c:pt>
                <c:pt idx="456">
                  <c:v>43131</c:v>
                </c:pt>
                <c:pt idx="457">
                  <c:v>43159</c:v>
                </c:pt>
                <c:pt idx="458">
                  <c:v>43190</c:v>
                </c:pt>
                <c:pt idx="459">
                  <c:v>43220</c:v>
                </c:pt>
                <c:pt idx="460">
                  <c:v>43251</c:v>
                </c:pt>
                <c:pt idx="461">
                  <c:v>43281</c:v>
                </c:pt>
                <c:pt idx="462">
                  <c:v>43312</c:v>
                </c:pt>
                <c:pt idx="463">
                  <c:v>43343</c:v>
                </c:pt>
                <c:pt idx="464">
                  <c:v>43373</c:v>
                </c:pt>
                <c:pt idx="465">
                  <c:v>43404</c:v>
                </c:pt>
                <c:pt idx="466">
                  <c:v>43434</c:v>
                </c:pt>
                <c:pt idx="467">
                  <c:v>43465</c:v>
                </c:pt>
                <c:pt idx="468">
                  <c:v>43496</c:v>
                </c:pt>
                <c:pt idx="469">
                  <c:v>43524</c:v>
                </c:pt>
                <c:pt idx="470">
                  <c:v>43555</c:v>
                </c:pt>
                <c:pt idx="471">
                  <c:v>43585</c:v>
                </c:pt>
                <c:pt idx="472">
                  <c:v>43616</c:v>
                </c:pt>
                <c:pt idx="473">
                  <c:v>43646</c:v>
                </c:pt>
                <c:pt idx="474">
                  <c:v>43677</c:v>
                </c:pt>
                <c:pt idx="475">
                  <c:v>43708</c:v>
                </c:pt>
                <c:pt idx="476">
                  <c:v>43738</c:v>
                </c:pt>
                <c:pt idx="477">
                  <c:v>43769</c:v>
                </c:pt>
                <c:pt idx="478">
                  <c:v>43799</c:v>
                </c:pt>
                <c:pt idx="479">
                  <c:v>43830</c:v>
                </c:pt>
                <c:pt idx="480">
                  <c:v>43861</c:v>
                </c:pt>
                <c:pt idx="481">
                  <c:v>43890</c:v>
                </c:pt>
                <c:pt idx="482">
                  <c:v>43921</c:v>
                </c:pt>
                <c:pt idx="483">
                  <c:v>43951</c:v>
                </c:pt>
                <c:pt idx="484">
                  <c:v>43982</c:v>
                </c:pt>
                <c:pt idx="485">
                  <c:v>44012</c:v>
                </c:pt>
                <c:pt idx="486">
                  <c:v>44043</c:v>
                </c:pt>
                <c:pt idx="487">
                  <c:v>44074</c:v>
                </c:pt>
                <c:pt idx="488">
                  <c:v>44104</c:v>
                </c:pt>
                <c:pt idx="489">
                  <c:v>44135</c:v>
                </c:pt>
                <c:pt idx="490">
                  <c:v>44165</c:v>
                </c:pt>
                <c:pt idx="491">
                  <c:v>44196</c:v>
                </c:pt>
                <c:pt idx="492">
                  <c:v>44227</c:v>
                </c:pt>
                <c:pt idx="493">
                  <c:v>44255</c:v>
                </c:pt>
                <c:pt idx="494">
                  <c:v>44286</c:v>
                </c:pt>
                <c:pt idx="495">
                  <c:v>44316</c:v>
                </c:pt>
                <c:pt idx="496">
                  <c:v>44347</c:v>
                </c:pt>
                <c:pt idx="497">
                  <c:v>44377</c:v>
                </c:pt>
                <c:pt idx="498">
                  <c:v>44408</c:v>
                </c:pt>
                <c:pt idx="499">
                  <c:v>44439</c:v>
                </c:pt>
                <c:pt idx="500">
                  <c:v>44469</c:v>
                </c:pt>
                <c:pt idx="501">
                  <c:v>44500</c:v>
                </c:pt>
                <c:pt idx="502">
                  <c:v>44530</c:v>
                </c:pt>
                <c:pt idx="503">
                  <c:v>44561</c:v>
                </c:pt>
                <c:pt idx="504">
                  <c:v>44592</c:v>
                </c:pt>
                <c:pt idx="505">
                  <c:v>44620</c:v>
                </c:pt>
                <c:pt idx="506">
                  <c:v>44651</c:v>
                </c:pt>
                <c:pt idx="507">
                  <c:v>44681</c:v>
                </c:pt>
                <c:pt idx="508">
                  <c:v>44712</c:v>
                </c:pt>
                <c:pt idx="509">
                  <c:v>44742</c:v>
                </c:pt>
                <c:pt idx="510">
                  <c:v>44773</c:v>
                </c:pt>
                <c:pt idx="511">
                  <c:v>44804</c:v>
                </c:pt>
                <c:pt idx="512">
                  <c:v>44834</c:v>
                </c:pt>
                <c:pt idx="513">
                  <c:v>44865</c:v>
                </c:pt>
                <c:pt idx="514">
                  <c:v>44895</c:v>
                </c:pt>
                <c:pt idx="515">
                  <c:v>44926</c:v>
                </c:pt>
                <c:pt idx="516">
                  <c:v>44957</c:v>
                </c:pt>
                <c:pt idx="517">
                  <c:v>44985</c:v>
                </c:pt>
                <c:pt idx="518">
                  <c:v>45016</c:v>
                </c:pt>
                <c:pt idx="519">
                  <c:v>45046</c:v>
                </c:pt>
                <c:pt idx="520">
                  <c:v>45077</c:v>
                </c:pt>
                <c:pt idx="521">
                  <c:v>45107</c:v>
                </c:pt>
                <c:pt idx="522">
                  <c:v>45138</c:v>
                </c:pt>
                <c:pt idx="523">
                  <c:v>45169</c:v>
                </c:pt>
                <c:pt idx="524">
                  <c:v>45199</c:v>
                </c:pt>
                <c:pt idx="525">
                  <c:v>45230</c:v>
                </c:pt>
                <c:pt idx="526">
                  <c:v>45260</c:v>
                </c:pt>
                <c:pt idx="527">
                  <c:v>45291</c:v>
                </c:pt>
                <c:pt idx="528">
                  <c:v>45315</c:v>
                </c:pt>
                <c:pt idx="529">
                  <c:v>45346</c:v>
                </c:pt>
                <c:pt idx="530">
                  <c:v>45375</c:v>
                </c:pt>
                <c:pt idx="531" formatCode="m/d/yy">
                  <c:v>45412</c:v>
                </c:pt>
                <c:pt idx="532" formatCode="m/d/yy">
                  <c:v>45443</c:v>
                </c:pt>
                <c:pt idx="533" formatCode="m/d/yy">
                  <c:v>45473</c:v>
                </c:pt>
                <c:pt idx="534" formatCode="m/d/yy">
                  <c:v>45504</c:v>
                </c:pt>
                <c:pt idx="535" formatCode="m/d/yy">
                  <c:v>45535</c:v>
                </c:pt>
                <c:pt idx="536" formatCode="m/d/yy">
                  <c:v>45565</c:v>
                </c:pt>
              </c:numCache>
            </c:numRef>
          </c:cat>
          <c:val>
            <c:numRef>
              <c:f>Sheet1!$C$2:$C$538</c:f>
              <c:numCache>
                <c:formatCode>0.0</c:formatCode>
                <c:ptCount val="537"/>
                <c:pt idx="0">
                  <c:v>-13</c:v>
                </c:pt>
                <c:pt idx="1">
                  <c:v>-13</c:v>
                </c:pt>
                <c:pt idx="2">
                  <c:v>-13</c:v>
                </c:pt>
                <c:pt idx="3">
                  <c:v>-13</c:v>
                </c:pt>
                <c:pt idx="4">
                  <c:v>-13</c:v>
                </c:pt>
                <c:pt idx="5">
                  <c:v>-13</c:v>
                </c:pt>
                <c:pt idx="6">
                  <c:v>-13</c:v>
                </c:pt>
                <c:pt idx="7">
                  <c:v>-13</c:v>
                </c:pt>
                <c:pt idx="8">
                  <c:v>-13</c:v>
                </c:pt>
                <c:pt idx="9">
                  <c:v>-13</c:v>
                </c:pt>
                <c:pt idx="10">
                  <c:v>-13</c:v>
                </c:pt>
                <c:pt idx="11">
                  <c:v>-13</c:v>
                </c:pt>
                <c:pt idx="12">
                  <c:v>-13</c:v>
                </c:pt>
                <c:pt idx="13">
                  <c:v>-13</c:v>
                </c:pt>
                <c:pt idx="14">
                  <c:v>-13</c:v>
                </c:pt>
                <c:pt idx="15">
                  <c:v>-13</c:v>
                </c:pt>
                <c:pt idx="16">
                  <c:v>-13</c:v>
                </c:pt>
                <c:pt idx="17">
                  <c:v>-13</c:v>
                </c:pt>
                <c:pt idx="18">
                  <c:v>-13</c:v>
                </c:pt>
                <c:pt idx="19">
                  <c:v>-13</c:v>
                </c:pt>
                <c:pt idx="20">
                  <c:v>-13</c:v>
                </c:pt>
                <c:pt idx="21">
                  <c:v>-13</c:v>
                </c:pt>
                <c:pt idx="22">
                  <c:v>-13</c:v>
                </c:pt>
                <c:pt idx="23">
                  <c:v>-13</c:v>
                </c:pt>
                <c:pt idx="24">
                  <c:v>-13</c:v>
                </c:pt>
                <c:pt idx="25">
                  <c:v>-13</c:v>
                </c:pt>
                <c:pt idx="26">
                  <c:v>-13</c:v>
                </c:pt>
                <c:pt idx="27">
                  <c:v>-13</c:v>
                </c:pt>
                <c:pt idx="28">
                  <c:v>-13</c:v>
                </c:pt>
                <c:pt idx="29">
                  <c:v>-13</c:v>
                </c:pt>
                <c:pt idx="30">
                  <c:v>-13</c:v>
                </c:pt>
                <c:pt idx="31">
                  <c:v>-13</c:v>
                </c:pt>
                <c:pt idx="32">
                  <c:v>-13</c:v>
                </c:pt>
                <c:pt idx="33">
                  <c:v>-13</c:v>
                </c:pt>
                <c:pt idx="34">
                  <c:v>-13</c:v>
                </c:pt>
                <c:pt idx="35">
                  <c:v>-13</c:v>
                </c:pt>
                <c:pt idx="36">
                  <c:v>-13</c:v>
                </c:pt>
                <c:pt idx="37">
                  <c:v>-13</c:v>
                </c:pt>
                <c:pt idx="38">
                  <c:v>-13</c:v>
                </c:pt>
                <c:pt idx="39">
                  <c:v>-13</c:v>
                </c:pt>
                <c:pt idx="40">
                  <c:v>-13</c:v>
                </c:pt>
                <c:pt idx="41">
                  <c:v>-13</c:v>
                </c:pt>
                <c:pt idx="42">
                  <c:v>-13</c:v>
                </c:pt>
                <c:pt idx="43">
                  <c:v>-13</c:v>
                </c:pt>
                <c:pt idx="44">
                  <c:v>-13</c:v>
                </c:pt>
                <c:pt idx="45">
                  <c:v>-13</c:v>
                </c:pt>
                <c:pt idx="46">
                  <c:v>-13</c:v>
                </c:pt>
                <c:pt idx="47">
                  <c:v>-13</c:v>
                </c:pt>
                <c:pt idx="48">
                  <c:v>-13</c:v>
                </c:pt>
                <c:pt idx="49">
                  <c:v>-13</c:v>
                </c:pt>
                <c:pt idx="50">
                  <c:v>-13</c:v>
                </c:pt>
                <c:pt idx="51">
                  <c:v>-13</c:v>
                </c:pt>
                <c:pt idx="52">
                  <c:v>-13</c:v>
                </c:pt>
                <c:pt idx="53">
                  <c:v>-13</c:v>
                </c:pt>
                <c:pt idx="54">
                  <c:v>-13</c:v>
                </c:pt>
                <c:pt idx="55">
                  <c:v>-13</c:v>
                </c:pt>
                <c:pt idx="56">
                  <c:v>-13</c:v>
                </c:pt>
                <c:pt idx="57">
                  <c:v>-13</c:v>
                </c:pt>
                <c:pt idx="58">
                  <c:v>-13</c:v>
                </c:pt>
                <c:pt idx="59">
                  <c:v>-13</c:v>
                </c:pt>
                <c:pt idx="60">
                  <c:v>-13</c:v>
                </c:pt>
                <c:pt idx="61">
                  <c:v>-13</c:v>
                </c:pt>
                <c:pt idx="62">
                  <c:v>-13</c:v>
                </c:pt>
                <c:pt idx="63">
                  <c:v>-13</c:v>
                </c:pt>
                <c:pt idx="64">
                  <c:v>-13</c:v>
                </c:pt>
                <c:pt idx="65">
                  <c:v>-13</c:v>
                </c:pt>
                <c:pt idx="66">
                  <c:v>-13</c:v>
                </c:pt>
                <c:pt idx="67">
                  <c:v>-13</c:v>
                </c:pt>
                <c:pt idx="68">
                  <c:v>-13</c:v>
                </c:pt>
                <c:pt idx="69">
                  <c:v>-13</c:v>
                </c:pt>
                <c:pt idx="70">
                  <c:v>-13</c:v>
                </c:pt>
                <c:pt idx="71">
                  <c:v>-13</c:v>
                </c:pt>
                <c:pt idx="72">
                  <c:v>-13</c:v>
                </c:pt>
                <c:pt idx="73">
                  <c:v>-13</c:v>
                </c:pt>
                <c:pt idx="74">
                  <c:v>-13</c:v>
                </c:pt>
                <c:pt idx="75">
                  <c:v>-13</c:v>
                </c:pt>
                <c:pt idx="76">
                  <c:v>-13</c:v>
                </c:pt>
                <c:pt idx="77">
                  <c:v>-13</c:v>
                </c:pt>
                <c:pt idx="78">
                  <c:v>-13</c:v>
                </c:pt>
                <c:pt idx="79">
                  <c:v>-13</c:v>
                </c:pt>
                <c:pt idx="80">
                  <c:v>-13</c:v>
                </c:pt>
                <c:pt idx="81">
                  <c:v>-13</c:v>
                </c:pt>
                <c:pt idx="82">
                  <c:v>-13</c:v>
                </c:pt>
                <c:pt idx="83">
                  <c:v>-13</c:v>
                </c:pt>
                <c:pt idx="84">
                  <c:v>-13</c:v>
                </c:pt>
                <c:pt idx="85">
                  <c:v>-13</c:v>
                </c:pt>
                <c:pt idx="86">
                  <c:v>-13</c:v>
                </c:pt>
                <c:pt idx="87">
                  <c:v>-13</c:v>
                </c:pt>
                <c:pt idx="88">
                  <c:v>-13</c:v>
                </c:pt>
                <c:pt idx="89">
                  <c:v>-13</c:v>
                </c:pt>
                <c:pt idx="90">
                  <c:v>-13</c:v>
                </c:pt>
                <c:pt idx="91">
                  <c:v>-13</c:v>
                </c:pt>
                <c:pt idx="92">
                  <c:v>-13</c:v>
                </c:pt>
                <c:pt idx="93">
                  <c:v>-13</c:v>
                </c:pt>
                <c:pt idx="94">
                  <c:v>-13</c:v>
                </c:pt>
                <c:pt idx="95">
                  <c:v>-13</c:v>
                </c:pt>
                <c:pt idx="96">
                  <c:v>-13</c:v>
                </c:pt>
                <c:pt idx="97">
                  <c:v>-13</c:v>
                </c:pt>
                <c:pt idx="98">
                  <c:v>-13</c:v>
                </c:pt>
                <c:pt idx="99">
                  <c:v>-13</c:v>
                </c:pt>
                <c:pt idx="100">
                  <c:v>-13</c:v>
                </c:pt>
                <c:pt idx="101">
                  <c:v>-13</c:v>
                </c:pt>
                <c:pt idx="102">
                  <c:v>-13</c:v>
                </c:pt>
                <c:pt idx="103">
                  <c:v>-13</c:v>
                </c:pt>
                <c:pt idx="104">
                  <c:v>-13</c:v>
                </c:pt>
                <c:pt idx="105">
                  <c:v>-13</c:v>
                </c:pt>
                <c:pt idx="106">
                  <c:v>-13</c:v>
                </c:pt>
                <c:pt idx="107">
                  <c:v>-13</c:v>
                </c:pt>
                <c:pt idx="108">
                  <c:v>-13</c:v>
                </c:pt>
                <c:pt idx="109">
                  <c:v>-13</c:v>
                </c:pt>
                <c:pt idx="110">
                  <c:v>-13</c:v>
                </c:pt>
                <c:pt idx="111">
                  <c:v>-13</c:v>
                </c:pt>
                <c:pt idx="112">
                  <c:v>-13</c:v>
                </c:pt>
                <c:pt idx="113">
                  <c:v>-13</c:v>
                </c:pt>
                <c:pt idx="114">
                  <c:v>-13</c:v>
                </c:pt>
                <c:pt idx="115">
                  <c:v>-13</c:v>
                </c:pt>
                <c:pt idx="116">
                  <c:v>-13</c:v>
                </c:pt>
                <c:pt idx="117">
                  <c:v>-13</c:v>
                </c:pt>
                <c:pt idx="118">
                  <c:v>-13</c:v>
                </c:pt>
                <c:pt idx="119">
                  <c:v>-13</c:v>
                </c:pt>
                <c:pt idx="120">
                  <c:v>-13</c:v>
                </c:pt>
                <c:pt idx="121">
                  <c:v>-13</c:v>
                </c:pt>
                <c:pt idx="122">
                  <c:v>-13</c:v>
                </c:pt>
                <c:pt idx="123">
                  <c:v>-13</c:v>
                </c:pt>
                <c:pt idx="124">
                  <c:v>-13</c:v>
                </c:pt>
                <c:pt idx="125">
                  <c:v>-13</c:v>
                </c:pt>
                <c:pt idx="126">
                  <c:v>-13</c:v>
                </c:pt>
                <c:pt idx="127">
                  <c:v>-13</c:v>
                </c:pt>
                <c:pt idx="128">
                  <c:v>-13</c:v>
                </c:pt>
                <c:pt idx="129">
                  <c:v>-13</c:v>
                </c:pt>
                <c:pt idx="130">
                  <c:v>-13</c:v>
                </c:pt>
                <c:pt idx="131">
                  <c:v>-13</c:v>
                </c:pt>
                <c:pt idx="132">
                  <c:v>-13</c:v>
                </c:pt>
                <c:pt idx="133">
                  <c:v>-13</c:v>
                </c:pt>
                <c:pt idx="134">
                  <c:v>-13</c:v>
                </c:pt>
                <c:pt idx="135">
                  <c:v>-13</c:v>
                </c:pt>
                <c:pt idx="136">
                  <c:v>-13</c:v>
                </c:pt>
                <c:pt idx="137">
                  <c:v>-13</c:v>
                </c:pt>
                <c:pt idx="138">
                  <c:v>-13</c:v>
                </c:pt>
                <c:pt idx="139">
                  <c:v>-13</c:v>
                </c:pt>
                <c:pt idx="140">
                  <c:v>-13</c:v>
                </c:pt>
                <c:pt idx="141">
                  <c:v>-13</c:v>
                </c:pt>
                <c:pt idx="142">
                  <c:v>-13</c:v>
                </c:pt>
                <c:pt idx="143">
                  <c:v>-13</c:v>
                </c:pt>
                <c:pt idx="144">
                  <c:v>-13</c:v>
                </c:pt>
                <c:pt idx="145">
                  <c:v>-13</c:v>
                </c:pt>
                <c:pt idx="146">
                  <c:v>-13</c:v>
                </c:pt>
                <c:pt idx="147">
                  <c:v>-13</c:v>
                </c:pt>
                <c:pt idx="148">
                  <c:v>-13</c:v>
                </c:pt>
                <c:pt idx="149">
                  <c:v>-13</c:v>
                </c:pt>
                <c:pt idx="150">
                  <c:v>-13</c:v>
                </c:pt>
                <c:pt idx="151">
                  <c:v>-13</c:v>
                </c:pt>
                <c:pt idx="152">
                  <c:v>-13</c:v>
                </c:pt>
                <c:pt idx="153">
                  <c:v>-13</c:v>
                </c:pt>
                <c:pt idx="154">
                  <c:v>-13</c:v>
                </c:pt>
                <c:pt idx="155">
                  <c:v>-13</c:v>
                </c:pt>
                <c:pt idx="156">
                  <c:v>-13</c:v>
                </c:pt>
                <c:pt idx="157">
                  <c:v>-13</c:v>
                </c:pt>
                <c:pt idx="158">
                  <c:v>-13</c:v>
                </c:pt>
                <c:pt idx="159">
                  <c:v>-13</c:v>
                </c:pt>
                <c:pt idx="160">
                  <c:v>-13</c:v>
                </c:pt>
                <c:pt idx="161">
                  <c:v>-13</c:v>
                </c:pt>
                <c:pt idx="162">
                  <c:v>-13</c:v>
                </c:pt>
                <c:pt idx="163">
                  <c:v>-13</c:v>
                </c:pt>
                <c:pt idx="164">
                  <c:v>-13</c:v>
                </c:pt>
                <c:pt idx="165">
                  <c:v>-13</c:v>
                </c:pt>
                <c:pt idx="166">
                  <c:v>-13</c:v>
                </c:pt>
                <c:pt idx="167">
                  <c:v>-13</c:v>
                </c:pt>
                <c:pt idx="168">
                  <c:v>-13</c:v>
                </c:pt>
                <c:pt idx="169">
                  <c:v>-13</c:v>
                </c:pt>
                <c:pt idx="170">
                  <c:v>-13</c:v>
                </c:pt>
                <c:pt idx="171">
                  <c:v>-13</c:v>
                </c:pt>
                <c:pt idx="172">
                  <c:v>-13</c:v>
                </c:pt>
                <c:pt idx="173">
                  <c:v>-13</c:v>
                </c:pt>
                <c:pt idx="174">
                  <c:v>-13</c:v>
                </c:pt>
                <c:pt idx="175">
                  <c:v>-13</c:v>
                </c:pt>
                <c:pt idx="176">
                  <c:v>-13</c:v>
                </c:pt>
                <c:pt idx="177">
                  <c:v>-13</c:v>
                </c:pt>
                <c:pt idx="178">
                  <c:v>-13</c:v>
                </c:pt>
                <c:pt idx="179">
                  <c:v>-13</c:v>
                </c:pt>
                <c:pt idx="180">
                  <c:v>-13</c:v>
                </c:pt>
                <c:pt idx="181">
                  <c:v>-13</c:v>
                </c:pt>
                <c:pt idx="182">
                  <c:v>-13</c:v>
                </c:pt>
                <c:pt idx="183">
                  <c:v>-13</c:v>
                </c:pt>
                <c:pt idx="184">
                  <c:v>-13</c:v>
                </c:pt>
                <c:pt idx="185">
                  <c:v>-13</c:v>
                </c:pt>
                <c:pt idx="186">
                  <c:v>-13</c:v>
                </c:pt>
                <c:pt idx="187">
                  <c:v>-13</c:v>
                </c:pt>
                <c:pt idx="188">
                  <c:v>-13</c:v>
                </c:pt>
                <c:pt idx="189">
                  <c:v>-13</c:v>
                </c:pt>
                <c:pt idx="190">
                  <c:v>-13</c:v>
                </c:pt>
                <c:pt idx="191">
                  <c:v>-13</c:v>
                </c:pt>
                <c:pt idx="192">
                  <c:v>-13</c:v>
                </c:pt>
                <c:pt idx="193">
                  <c:v>-13</c:v>
                </c:pt>
                <c:pt idx="194">
                  <c:v>-13</c:v>
                </c:pt>
                <c:pt idx="195">
                  <c:v>-13</c:v>
                </c:pt>
                <c:pt idx="196">
                  <c:v>-13</c:v>
                </c:pt>
                <c:pt idx="197">
                  <c:v>-13</c:v>
                </c:pt>
                <c:pt idx="198">
                  <c:v>-13</c:v>
                </c:pt>
                <c:pt idx="199">
                  <c:v>-13</c:v>
                </c:pt>
                <c:pt idx="200">
                  <c:v>-13</c:v>
                </c:pt>
                <c:pt idx="201">
                  <c:v>-13</c:v>
                </c:pt>
                <c:pt idx="202">
                  <c:v>-13</c:v>
                </c:pt>
                <c:pt idx="203">
                  <c:v>-13</c:v>
                </c:pt>
                <c:pt idx="204">
                  <c:v>-13</c:v>
                </c:pt>
                <c:pt idx="205">
                  <c:v>-13</c:v>
                </c:pt>
                <c:pt idx="206">
                  <c:v>-13</c:v>
                </c:pt>
                <c:pt idx="207">
                  <c:v>-13</c:v>
                </c:pt>
                <c:pt idx="208">
                  <c:v>-13</c:v>
                </c:pt>
                <c:pt idx="209">
                  <c:v>-13</c:v>
                </c:pt>
                <c:pt idx="210">
                  <c:v>-13</c:v>
                </c:pt>
                <c:pt idx="211">
                  <c:v>-13</c:v>
                </c:pt>
                <c:pt idx="212">
                  <c:v>-13</c:v>
                </c:pt>
                <c:pt idx="213">
                  <c:v>-13</c:v>
                </c:pt>
                <c:pt idx="214">
                  <c:v>-13</c:v>
                </c:pt>
                <c:pt idx="215">
                  <c:v>-13</c:v>
                </c:pt>
                <c:pt idx="216">
                  <c:v>-13</c:v>
                </c:pt>
                <c:pt idx="217">
                  <c:v>-13</c:v>
                </c:pt>
                <c:pt idx="218">
                  <c:v>-13</c:v>
                </c:pt>
                <c:pt idx="219">
                  <c:v>-13</c:v>
                </c:pt>
                <c:pt idx="220">
                  <c:v>-13</c:v>
                </c:pt>
                <c:pt idx="221">
                  <c:v>-13</c:v>
                </c:pt>
                <c:pt idx="222">
                  <c:v>-13</c:v>
                </c:pt>
                <c:pt idx="223">
                  <c:v>-13</c:v>
                </c:pt>
                <c:pt idx="224">
                  <c:v>-13</c:v>
                </c:pt>
                <c:pt idx="225">
                  <c:v>-13</c:v>
                </c:pt>
                <c:pt idx="226">
                  <c:v>-13</c:v>
                </c:pt>
                <c:pt idx="227">
                  <c:v>-13</c:v>
                </c:pt>
                <c:pt idx="228">
                  <c:v>-13</c:v>
                </c:pt>
                <c:pt idx="229">
                  <c:v>-13</c:v>
                </c:pt>
                <c:pt idx="230">
                  <c:v>-13</c:v>
                </c:pt>
                <c:pt idx="231">
                  <c:v>-13</c:v>
                </c:pt>
                <c:pt idx="232">
                  <c:v>-13</c:v>
                </c:pt>
                <c:pt idx="233">
                  <c:v>-13</c:v>
                </c:pt>
                <c:pt idx="234">
                  <c:v>-13</c:v>
                </c:pt>
                <c:pt idx="235">
                  <c:v>-13</c:v>
                </c:pt>
                <c:pt idx="236">
                  <c:v>-13</c:v>
                </c:pt>
                <c:pt idx="237">
                  <c:v>-13</c:v>
                </c:pt>
                <c:pt idx="238">
                  <c:v>-13</c:v>
                </c:pt>
                <c:pt idx="239">
                  <c:v>-13</c:v>
                </c:pt>
                <c:pt idx="240">
                  <c:v>-13</c:v>
                </c:pt>
                <c:pt idx="241">
                  <c:v>-13</c:v>
                </c:pt>
                <c:pt idx="242">
                  <c:v>-13</c:v>
                </c:pt>
                <c:pt idx="243">
                  <c:v>-13</c:v>
                </c:pt>
                <c:pt idx="244">
                  <c:v>-13</c:v>
                </c:pt>
                <c:pt idx="245">
                  <c:v>-13</c:v>
                </c:pt>
                <c:pt idx="246">
                  <c:v>-13</c:v>
                </c:pt>
                <c:pt idx="247">
                  <c:v>-13</c:v>
                </c:pt>
                <c:pt idx="248">
                  <c:v>-13</c:v>
                </c:pt>
                <c:pt idx="249">
                  <c:v>-13</c:v>
                </c:pt>
                <c:pt idx="250">
                  <c:v>-13</c:v>
                </c:pt>
                <c:pt idx="251">
                  <c:v>-13</c:v>
                </c:pt>
                <c:pt idx="252">
                  <c:v>-13</c:v>
                </c:pt>
                <c:pt idx="253">
                  <c:v>-13</c:v>
                </c:pt>
                <c:pt idx="254">
                  <c:v>-13</c:v>
                </c:pt>
                <c:pt idx="255">
                  <c:v>-13</c:v>
                </c:pt>
                <c:pt idx="256">
                  <c:v>-13</c:v>
                </c:pt>
                <c:pt idx="257">
                  <c:v>-13</c:v>
                </c:pt>
                <c:pt idx="258">
                  <c:v>-13</c:v>
                </c:pt>
                <c:pt idx="259">
                  <c:v>-13</c:v>
                </c:pt>
                <c:pt idx="260">
                  <c:v>-13</c:v>
                </c:pt>
                <c:pt idx="261">
                  <c:v>-13</c:v>
                </c:pt>
                <c:pt idx="262">
                  <c:v>-13</c:v>
                </c:pt>
                <c:pt idx="263">
                  <c:v>-13</c:v>
                </c:pt>
                <c:pt idx="264">
                  <c:v>-13</c:v>
                </c:pt>
                <c:pt idx="265">
                  <c:v>-13</c:v>
                </c:pt>
                <c:pt idx="266">
                  <c:v>-13</c:v>
                </c:pt>
                <c:pt idx="267">
                  <c:v>-13</c:v>
                </c:pt>
                <c:pt idx="268">
                  <c:v>-13</c:v>
                </c:pt>
                <c:pt idx="269">
                  <c:v>-13</c:v>
                </c:pt>
                <c:pt idx="270">
                  <c:v>-13</c:v>
                </c:pt>
                <c:pt idx="271">
                  <c:v>-13</c:v>
                </c:pt>
                <c:pt idx="272">
                  <c:v>-13</c:v>
                </c:pt>
                <c:pt idx="273">
                  <c:v>-13</c:v>
                </c:pt>
                <c:pt idx="274">
                  <c:v>-13</c:v>
                </c:pt>
                <c:pt idx="275">
                  <c:v>-13</c:v>
                </c:pt>
                <c:pt idx="276">
                  <c:v>-13</c:v>
                </c:pt>
                <c:pt idx="277">
                  <c:v>-13</c:v>
                </c:pt>
                <c:pt idx="278">
                  <c:v>-13</c:v>
                </c:pt>
                <c:pt idx="279">
                  <c:v>-13</c:v>
                </c:pt>
                <c:pt idx="280">
                  <c:v>-13</c:v>
                </c:pt>
                <c:pt idx="281">
                  <c:v>-13</c:v>
                </c:pt>
                <c:pt idx="282">
                  <c:v>-13</c:v>
                </c:pt>
                <c:pt idx="283">
                  <c:v>-13</c:v>
                </c:pt>
                <c:pt idx="284">
                  <c:v>-13</c:v>
                </c:pt>
                <c:pt idx="285">
                  <c:v>-13</c:v>
                </c:pt>
                <c:pt idx="286">
                  <c:v>-13</c:v>
                </c:pt>
                <c:pt idx="287">
                  <c:v>-13</c:v>
                </c:pt>
                <c:pt idx="288">
                  <c:v>-13</c:v>
                </c:pt>
                <c:pt idx="289">
                  <c:v>-13</c:v>
                </c:pt>
                <c:pt idx="290">
                  <c:v>-13</c:v>
                </c:pt>
                <c:pt idx="291">
                  <c:v>-13</c:v>
                </c:pt>
                <c:pt idx="292">
                  <c:v>-13</c:v>
                </c:pt>
                <c:pt idx="293">
                  <c:v>-13</c:v>
                </c:pt>
                <c:pt idx="294">
                  <c:v>-13</c:v>
                </c:pt>
                <c:pt idx="295">
                  <c:v>-13</c:v>
                </c:pt>
                <c:pt idx="296">
                  <c:v>-13</c:v>
                </c:pt>
                <c:pt idx="297">
                  <c:v>-13</c:v>
                </c:pt>
                <c:pt idx="298">
                  <c:v>-13</c:v>
                </c:pt>
                <c:pt idx="299">
                  <c:v>-13</c:v>
                </c:pt>
                <c:pt idx="300">
                  <c:v>-13</c:v>
                </c:pt>
                <c:pt idx="301">
                  <c:v>-13</c:v>
                </c:pt>
                <c:pt idx="302">
                  <c:v>-13</c:v>
                </c:pt>
                <c:pt idx="303">
                  <c:v>-13</c:v>
                </c:pt>
                <c:pt idx="304">
                  <c:v>-13</c:v>
                </c:pt>
                <c:pt idx="305">
                  <c:v>-13</c:v>
                </c:pt>
                <c:pt idx="306">
                  <c:v>-13</c:v>
                </c:pt>
                <c:pt idx="307">
                  <c:v>-13</c:v>
                </c:pt>
                <c:pt idx="308">
                  <c:v>-13</c:v>
                </c:pt>
                <c:pt idx="309">
                  <c:v>-13</c:v>
                </c:pt>
                <c:pt idx="310">
                  <c:v>-13</c:v>
                </c:pt>
                <c:pt idx="311">
                  <c:v>-13</c:v>
                </c:pt>
                <c:pt idx="312">
                  <c:v>-13</c:v>
                </c:pt>
                <c:pt idx="313">
                  <c:v>-13</c:v>
                </c:pt>
                <c:pt idx="314">
                  <c:v>-13</c:v>
                </c:pt>
                <c:pt idx="315">
                  <c:v>-13</c:v>
                </c:pt>
                <c:pt idx="316">
                  <c:v>-13</c:v>
                </c:pt>
                <c:pt idx="317">
                  <c:v>-13</c:v>
                </c:pt>
                <c:pt idx="318">
                  <c:v>-13</c:v>
                </c:pt>
                <c:pt idx="319">
                  <c:v>-13</c:v>
                </c:pt>
                <c:pt idx="320">
                  <c:v>-13</c:v>
                </c:pt>
                <c:pt idx="321">
                  <c:v>-13</c:v>
                </c:pt>
                <c:pt idx="322">
                  <c:v>-13</c:v>
                </c:pt>
                <c:pt idx="323">
                  <c:v>-13</c:v>
                </c:pt>
                <c:pt idx="324">
                  <c:v>-13</c:v>
                </c:pt>
                <c:pt idx="325">
                  <c:v>-13</c:v>
                </c:pt>
                <c:pt idx="326">
                  <c:v>-13</c:v>
                </c:pt>
                <c:pt idx="327">
                  <c:v>-13</c:v>
                </c:pt>
                <c:pt idx="328">
                  <c:v>-13</c:v>
                </c:pt>
                <c:pt idx="329">
                  <c:v>-13</c:v>
                </c:pt>
                <c:pt idx="330">
                  <c:v>-13</c:v>
                </c:pt>
                <c:pt idx="331">
                  <c:v>-13</c:v>
                </c:pt>
                <c:pt idx="332">
                  <c:v>-13</c:v>
                </c:pt>
                <c:pt idx="333">
                  <c:v>-13</c:v>
                </c:pt>
                <c:pt idx="334">
                  <c:v>-13</c:v>
                </c:pt>
                <c:pt idx="335">
                  <c:v>-13</c:v>
                </c:pt>
                <c:pt idx="336">
                  <c:v>-13</c:v>
                </c:pt>
                <c:pt idx="337">
                  <c:v>-13</c:v>
                </c:pt>
                <c:pt idx="338">
                  <c:v>-13</c:v>
                </c:pt>
                <c:pt idx="339">
                  <c:v>-13</c:v>
                </c:pt>
                <c:pt idx="340">
                  <c:v>-13</c:v>
                </c:pt>
                <c:pt idx="341">
                  <c:v>-13</c:v>
                </c:pt>
                <c:pt idx="342">
                  <c:v>-13</c:v>
                </c:pt>
                <c:pt idx="343">
                  <c:v>-13</c:v>
                </c:pt>
                <c:pt idx="344">
                  <c:v>-13</c:v>
                </c:pt>
                <c:pt idx="345">
                  <c:v>-13</c:v>
                </c:pt>
                <c:pt idx="346">
                  <c:v>-13</c:v>
                </c:pt>
                <c:pt idx="347">
                  <c:v>-13</c:v>
                </c:pt>
                <c:pt idx="348">
                  <c:v>-13</c:v>
                </c:pt>
                <c:pt idx="349">
                  <c:v>-13</c:v>
                </c:pt>
                <c:pt idx="350">
                  <c:v>-13</c:v>
                </c:pt>
                <c:pt idx="351">
                  <c:v>-13</c:v>
                </c:pt>
                <c:pt idx="352">
                  <c:v>-13</c:v>
                </c:pt>
                <c:pt idx="353">
                  <c:v>-13</c:v>
                </c:pt>
                <c:pt idx="354">
                  <c:v>-13</c:v>
                </c:pt>
                <c:pt idx="355">
                  <c:v>-13</c:v>
                </c:pt>
                <c:pt idx="356">
                  <c:v>-13</c:v>
                </c:pt>
                <c:pt idx="357">
                  <c:v>-13</c:v>
                </c:pt>
                <c:pt idx="358">
                  <c:v>-13</c:v>
                </c:pt>
                <c:pt idx="359">
                  <c:v>-13</c:v>
                </c:pt>
                <c:pt idx="360">
                  <c:v>-13</c:v>
                </c:pt>
                <c:pt idx="361">
                  <c:v>-13</c:v>
                </c:pt>
                <c:pt idx="362">
                  <c:v>-13</c:v>
                </c:pt>
                <c:pt idx="363">
                  <c:v>-13</c:v>
                </c:pt>
                <c:pt idx="364">
                  <c:v>-13</c:v>
                </c:pt>
                <c:pt idx="365">
                  <c:v>-13</c:v>
                </c:pt>
                <c:pt idx="366">
                  <c:v>-13</c:v>
                </c:pt>
                <c:pt idx="367">
                  <c:v>-13</c:v>
                </c:pt>
                <c:pt idx="368">
                  <c:v>-13</c:v>
                </c:pt>
                <c:pt idx="369">
                  <c:v>-13</c:v>
                </c:pt>
                <c:pt idx="370">
                  <c:v>-13</c:v>
                </c:pt>
                <c:pt idx="371">
                  <c:v>-13</c:v>
                </c:pt>
                <c:pt idx="372">
                  <c:v>-13</c:v>
                </c:pt>
                <c:pt idx="373">
                  <c:v>-13</c:v>
                </c:pt>
                <c:pt idx="374">
                  <c:v>-13</c:v>
                </c:pt>
                <c:pt idx="375">
                  <c:v>-13</c:v>
                </c:pt>
                <c:pt idx="376">
                  <c:v>-13</c:v>
                </c:pt>
                <c:pt idx="377">
                  <c:v>-13</c:v>
                </c:pt>
                <c:pt idx="378">
                  <c:v>-13</c:v>
                </c:pt>
                <c:pt idx="379">
                  <c:v>-13</c:v>
                </c:pt>
                <c:pt idx="380">
                  <c:v>-13</c:v>
                </c:pt>
                <c:pt idx="381">
                  <c:v>-13</c:v>
                </c:pt>
                <c:pt idx="382">
                  <c:v>-13</c:v>
                </c:pt>
                <c:pt idx="383">
                  <c:v>-13</c:v>
                </c:pt>
                <c:pt idx="384">
                  <c:v>-13</c:v>
                </c:pt>
                <c:pt idx="385">
                  <c:v>-13</c:v>
                </c:pt>
                <c:pt idx="386">
                  <c:v>-13</c:v>
                </c:pt>
                <c:pt idx="387">
                  <c:v>-13</c:v>
                </c:pt>
                <c:pt idx="388">
                  <c:v>-13</c:v>
                </c:pt>
                <c:pt idx="389">
                  <c:v>-13</c:v>
                </c:pt>
                <c:pt idx="390">
                  <c:v>-13</c:v>
                </c:pt>
                <c:pt idx="391">
                  <c:v>-13</c:v>
                </c:pt>
                <c:pt idx="392">
                  <c:v>-13</c:v>
                </c:pt>
                <c:pt idx="393">
                  <c:v>-13</c:v>
                </c:pt>
                <c:pt idx="394">
                  <c:v>-13</c:v>
                </c:pt>
                <c:pt idx="395">
                  <c:v>-13</c:v>
                </c:pt>
                <c:pt idx="396">
                  <c:v>-13</c:v>
                </c:pt>
                <c:pt idx="397">
                  <c:v>-13</c:v>
                </c:pt>
                <c:pt idx="398">
                  <c:v>-13</c:v>
                </c:pt>
                <c:pt idx="399">
                  <c:v>-13</c:v>
                </c:pt>
                <c:pt idx="400">
                  <c:v>-13</c:v>
                </c:pt>
                <c:pt idx="401">
                  <c:v>-13</c:v>
                </c:pt>
                <c:pt idx="402">
                  <c:v>-13</c:v>
                </c:pt>
                <c:pt idx="403">
                  <c:v>-13</c:v>
                </c:pt>
                <c:pt idx="404">
                  <c:v>-13</c:v>
                </c:pt>
                <c:pt idx="405">
                  <c:v>-13</c:v>
                </c:pt>
                <c:pt idx="406">
                  <c:v>-13</c:v>
                </c:pt>
                <c:pt idx="407">
                  <c:v>-13</c:v>
                </c:pt>
                <c:pt idx="408">
                  <c:v>-13</c:v>
                </c:pt>
                <c:pt idx="409">
                  <c:v>-13</c:v>
                </c:pt>
                <c:pt idx="410">
                  <c:v>-13</c:v>
                </c:pt>
                <c:pt idx="411">
                  <c:v>-13</c:v>
                </c:pt>
                <c:pt idx="412">
                  <c:v>-13</c:v>
                </c:pt>
                <c:pt idx="413">
                  <c:v>-13</c:v>
                </c:pt>
                <c:pt idx="414">
                  <c:v>-13</c:v>
                </c:pt>
                <c:pt idx="415">
                  <c:v>-13</c:v>
                </c:pt>
                <c:pt idx="416">
                  <c:v>-13</c:v>
                </c:pt>
                <c:pt idx="417">
                  <c:v>-13</c:v>
                </c:pt>
                <c:pt idx="418">
                  <c:v>-13</c:v>
                </c:pt>
                <c:pt idx="419">
                  <c:v>-13</c:v>
                </c:pt>
                <c:pt idx="420">
                  <c:v>-13</c:v>
                </c:pt>
                <c:pt idx="421">
                  <c:v>-13</c:v>
                </c:pt>
                <c:pt idx="422">
                  <c:v>-13</c:v>
                </c:pt>
                <c:pt idx="423">
                  <c:v>-13</c:v>
                </c:pt>
                <c:pt idx="424">
                  <c:v>-13</c:v>
                </c:pt>
                <c:pt idx="425">
                  <c:v>-13</c:v>
                </c:pt>
                <c:pt idx="426">
                  <c:v>-13</c:v>
                </c:pt>
                <c:pt idx="427">
                  <c:v>-13</c:v>
                </c:pt>
                <c:pt idx="428">
                  <c:v>-13</c:v>
                </c:pt>
                <c:pt idx="429">
                  <c:v>-13</c:v>
                </c:pt>
                <c:pt idx="430">
                  <c:v>-13</c:v>
                </c:pt>
                <c:pt idx="431">
                  <c:v>-13</c:v>
                </c:pt>
                <c:pt idx="432">
                  <c:v>-13</c:v>
                </c:pt>
                <c:pt idx="433">
                  <c:v>-13</c:v>
                </c:pt>
                <c:pt idx="434">
                  <c:v>-13</c:v>
                </c:pt>
                <c:pt idx="435">
                  <c:v>-13</c:v>
                </c:pt>
                <c:pt idx="436">
                  <c:v>-13</c:v>
                </c:pt>
                <c:pt idx="437">
                  <c:v>-13</c:v>
                </c:pt>
                <c:pt idx="438">
                  <c:v>-13</c:v>
                </c:pt>
                <c:pt idx="439">
                  <c:v>-13</c:v>
                </c:pt>
                <c:pt idx="440">
                  <c:v>-13</c:v>
                </c:pt>
                <c:pt idx="441">
                  <c:v>-13</c:v>
                </c:pt>
                <c:pt idx="442">
                  <c:v>-13</c:v>
                </c:pt>
                <c:pt idx="443">
                  <c:v>-13</c:v>
                </c:pt>
                <c:pt idx="444">
                  <c:v>-13</c:v>
                </c:pt>
                <c:pt idx="445">
                  <c:v>-13</c:v>
                </c:pt>
                <c:pt idx="446">
                  <c:v>-13</c:v>
                </c:pt>
                <c:pt idx="447">
                  <c:v>-13</c:v>
                </c:pt>
                <c:pt idx="448">
                  <c:v>-13</c:v>
                </c:pt>
                <c:pt idx="449">
                  <c:v>-13</c:v>
                </c:pt>
                <c:pt idx="450">
                  <c:v>-13</c:v>
                </c:pt>
                <c:pt idx="451">
                  <c:v>-13</c:v>
                </c:pt>
                <c:pt idx="452">
                  <c:v>-13</c:v>
                </c:pt>
                <c:pt idx="453">
                  <c:v>-13</c:v>
                </c:pt>
                <c:pt idx="454">
                  <c:v>-13</c:v>
                </c:pt>
                <c:pt idx="455">
                  <c:v>-13</c:v>
                </c:pt>
                <c:pt idx="456">
                  <c:v>-13</c:v>
                </c:pt>
                <c:pt idx="457">
                  <c:v>-13</c:v>
                </c:pt>
                <c:pt idx="458">
                  <c:v>-13</c:v>
                </c:pt>
                <c:pt idx="459">
                  <c:v>-13</c:v>
                </c:pt>
                <c:pt idx="460">
                  <c:v>-13</c:v>
                </c:pt>
                <c:pt idx="461">
                  <c:v>-13</c:v>
                </c:pt>
                <c:pt idx="462">
                  <c:v>-13</c:v>
                </c:pt>
                <c:pt idx="463">
                  <c:v>-13</c:v>
                </c:pt>
                <c:pt idx="464">
                  <c:v>-13</c:v>
                </c:pt>
                <c:pt idx="465">
                  <c:v>-13</c:v>
                </c:pt>
                <c:pt idx="466">
                  <c:v>-13</c:v>
                </c:pt>
                <c:pt idx="467">
                  <c:v>-13</c:v>
                </c:pt>
                <c:pt idx="468">
                  <c:v>-13</c:v>
                </c:pt>
                <c:pt idx="469">
                  <c:v>-13</c:v>
                </c:pt>
                <c:pt idx="470">
                  <c:v>-13</c:v>
                </c:pt>
                <c:pt idx="471">
                  <c:v>-13</c:v>
                </c:pt>
                <c:pt idx="472">
                  <c:v>-13</c:v>
                </c:pt>
                <c:pt idx="473">
                  <c:v>-13</c:v>
                </c:pt>
                <c:pt idx="474">
                  <c:v>-13</c:v>
                </c:pt>
                <c:pt idx="475">
                  <c:v>-13</c:v>
                </c:pt>
                <c:pt idx="476">
                  <c:v>-13</c:v>
                </c:pt>
                <c:pt idx="477">
                  <c:v>-13</c:v>
                </c:pt>
                <c:pt idx="478">
                  <c:v>-13</c:v>
                </c:pt>
                <c:pt idx="479">
                  <c:v>-13</c:v>
                </c:pt>
                <c:pt idx="480">
                  <c:v>-13</c:v>
                </c:pt>
                <c:pt idx="481">
                  <c:v>-13</c:v>
                </c:pt>
                <c:pt idx="482">
                  <c:v>-13</c:v>
                </c:pt>
                <c:pt idx="483">
                  <c:v>-13</c:v>
                </c:pt>
                <c:pt idx="484">
                  <c:v>-13</c:v>
                </c:pt>
                <c:pt idx="485">
                  <c:v>-13</c:v>
                </c:pt>
                <c:pt idx="486">
                  <c:v>-13</c:v>
                </c:pt>
                <c:pt idx="487">
                  <c:v>-13</c:v>
                </c:pt>
                <c:pt idx="488">
                  <c:v>-13</c:v>
                </c:pt>
                <c:pt idx="489">
                  <c:v>-13</c:v>
                </c:pt>
                <c:pt idx="490">
                  <c:v>-13</c:v>
                </c:pt>
                <c:pt idx="491">
                  <c:v>-13</c:v>
                </c:pt>
                <c:pt idx="492">
                  <c:v>-13</c:v>
                </c:pt>
                <c:pt idx="493">
                  <c:v>-13</c:v>
                </c:pt>
                <c:pt idx="494">
                  <c:v>-13</c:v>
                </c:pt>
                <c:pt idx="495">
                  <c:v>-13</c:v>
                </c:pt>
                <c:pt idx="496">
                  <c:v>-13</c:v>
                </c:pt>
                <c:pt idx="497">
                  <c:v>-13</c:v>
                </c:pt>
                <c:pt idx="498">
                  <c:v>-13</c:v>
                </c:pt>
                <c:pt idx="499">
                  <c:v>-13</c:v>
                </c:pt>
                <c:pt idx="500">
                  <c:v>-13</c:v>
                </c:pt>
                <c:pt idx="501">
                  <c:v>-13</c:v>
                </c:pt>
                <c:pt idx="502">
                  <c:v>-13</c:v>
                </c:pt>
                <c:pt idx="503">
                  <c:v>-13</c:v>
                </c:pt>
                <c:pt idx="504">
                  <c:v>-13</c:v>
                </c:pt>
                <c:pt idx="505">
                  <c:v>-13</c:v>
                </c:pt>
                <c:pt idx="506">
                  <c:v>-13</c:v>
                </c:pt>
                <c:pt idx="507">
                  <c:v>-13</c:v>
                </c:pt>
                <c:pt idx="508">
                  <c:v>-13</c:v>
                </c:pt>
                <c:pt idx="509">
                  <c:v>-13</c:v>
                </c:pt>
                <c:pt idx="510">
                  <c:v>-13</c:v>
                </c:pt>
                <c:pt idx="511">
                  <c:v>-13</c:v>
                </c:pt>
                <c:pt idx="512">
                  <c:v>-13</c:v>
                </c:pt>
                <c:pt idx="513">
                  <c:v>-13</c:v>
                </c:pt>
                <c:pt idx="514">
                  <c:v>-13</c:v>
                </c:pt>
                <c:pt idx="515">
                  <c:v>-13</c:v>
                </c:pt>
                <c:pt idx="516">
                  <c:v>-13</c:v>
                </c:pt>
                <c:pt idx="517">
                  <c:v>-13</c:v>
                </c:pt>
                <c:pt idx="518">
                  <c:v>-13</c:v>
                </c:pt>
                <c:pt idx="519">
                  <c:v>-13</c:v>
                </c:pt>
                <c:pt idx="520">
                  <c:v>-13</c:v>
                </c:pt>
                <c:pt idx="521">
                  <c:v>-13</c:v>
                </c:pt>
                <c:pt idx="522">
                  <c:v>-13</c:v>
                </c:pt>
                <c:pt idx="523">
                  <c:v>-13</c:v>
                </c:pt>
                <c:pt idx="524">
                  <c:v>-13</c:v>
                </c:pt>
                <c:pt idx="525">
                  <c:v>-13</c:v>
                </c:pt>
                <c:pt idx="526">
                  <c:v>-13</c:v>
                </c:pt>
                <c:pt idx="527">
                  <c:v>-13</c:v>
                </c:pt>
                <c:pt idx="528">
                  <c:v>-13</c:v>
                </c:pt>
                <c:pt idx="529">
                  <c:v>-13</c:v>
                </c:pt>
                <c:pt idx="530">
                  <c:v>-13</c:v>
                </c:pt>
                <c:pt idx="531">
                  <c:v>-13</c:v>
                </c:pt>
                <c:pt idx="532">
                  <c:v>-13</c:v>
                </c:pt>
                <c:pt idx="533">
                  <c:v>-13</c:v>
                </c:pt>
                <c:pt idx="534">
                  <c:v>-13</c:v>
                </c:pt>
                <c:pt idx="535">
                  <c:v>-13</c:v>
                </c:pt>
                <c:pt idx="536">
                  <c:v>-13</c:v>
                </c:pt>
              </c:numCache>
            </c:numRef>
          </c:val>
          <c:smooth val="0"/>
          <c:extLst>
            <c:ext xmlns:c16="http://schemas.microsoft.com/office/drawing/2014/chart" uri="{C3380CC4-5D6E-409C-BE32-E72D297353CC}">
              <c16:uniqueId val="{00000003-8443-A74F-9624-F2C743E79F59}"/>
            </c:ext>
          </c:extLst>
        </c:ser>
        <c:dLbls>
          <c:showLegendKey val="0"/>
          <c:showVal val="0"/>
          <c:showCatName val="0"/>
          <c:showSerName val="0"/>
          <c:showPercent val="0"/>
          <c:showBubbleSize val="0"/>
        </c:dLbls>
        <c:smooth val="0"/>
        <c:axId val="1794588255"/>
        <c:axId val="1794473327"/>
      </c:lineChart>
      <c:dateAx>
        <c:axId val="1794588255"/>
        <c:scaling>
          <c:orientation val="minMax"/>
          <c:max val="45565"/>
        </c:scaling>
        <c:delete val="0"/>
        <c:axPos val="b"/>
        <c:numFmt formatCode="yyyy" sourceLinked="0"/>
        <c:majorTickMark val="out"/>
        <c:minorTickMark val="none"/>
        <c:tickLblPos val="low"/>
        <c:spPr>
          <a:noFill/>
          <a:ln w="6350" cap="flat" cmpd="sng" algn="ctr">
            <a:solidFill>
              <a:schemeClr val="bg1">
                <a:lumMod val="6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1794473327"/>
        <c:crosses val="autoZero"/>
        <c:auto val="1"/>
        <c:lblOffset val="100"/>
        <c:baseTimeUnit val="days"/>
        <c:majorUnit val="4"/>
        <c:majorTimeUnit val="years"/>
      </c:dateAx>
      <c:valAx>
        <c:axId val="1794473327"/>
        <c:scaling>
          <c:orientation val="minMax"/>
          <c:min val="-40"/>
        </c:scaling>
        <c:delete val="0"/>
        <c:axPos val="l"/>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1794588255"/>
        <c:crosses val="autoZero"/>
        <c:crossBetween val="midCat"/>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8531337931349036E-2"/>
          <c:y val="3.8261691072272085E-2"/>
          <c:w val="0.86712766456580082"/>
          <c:h val="0.83909981897960739"/>
        </c:manualLayout>
      </c:layout>
      <c:scatterChart>
        <c:scatterStyle val="lineMarker"/>
        <c:varyColors val="0"/>
        <c:ser>
          <c:idx val="0"/>
          <c:order val="0"/>
          <c:spPr>
            <a:ln>
              <a:noFill/>
            </a:ln>
          </c:spPr>
          <c:marker>
            <c:symbol val="circle"/>
            <c:size val="10"/>
            <c:spPr>
              <a:solidFill>
                <a:srgbClr val="005F9E"/>
              </a:solidFill>
              <a:ln w="9525" algn="ctr">
                <a:solidFill>
                  <a:srgbClr val="005F9E"/>
                </a:solidFill>
                <a:prstDash val="solid"/>
              </a:ln>
            </c:spPr>
          </c:marker>
          <c:xVal>
            <c:numRef>
              <c:f>Sheet1!$A$2:$A$6</c:f>
              <c:numCache>
                <c:formatCode>General</c:formatCode>
                <c:ptCount val="5"/>
                <c:pt idx="0">
                  <c:v>14.5</c:v>
                </c:pt>
                <c:pt idx="1">
                  <c:v>15.1</c:v>
                </c:pt>
                <c:pt idx="2">
                  <c:v>15.9</c:v>
                </c:pt>
                <c:pt idx="3">
                  <c:v>17.5</c:v>
                </c:pt>
                <c:pt idx="4">
                  <c:v>19.7</c:v>
                </c:pt>
              </c:numCache>
            </c:numRef>
          </c:xVal>
          <c:yVal>
            <c:numRef>
              <c:f>Sheet1!$B$2:$B$6</c:f>
              <c:numCache>
                <c:formatCode>General</c:formatCode>
                <c:ptCount val="5"/>
                <c:pt idx="0">
                  <c:v>9.5</c:v>
                </c:pt>
              </c:numCache>
            </c:numRef>
          </c:yVal>
          <c:smooth val="0"/>
          <c:extLst>
            <c:ext xmlns:c16="http://schemas.microsoft.com/office/drawing/2014/chart" uri="{C3380CC4-5D6E-409C-BE32-E72D297353CC}">
              <c16:uniqueId val="{00000000-1FBA-3949-9418-6D192A9A9426}"/>
            </c:ext>
          </c:extLst>
        </c:ser>
        <c:ser>
          <c:idx val="1"/>
          <c:order val="1"/>
          <c:spPr>
            <a:ln>
              <a:noFill/>
            </a:ln>
          </c:spPr>
          <c:marker>
            <c:symbol val="circle"/>
            <c:size val="10"/>
            <c:spPr>
              <a:solidFill>
                <a:schemeClr val="accent4"/>
              </a:solidFill>
              <a:ln w="9525" algn="ctr">
                <a:solidFill>
                  <a:srgbClr val="00ADA9"/>
                </a:solidFill>
                <a:prstDash val="solid"/>
              </a:ln>
            </c:spPr>
          </c:marker>
          <c:xVal>
            <c:numRef>
              <c:f>Sheet1!$A$2:$A$6</c:f>
              <c:numCache>
                <c:formatCode>General</c:formatCode>
                <c:ptCount val="5"/>
                <c:pt idx="0">
                  <c:v>14.5</c:v>
                </c:pt>
                <c:pt idx="1">
                  <c:v>15.1</c:v>
                </c:pt>
                <c:pt idx="2">
                  <c:v>15.9</c:v>
                </c:pt>
                <c:pt idx="3">
                  <c:v>17.5</c:v>
                </c:pt>
                <c:pt idx="4">
                  <c:v>19.7</c:v>
                </c:pt>
              </c:numCache>
            </c:numRef>
          </c:xVal>
          <c:yVal>
            <c:numRef>
              <c:f>Sheet1!$C$2:$C$6</c:f>
              <c:numCache>
                <c:formatCode>General</c:formatCode>
                <c:ptCount val="5"/>
                <c:pt idx="1">
                  <c:v>8.9</c:v>
                </c:pt>
              </c:numCache>
            </c:numRef>
          </c:yVal>
          <c:smooth val="0"/>
          <c:extLst>
            <c:ext xmlns:c16="http://schemas.microsoft.com/office/drawing/2014/chart" uri="{C3380CC4-5D6E-409C-BE32-E72D297353CC}">
              <c16:uniqueId val="{00000001-1FBA-3949-9418-6D192A9A9426}"/>
            </c:ext>
          </c:extLst>
        </c:ser>
        <c:ser>
          <c:idx val="2"/>
          <c:order val="2"/>
          <c:spPr>
            <a:ln>
              <a:noFill/>
            </a:ln>
          </c:spPr>
          <c:marker>
            <c:symbol val="circle"/>
            <c:size val="10"/>
            <c:spPr>
              <a:solidFill>
                <a:schemeClr val="accent2"/>
              </a:solidFill>
              <a:ln w="9525" algn="ctr">
                <a:solidFill>
                  <a:schemeClr val="accent2"/>
                </a:solidFill>
                <a:prstDash val="solid"/>
              </a:ln>
            </c:spPr>
          </c:marker>
          <c:xVal>
            <c:numRef>
              <c:f>Sheet1!$A$2:$A$6</c:f>
              <c:numCache>
                <c:formatCode>General</c:formatCode>
                <c:ptCount val="5"/>
                <c:pt idx="0">
                  <c:v>14.5</c:v>
                </c:pt>
                <c:pt idx="1">
                  <c:v>15.1</c:v>
                </c:pt>
                <c:pt idx="2">
                  <c:v>15.9</c:v>
                </c:pt>
                <c:pt idx="3">
                  <c:v>17.5</c:v>
                </c:pt>
                <c:pt idx="4">
                  <c:v>19.7</c:v>
                </c:pt>
              </c:numCache>
            </c:numRef>
          </c:xVal>
          <c:yVal>
            <c:numRef>
              <c:f>Sheet1!$D$2:$D$6</c:f>
              <c:numCache>
                <c:formatCode>General</c:formatCode>
                <c:ptCount val="5"/>
                <c:pt idx="2">
                  <c:v>8</c:v>
                </c:pt>
              </c:numCache>
            </c:numRef>
          </c:yVal>
          <c:smooth val="0"/>
          <c:extLst>
            <c:ext xmlns:c16="http://schemas.microsoft.com/office/drawing/2014/chart" uri="{C3380CC4-5D6E-409C-BE32-E72D297353CC}">
              <c16:uniqueId val="{00000002-1FBA-3949-9418-6D192A9A9426}"/>
            </c:ext>
          </c:extLst>
        </c:ser>
        <c:ser>
          <c:idx val="3"/>
          <c:order val="3"/>
          <c:spPr>
            <a:ln>
              <a:noFill/>
            </a:ln>
          </c:spPr>
          <c:marker>
            <c:symbol val="circle"/>
            <c:size val="10"/>
            <c:spPr>
              <a:solidFill>
                <a:schemeClr val="accent6"/>
              </a:solidFill>
              <a:ln w="9525" algn="ctr">
                <a:solidFill>
                  <a:schemeClr val="accent6"/>
                </a:solidFill>
                <a:prstDash val="solid"/>
              </a:ln>
            </c:spPr>
          </c:marker>
          <c:xVal>
            <c:numRef>
              <c:f>Sheet1!$A$2:$A$6</c:f>
              <c:numCache>
                <c:formatCode>General</c:formatCode>
                <c:ptCount val="5"/>
                <c:pt idx="0">
                  <c:v>14.5</c:v>
                </c:pt>
                <c:pt idx="1">
                  <c:v>15.1</c:v>
                </c:pt>
                <c:pt idx="2">
                  <c:v>15.9</c:v>
                </c:pt>
                <c:pt idx="3">
                  <c:v>17.5</c:v>
                </c:pt>
                <c:pt idx="4">
                  <c:v>19.7</c:v>
                </c:pt>
              </c:numCache>
            </c:numRef>
          </c:xVal>
          <c:yVal>
            <c:numRef>
              <c:f>Sheet1!$E$2:$E$6</c:f>
              <c:numCache>
                <c:formatCode>General</c:formatCode>
                <c:ptCount val="5"/>
                <c:pt idx="3">
                  <c:v>6.2</c:v>
                </c:pt>
              </c:numCache>
            </c:numRef>
          </c:yVal>
          <c:smooth val="0"/>
          <c:extLst>
            <c:ext xmlns:c16="http://schemas.microsoft.com/office/drawing/2014/chart" uri="{C3380CC4-5D6E-409C-BE32-E72D297353CC}">
              <c16:uniqueId val="{00000003-1FBA-3949-9418-6D192A9A9426}"/>
            </c:ext>
          </c:extLst>
        </c:ser>
        <c:ser>
          <c:idx val="4"/>
          <c:order val="4"/>
          <c:spPr>
            <a:ln>
              <a:noFill/>
            </a:ln>
          </c:spPr>
          <c:marker>
            <c:symbol val="circle"/>
            <c:size val="10"/>
            <c:spPr>
              <a:solidFill>
                <a:schemeClr val="bg2">
                  <a:lumMod val="75000"/>
                </a:schemeClr>
              </a:solidFill>
              <a:ln w="9525" algn="ctr">
                <a:solidFill>
                  <a:schemeClr val="bg2">
                    <a:lumMod val="75000"/>
                  </a:schemeClr>
                </a:solidFill>
                <a:prstDash val="solid"/>
              </a:ln>
            </c:spPr>
          </c:marker>
          <c:xVal>
            <c:numRef>
              <c:f>Sheet1!$A$2:$A$6</c:f>
              <c:numCache>
                <c:formatCode>General</c:formatCode>
                <c:ptCount val="5"/>
                <c:pt idx="0">
                  <c:v>14.5</c:v>
                </c:pt>
                <c:pt idx="1">
                  <c:v>15.1</c:v>
                </c:pt>
                <c:pt idx="2">
                  <c:v>15.9</c:v>
                </c:pt>
                <c:pt idx="3">
                  <c:v>17.5</c:v>
                </c:pt>
                <c:pt idx="4">
                  <c:v>19.7</c:v>
                </c:pt>
              </c:numCache>
            </c:numRef>
          </c:xVal>
          <c:yVal>
            <c:numRef>
              <c:f>Sheet1!$F$2:$F$6</c:f>
              <c:numCache>
                <c:formatCode>General</c:formatCode>
                <c:ptCount val="5"/>
                <c:pt idx="4">
                  <c:v>4.4000000000000004</c:v>
                </c:pt>
              </c:numCache>
            </c:numRef>
          </c:yVal>
          <c:smooth val="0"/>
          <c:extLst>
            <c:ext xmlns:c16="http://schemas.microsoft.com/office/drawing/2014/chart" uri="{C3380CC4-5D6E-409C-BE32-E72D297353CC}">
              <c16:uniqueId val="{00000004-1FBA-3949-9418-6D192A9A9426}"/>
            </c:ext>
          </c:extLst>
        </c:ser>
        <c:dLbls>
          <c:showLegendKey val="0"/>
          <c:showVal val="0"/>
          <c:showCatName val="0"/>
          <c:showSerName val="0"/>
          <c:showPercent val="0"/>
          <c:showBubbleSize val="0"/>
        </c:dLbls>
        <c:axId val="422364944"/>
        <c:axId val="1"/>
      </c:scatterChart>
      <c:valAx>
        <c:axId val="422364944"/>
        <c:scaling>
          <c:orientation val="minMax"/>
          <c:max val="20"/>
          <c:min val="14"/>
        </c:scaling>
        <c:delete val="0"/>
        <c:axPos val="b"/>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800" b="1" i="0" u="none" strike="noStrike" kern="1200" baseline="0">
                    <a:solidFill>
                      <a:srgbClr val="000000">
                        <a:lumMod val="65000"/>
                        <a:lumOff val="35000"/>
                      </a:srgbClr>
                    </a:solidFill>
                    <a:latin typeface="+mn-lt"/>
                    <a:ea typeface="+mn-ea"/>
                    <a:cs typeface="+mn-cs"/>
                  </a:defRPr>
                </a:pPr>
                <a:r>
                  <a:rPr lang="en-US" dirty="0"/>
                  <a:t>Annual volatility (%)</a:t>
                </a:r>
              </a:p>
            </c:rich>
          </c:tx>
          <c:layout>
            <c:manualLayout>
              <c:xMode val="edge"/>
              <c:yMode val="edge"/>
              <c:x val="0.44595557998826857"/>
              <c:y val="0.93079188793735301"/>
            </c:manualLayout>
          </c:layout>
          <c:overlay val="0"/>
        </c:title>
        <c:numFmt formatCode="#,##0" sourceLinked="0"/>
        <c:majorTickMark val="out"/>
        <c:minorTickMark val="none"/>
        <c:tickLblPos val="nextTo"/>
        <c:spPr>
          <a:ln w="6350" algn="ctr">
            <a:solidFill>
              <a:schemeClr val="bg1">
                <a:lumMod val="65000"/>
              </a:schemeClr>
            </a:solidFill>
            <a:prstDash val="solid"/>
          </a:ln>
        </c:spPr>
        <c:crossAx val="1"/>
        <c:crosses val="min"/>
        <c:crossBetween val="midCat"/>
        <c:majorUnit val="2"/>
      </c:valAx>
      <c:valAx>
        <c:axId val="1"/>
        <c:scaling>
          <c:orientation val="minMax"/>
          <c:max val="10"/>
          <c:min val="2"/>
        </c:scaling>
        <c:delete val="0"/>
        <c:axPos val="l"/>
        <c:title>
          <c:tx>
            <c:rich>
              <a:bodyPr/>
              <a:lstStyle/>
              <a:p>
                <a:pPr>
                  <a:defRPr/>
                </a:pPr>
                <a:r>
                  <a:rPr lang="en-US" dirty="0"/>
                  <a:t>Annual return (%)</a:t>
                </a:r>
              </a:p>
            </c:rich>
          </c:tx>
          <c:overlay val="0"/>
        </c:title>
        <c:numFmt formatCode="#,##0" sourceLinked="0"/>
        <c:majorTickMark val="out"/>
        <c:minorTickMark val="none"/>
        <c:tickLblPos val="nextTo"/>
        <c:spPr>
          <a:ln w="9525" algn="ctr">
            <a:noFill/>
            <a:prstDash val="solid"/>
          </a:ln>
        </c:spPr>
        <c:crossAx val="422364944"/>
        <c:crosses val="min"/>
        <c:crossBetween val="midCat"/>
        <c:majorUnit val="2"/>
      </c:valAx>
      <c:spPr>
        <a:noFill/>
        <a:ln w="9525" algn="ctr">
          <a:noFill/>
          <a:prstDash val="solid"/>
        </a:ln>
      </c:spPr>
    </c:plotArea>
    <c:plotVisOnly val="0"/>
    <c:dispBlanksAs val="gap"/>
    <c:showDLblsOverMax val="1"/>
  </c:chart>
  <c:txPr>
    <a:bodyPr/>
    <a:lstStyle/>
    <a:p>
      <a:pPr>
        <a:defRPr sz="800">
          <a:solidFill>
            <a:schemeClr val="tx1">
              <a:lumMod val="65000"/>
              <a:lumOff val="35000"/>
            </a:schemeClr>
          </a:solidFill>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6083452106662536E-2"/>
          <c:y val="2.186678678233395E-2"/>
          <c:w val="0.88966180767331693"/>
          <c:h val="0.8577419700041895"/>
        </c:manualLayout>
      </c:layout>
      <c:lineChart>
        <c:grouping val="standard"/>
        <c:varyColors val="0"/>
        <c:ser>
          <c:idx val="2"/>
          <c:order val="0"/>
          <c:tx>
            <c:strRef>
              <c:f>Sheet1!$D$1</c:f>
              <c:strCache>
                <c:ptCount val="1"/>
                <c:pt idx="0">
                  <c:v>0</c:v>
                </c:pt>
              </c:strCache>
            </c:strRef>
          </c:tx>
          <c:spPr>
            <a:ln w="25400" cap="flat">
              <a:solidFill>
                <a:schemeClr val="accent1"/>
              </a:solidFill>
              <a:prstDash val="sysDot"/>
              <a:miter lim="800000"/>
            </a:ln>
            <a:effectLst/>
          </c:spPr>
          <c:marker>
            <c:symbol val="none"/>
          </c:marker>
          <c:cat>
            <c:numRef>
              <c:f>Sheet1!$A$2:$A$538</c:f>
              <c:numCache>
                <c:formatCode>m/d/yy</c:formatCode>
                <c:ptCount val="537"/>
                <c:pt idx="0">
                  <c:v>29251</c:v>
                </c:pt>
                <c:pt idx="1">
                  <c:v>29280</c:v>
                </c:pt>
                <c:pt idx="2">
                  <c:v>29311</c:v>
                </c:pt>
                <c:pt idx="3">
                  <c:v>29341</c:v>
                </c:pt>
                <c:pt idx="4">
                  <c:v>29372</c:v>
                </c:pt>
                <c:pt idx="5">
                  <c:v>29402</c:v>
                </c:pt>
                <c:pt idx="6">
                  <c:v>29433</c:v>
                </c:pt>
                <c:pt idx="7">
                  <c:v>29464</c:v>
                </c:pt>
                <c:pt idx="8">
                  <c:v>29494</c:v>
                </c:pt>
                <c:pt idx="9">
                  <c:v>29525</c:v>
                </c:pt>
                <c:pt idx="10">
                  <c:v>29555</c:v>
                </c:pt>
                <c:pt idx="11">
                  <c:v>29586</c:v>
                </c:pt>
                <c:pt idx="12">
                  <c:v>29617</c:v>
                </c:pt>
                <c:pt idx="13">
                  <c:v>29645</c:v>
                </c:pt>
                <c:pt idx="14">
                  <c:v>29676</c:v>
                </c:pt>
                <c:pt idx="15">
                  <c:v>29706</c:v>
                </c:pt>
                <c:pt idx="16">
                  <c:v>29737</c:v>
                </c:pt>
                <c:pt idx="17">
                  <c:v>29767</c:v>
                </c:pt>
                <c:pt idx="18">
                  <c:v>29798</c:v>
                </c:pt>
                <c:pt idx="19">
                  <c:v>29829</c:v>
                </c:pt>
                <c:pt idx="20">
                  <c:v>29859</c:v>
                </c:pt>
                <c:pt idx="21">
                  <c:v>29890</c:v>
                </c:pt>
                <c:pt idx="22">
                  <c:v>29920</c:v>
                </c:pt>
                <c:pt idx="23">
                  <c:v>29951</c:v>
                </c:pt>
                <c:pt idx="24">
                  <c:v>29982</c:v>
                </c:pt>
                <c:pt idx="25">
                  <c:v>30010</c:v>
                </c:pt>
                <c:pt idx="26">
                  <c:v>30041</c:v>
                </c:pt>
                <c:pt idx="27">
                  <c:v>30071</c:v>
                </c:pt>
                <c:pt idx="28">
                  <c:v>30102</c:v>
                </c:pt>
                <c:pt idx="29">
                  <c:v>30132</c:v>
                </c:pt>
                <c:pt idx="30">
                  <c:v>30163</c:v>
                </c:pt>
                <c:pt idx="31">
                  <c:v>30194</c:v>
                </c:pt>
                <c:pt idx="32">
                  <c:v>30224</c:v>
                </c:pt>
                <c:pt idx="33">
                  <c:v>30255</c:v>
                </c:pt>
                <c:pt idx="34">
                  <c:v>30285</c:v>
                </c:pt>
                <c:pt idx="35">
                  <c:v>30316</c:v>
                </c:pt>
                <c:pt idx="36">
                  <c:v>30347</c:v>
                </c:pt>
                <c:pt idx="37">
                  <c:v>30375</c:v>
                </c:pt>
                <c:pt idx="38">
                  <c:v>30406</c:v>
                </c:pt>
                <c:pt idx="39">
                  <c:v>30436</c:v>
                </c:pt>
                <c:pt idx="40">
                  <c:v>30467</c:v>
                </c:pt>
                <c:pt idx="41">
                  <c:v>30497</c:v>
                </c:pt>
                <c:pt idx="42">
                  <c:v>30528</c:v>
                </c:pt>
                <c:pt idx="43">
                  <c:v>30559</c:v>
                </c:pt>
                <c:pt idx="44">
                  <c:v>30589</c:v>
                </c:pt>
                <c:pt idx="45">
                  <c:v>30620</c:v>
                </c:pt>
                <c:pt idx="46">
                  <c:v>30650</c:v>
                </c:pt>
                <c:pt idx="47">
                  <c:v>30681</c:v>
                </c:pt>
                <c:pt idx="48">
                  <c:v>30712</c:v>
                </c:pt>
                <c:pt idx="49">
                  <c:v>30741</c:v>
                </c:pt>
                <c:pt idx="50">
                  <c:v>30772</c:v>
                </c:pt>
                <c:pt idx="51">
                  <c:v>30802</c:v>
                </c:pt>
                <c:pt idx="52">
                  <c:v>30833</c:v>
                </c:pt>
                <c:pt idx="53">
                  <c:v>30863</c:v>
                </c:pt>
                <c:pt idx="54">
                  <c:v>30894</c:v>
                </c:pt>
                <c:pt idx="55">
                  <c:v>30925</c:v>
                </c:pt>
                <c:pt idx="56">
                  <c:v>30955</c:v>
                </c:pt>
                <c:pt idx="57">
                  <c:v>30986</c:v>
                </c:pt>
                <c:pt idx="58">
                  <c:v>31016</c:v>
                </c:pt>
                <c:pt idx="59">
                  <c:v>31047</c:v>
                </c:pt>
                <c:pt idx="60">
                  <c:v>31078</c:v>
                </c:pt>
                <c:pt idx="61">
                  <c:v>31106</c:v>
                </c:pt>
                <c:pt idx="62">
                  <c:v>31137</c:v>
                </c:pt>
                <c:pt idx="63">
                  <c:v>31167</c:v>
                </c:pt>
                <c:pt idx="64">
                  <c:v>31198</c:v>
                </c:pt>
                <c:pt idx="65">
                  <c:v>31228</c:v>
                </c:pt>
                <c:pt idx="66">
                  <c:v>31259</c:v>
                </c:pt>
                <c:pt idx="67">
                  <c:v>31290</c:v>
                </c:pt>
                <c:pt idx="68">
                  <c:v>31320</c:v>
                </c:pt>
                <c:pt idx="69">
                  <c:v>31351</c:v>
                </c:pt>
                <c:pt idx="70">
                  <c:v>31381</c:v>
                </c:pt>
                <c:pt idx="71">
                  <c:v>31412</c:v>
                </c:pt>
                <c:pt idx="72">
                  <c:v>31443</c:v>
                </c:pt>
                <c:pt idx="73">
                  <c:v>31471</c:v>
                </c:pt>
                <c:pt idx="74">
                  <c:v>31502</c:v>
                </c:pt>
                <c:pt idx="75">
                  <c:v>31532</c:v>
                </c:pt>
                <c:pt idx="76">
                  <c:v>31563</c:v>
                </c:pt>
                <c:pt idx="77">
                  <c:v>31593</c:v>
                </c:pt>
                <c:pt idx="78">
                  <c:v>31624</c:v>
                </c:pt>
                <c:pt idx="79">
                  <c:v>31655</c:v>
                </c:pt>
                <c:pt idx="80">
                  <c:v>31685</c:v>
                </c:pt>
                <c:pt idx="81">
                  <c:v>31716</c:v>
                </c:pt>
                <c:pt idx="82">
                  <c:v>31746</c:v>
                </c:pt>
                <c:pt idx="83">
                  <c:v>31777</c:v>
                </c:pt>
                <c:pt idx="84">
                  <c:v>31808</c:v>
                </c:pt>
                <c:pt idx="85">
                  <c:v>31836</c:v>
                </c:pt>
                <c:pt idx="86">
                  <c:v>31867</c:v>
                </c:pt>
                <c:pt idx="87">
                  <c:v>31897</c:v>
                </c:pt>
                <c:pt idx="88">
                  <c:v>31928</c:v>
                </c:pt>
                <c:pt idx="89">
                  <c:v>31958</c:v>
                </c:pt>
                <c:pt idx="90">
                  <c:v>31989</c:v>
                </c:pt>
                <c:pt idx="91">
                  <c:v>32020</c:v>
                </c:pt>
                <c:pt idx="92">
                  <c:v>32050</c:v>
                </c:pt>
                <c:pt idx="93">
                  <c:v>32081</c:v>
                </c:pt>
                <c:pt idx="94">
                  <c:v>32111</c:v>
                </c:pt>
                <c:pt idx="95">
                  <c:v>32142</c:v>
                </c:pt>
                <c:pt idx="96">
                  <c:v>32173</c:v>
                </c:pt>
                <c:pt idx="97">
                  <c:v>32202</c:v>
                </c:pt>
                <c:pt idx="98">
                  <c:v>32233</c:v>
                </c:pt>
                <c:pt idx="99">
                  <c:v>32263</c:v>
                </c:pt>
                <c:pt idx="100">
                  <c:v>32294</c:v>
                </c:pt>
                <c:pt idx="101">
                  <c:v>32324</c:v>
                </c:pt>
                <c:pt idx="102">
                  <c:v>32355</c:v>
                </c:pt>
                <c:pt idx="103">
                  <c:v>32386</c:v>
                </c:pt>
                <c:pt idx="104">
                  <c:v>32416</c:v>
                </c:pt>
                <c:pt idx="105">
                  <c:v>32447</c:v>
                </c:pt>
                <c:pt idx="106">
                  <c:v>32477</c:v>
                </c:pt>
                <c:pt idx="107">
                  <c:v>32508</c:v>
                </c:pt>
                <c:pt idx="108">
                  <c:v>32539</c:v>
                </c:pt>
                <c:pt idx="109">
                  <c:v>32567</c:v>
                </c:pt>
                <c:pt idx="110">
                  <c:v>32598</c:v>
                </c:pt>
                <c:pt idx="111">
                  <c:v>32628</c:v>
                </c:pt>
                <c:pt idx="112">
                  <c:v>32659</c:v>
                </c:pt>
                <c:pt idx="113">
                  <c:v>32689</c:v>
                </c:pt>
                <c:pt idx="114">
                  <c:v>32720</c:v>
                </c:pt>
                <c:pt idx="115">
                  <c:v>32751</c:v>
                </c:pt>
                <c:pt idx="116">
                  <c:v>32781</c:v>
                </c:pt>
                <c:pt idx="117">
                  <c:v>32812</c:v>
                </c:pt>
                <c:pt idx="118">
                  <c:v>32842</c:v>
                </c:pt>
                <c:pt idx="119">
                  <c:v>32873</c:v>
                </c:pt>
                <c:pt idx="120">
                  <c:v>32904</c:v>
                </c:pt>
                <c:pt idx="121">
                  <c:v>32932</c:v>
                </c:pt>
                <c:pt idx="122">
                  <c:v>32963</c:v>
                </c:pt>
                <c:pt idx="123">
                  <c:v>32993</c:v>
                </c:pt>
                <c:pt idx="124">
                  <c:v>33024</c:v>
                </c:pt>
                <c:pt idx="125">
                  <c:v>33054</c:v>
                </c:pt>
                <c:pt idx="126">
                  <c:v>33085</c:v>
                </c:pt>
                <c:pt idx="127">
                  <c:v>33116</c:v>
                </c:pt>
                <c:pt idx="128">
                  <c:v>33146</c:v>
                </c:pt>
                <c:pt idx="129">
                  <c:v>33177</c:v>
                </c:pt>
                <c:pt idx="130">
                  <c:v>33207</c:v>
                </c:pt>
                <c:pt idx="131">
                  <c:v>33238</c:v>
                </c:pt>
                <c:pt idx="132">
                  <c:v>33269</c:v>
                </c:pt>
                <c:pt idx="133">
                  <c:v>33297</c:v>
                </c:pt>
                <c:pt idx="134">
                  <c:v>33328</c:v>
                </c:pt>
                <c:pt idx="135">
                  <c:v>33358</c:v>
                </c:pt>
                <c:pt idx="136">
                  <c:v>33389</c:v>
                </c:pt>
                <c:pt idx="137">
                  <c:v>33419</c:v>
                </c:pt>
                <c:pt idx="138">
                  <c:v>33450</c:v>
                </c:pt>
                <c:pt idx="139">
                  <c:v>33481</c:v>
                </c:pt>
                <c:pt idx="140">
                  <c:v>33511</c:v>
                </c:pt>
                <c:pt idx="141">
                  <c:v>33542</c:v>
                </c:pt>
                <c:pt idx="142">
                  <c:v>33572</c:v>
                </c:pt>
                <c:pt idx="143">
                  <c:v>33603</c:v>
                </c:pt>
                <c:pt idx="144">
                  <c:v>33634</c:v>
                </c:pt>
                <c:pt idx="145">
                  <c:v>33663</c:v>
                </c:pt>
                <c:pt idx="146">
                  <c:v>33694</c:v>
                </c:pt>
                <c:pt idx="147">
                  <c:v>33724</c:v>
                </c:pt>
                <c:pt idx="148">
                  <c:v>33755</c:v>
                </c:pt>
                <c:pt idx="149">
                  <c:v>33785</c:v>
                </c:pt>
                <c:pt idx="150">
                  <c:v>33816</c:v>
                </c:pt>
                <c:pt idx="151">
                  <c:v>33847</c:v>
                </c:pt>
                <c:pt idx="152">
                  <c:v>33877</c:v>
                </c:pt>
                <c:pt idx="153">
                  <c:v>33908</c:v>
                </c:pt>
                <c:pt idx="154">
                  <c:v>33938</c:v>
                </c:pt>
                <c:pt idx="155">
                  <c:v>33969</c:v>
                </c:pt>
                <c:pt idx="156">
                  <c:v>34000</c:v>
                </c:pt>
                <c:pt idx="157">
                  <c:v>34028</c:v>
                </c:pt>
                <c:pt idx="158">
                  <c:v>34059</c:v>
                </c:pt>
                <c:pt idx="159">
                  <c:v>34089</c:v>
                </c:pt>
                <c:pt idx="160">
                  <c:v>34120</c:v>
                </c:pt>
                <c:pt idx="161">
                  <c:v>34150</c:v>
                </c:pt>
                <c:pt idx="162">
                  <c:v>34181</c:v>
                </c:pt>
                <c:pt idx="163">
                  <c:v>34212</c:v>
                </c:pt>
                <c:pt idx="164">
                  <c:v>34242</c:v>
                </c:pt>
                <c:pt idx="165">
                  <c:v>34273</c:v>
                </c:pt>
                <c:pt idx="166">
                  <c:v>34303</c:v>
                </c:pt>
                <c:pt idx="167">
                  <c:v>34334</c:v>
                </c:pt>
                <c:pt idx="168">
                  <c:v>34365</c:v>
                </c:pt>
                <c:pt idx="169">
                  <c:v>34393</c:v>
                </c:pt>
                <c:pt idx="170">
                  <c:v>34424</c:v>
                </c:pt>
                <c:pt idx="171">
                  <c:v>34454</c:v>
                </c:pt>
                <c:pt idx="172">
                  <c:v>34485</c:v>
                </c:pt>
                <c:pt idx="173">
                  <c:v>34515</c:v>
                </c:pt>
                <c:pt idx="174">
                  <c:v>34546</c:v>
                </c:pt>
                <c:pt idx="175">
                  <c:v>34577</c:v>
                </c:pt>
                <c:pt idx="176">
                  <c:v>34607</c:v>
                </c:pt>
                <c:pt idx="177">
                  <c:v>34638</c:v>
                </c:pt>
                <c:pt idx="178">
                  <c:v>34668</c:v>
                </c:pt>
                <c:pt idx="179">
                  <c:v>34699</c:v>
                </c:pt>
                <c:pt idx="180">
                  <c:v>34730</c:v>
                </c:pt>
                <c:pt idx="181">
                  <c:v>34758</c:v>
                </c:pt>
                <c:pt idx="182">
                  <c:v>34789</c:v>
                </c:pt>
                <c:pt idx="183">
                  <c:v>34819</c:v>
                </c:pt>
                <c:pt idx="184">
                  <c:v>34850</c:v>
                </c:pt>
                <c:pt idx="185">
                  <c:v>34880</c:v>
                </c:pt>
                <c:pt idx="186">
                  <c:v>34911</c:v>
                </c:pt>
                <c:pt idx="187">
                  <c:v>34942</c:v>
                </c:pt>
                <c:pt idx="188">
                  <c:v>34972</c:v>
                </c:pt>
                <c:pt idx="189">
                  <c:v>35003</c:v>
                </c:pt>
                <c:pt idx="190">
                  <c:v>35033</c:v>
                </c:pt>
                <c:pt idx="191">
                  <c:v>35064</c:v>
                </c:pt>
                <c:pt idx="192">
                  <c:v>35095</c:v>
                </c:pt>
                <c:pt idx="193">
                  <c:v>35124</c:v>
                </c:pt>
                <c:pt idx="194">
                  <c:v>35155</c:v>
                </c:pt>
                <c:pt idx="195">
                  <c:v>35185</c:v>
                </c:pt>
                <c:pt idx="196">
                  <c:v>35216</c:v>
                </c:pt>
                <c:pt idx="197">
                  <c:v>35246</c:v>
                </c:pt>
                <c:pt idx="198">
                  <c:v>35277</c:v>
                </c:pt>
                <c:pt idx="199">
                  <c:v>35308</c:v>
                </c:pt>
                <c:pt idx="200">
                  <c:v>35338</c:v>
                </c:pt>
                <c:pt idx="201">
                  <c:v>35369</c:v>
                </c:pt>
                <c:pt idx="202">
                  <c:v>35399</c:v>
                </c:pt>
                <c:pt idx="203">
                  <c:v>35430</c:v>
                </c:pt>
                <c:pt idx="204">
                  <c:v>35461</c:v>
                </c:pt>
                <c:pt idx="205">
                  <c:v>35489</c:v>
                </c:pt>
                <c:pt idx="206">
                  <c:v>35520</c:v>
                </c:pt>
                <c:pt idx="207">
                  <c:v>35550</c:v>
                </c:pt>
                <c:pt idx="208">
                  <c:v>35581</c:v>
                </c:pt>
                <c:pt idx="209">
                  <c:v>35611</c:v>
                </c:pt>
                <c:pt idx="210">
                  <c:v>35642</c:v>
                </c:pt>
                <c:pt idx="211">
                  <c:v>35673</c:v>
                </c:pt>
                <c:pt idx="212">
                  <c:v>35703</c:v>
                </c:pt>
                <c:pt idx="213">
                  <c:v>35734</c:v>
                </c:pt>
                <c:pt idx="214">
                  <c:v>35764</c:v>
                </c:pt>
                <c:pt idx="215">
                  <c:v>35795</c:v>
                </c:pt>
                <c:pt idx="216">
                  <c:v>35826</c:v>
                </c:pt>
                <c:pt idx="217">
                  <c:v>35854</c:v>
                </c:pt>
                <c:pt idx="218">
                  <c:v>35885</c:v>
                </c:pt>
                <c:pt idx="219">
                  <c:v>35915</c:v>
                </c:pt>
                <c:pt idx="220">
                  <c:v>35946</c:v>
                </c:pt>
                <c:pt idx="221">
                  <c:v>35976</c:v>
                </c:pt>
                <c:pt idx="222">
                  <c:v>36007</c:v>
                </c:pt>
                <c:pt idx="223">
                  <c:v>36038</c:v>
                </c:pt>
                <c:pt idx="224">
                  <c:v>36068</c:v>
                </c:pt>
                <c:pt idx="225">
                  <c:v>36099</c:v>
                </c:pt>
                <c:pt idx="226">
                  <c:v>36129</c:v>
                </c:pt>
                <c:pt idx="227">
                  <c:v>36160</c:v>
                </c:pt>
                <c:pt idx="228">
                  <c:v>36191</c:v>
                </c:pt>
                <c:pt idx="229">
                  <c:v>36219</c:v>
                </c:pt>
                <c:pt idx="230">
                  <c:v>36250</c:v>
                </c:pt>
                <c:pt idx="231">
                  <c:v>36280</c:v>
                </c:pt>
                <c:pt idx="232">
                  <c:v>36311</c:v>
                </c:pt>
                <c:pt idx="233">
                  <c:v>36341</c:v>
                </c:pt>
                <c:pt idx="234">
                  <c:v>36372</c:v>
                </c:pt>
                <c:pt idx="235">
                  <c:v>36403</c:v>
                </c:pt>
                <c:pt idx="236">
                  <c:v>36433</c:v>
                </c:pt>
                <c:pt idx="237">
                  <c:v>36464</c:v>
                </c:pt>
                <c:pt idx="238">
                  <c:v>36494</c:v>
                </c:pt>
                <c:pt idx="239">
                  <c:v>36525</c:v>
                </c:pt>
                <c:pt idx="240">
                  <c:v>36556</c:v>
                </c:pt>
                <c:pt idx="241">
                  <c:v>36585</c:v>
                </c:pt>
                <c:pt idx="242">
                  <c:v>36616</c:v>
                </c:pt>
                <c:pt idx="243">
                  <c:v>36646</c:v>
                </c:pt>
                <c:pt idx="244">
                  <c:v>36677</c:v>
                </c:pt>
                <c:pt idx="245">
                  <c:v>36707</c:v>
                </c:pt>
                <c:pt idx="246">
                  <c:v>36738</c:v>
                </c:pt>
                <c:pt idx="247">
                  <c:v>36769</c:v>
                </c:pt>
                <c:pt idx="248">
                  <c:v>36799</c:v>
                </c:pt>
                <c:pt idx="249">
                  <c:v>36830</c:v>
                </c:pt>
                <c:pt idx="250">
                  <c:v>36860</c:v>
                </c:pt>
                <c:pt idx="251">
                  <c:v>36891</c:v>
                </c:pt>
                <c:pt idx="252">
                  <c:v>36922</c:v>
                </c:pt>
                <c:pt idx="253">
                  <c:v>36950</c:v>
                </c:pt>
                <c:pt idx="254">
                  <c:v>36981</c:v>
                </c:pt>
                <c:pt idx="255">
                  <c:v>37011</c:v>
                </c:pt>
                <c:pt idx="256">
                  <c:v>37042</c:v>
                </c:pt>
                <c:pt idx="257">
                  <c:v>37072</c:v>
                </c:pt>
                <c:pt idx="258">
                  <c:v>37103</c:v>
                </c:pt>
                <c:pt idx="259">
                  <c:v>37134</c:v>
                </c:pt>
                <c:pt idx="260">
                  <c:v>37164</c:v>
                </c:pt>
                <c:pt idx="261">
                  <c:v>37195</c:v>
                </c:pt>
                <c:pt idx="262">
                  <c:v>37225</c:v>
                </c:pt>
                <c:pt idx="263">
                  <c:v>37256</c:v>
                </c:pt>
                <c:pt idx="264">
                  <c:v>37287</c:v>
                </c:pt>
                <c:pt idx="265">
                  <c:v>37315</c:v>
                </c:pt>
                <c:pt idx="266">
                  <c:v>37346</c:v>
                </c:pt>
                <c:pt idx="267">
                  <c:v>37376</c:v>
                </c:pt>
                <c:pt idx="268">
                  <c:v>37407</c:v>
                </c:pt>
                <c:pt idx="269">
                  <c:v>37437</c:v>
                </c:pt>
                <c:pt idx="270">
                  <c:v>37468</c:v>
                </c:pt>
                <c:pt idx="271">
                  <c:v>37499</c:v>
                </c:pt>
                <c:pt idx="272">
                  <c:v>37529</c:v>
                </c:pt>
                <c:pt idx="273">
                  <c:v>37560</c:v>
                </c:pt>
                <c:pt idx="274">
                  <c:v>37590</c:v>
                </c:pt>
                <c:pt idx="275">
                  <c:v>37621</c:v>
                </c:pt>
                <c:pt idx="276">
                  <c:v>37652</c:v>
                </c:pt>
                <c:pt idx="277">
                  <c:v>37680</c:v>
                </c:pt>
                <c:pt idx="278">
                  <c:v>37711</c:v>
                </c:pt>
                <c:pt idx="279">
                  <c:v>37741</c:v>
                </c:pt>
                <c:pt idx="280">
                  <c:v>37772</c:v>
                </c:pt>
                <c:pt idx="281">
                  <c:v>37802</c:v>
                </c:pt>
                <c:pt idx="282">
                  <c:v>37833</c:v>
                </c:pt>
                <c:pt idx="283">
                  <c:v>37864</c:v>
                </c:pt>
                <c:pt idx="284">
                  <c:v>37894</c:v>
                </c:pt>
                <c:pt idx="285">
                  <c:v>37925</c:v>
                </c:pt>
                <c:pt idx="286">
                  <c:v>37955</c:v>
                </c:pt>
                <c:pt idx="287">
                  <c:v>37986</c:v>
                </c:pt>
                <c:pt idx="288">
                  <c:v>38017</c:v>
                </c:pt>
                <c:pt idx="289">
                  <c:v>38046</c:v>
                </c:pt>
                <c:pt idx="290">
                  <c:v>38077</c:v>
                </c:pt>
                <c:pt idx="291">
                  <c:v>38107</c:v>
                </c:pt>
                <c:pt idx="292">
                  <c:v>38138</c:v>
                </c:pt>
                <c:pt idx="293">
                  <c:v>38168</c:v>
                </c:pt>
                <c:pt idx="294">
                  <c:v>38199</c:v>
                </c:pt>
                <c:pt idx="295">
                  <c:v>38230</c:v>
                </c:pt>
                <c:pt idx="296">
                  <c:v>38260</c:v>
                </c:pt>
                <c:pt idx="297">
                  <c:v>38291</c:v>
                </c:pt>
                <c:pt idx="298">
                  <c:v>38321</c:v>
                </c:pt>
                <c:pt idx="299">
                  <c:v>38352</c:v>
                </c:pt>
                <c:pt idx="300">
                  <c:v>38383</c:v>
                </c:pt>
                <c:pt idx="301">
                  <c:v>38411</c:v>
                </c:pt>
                <c:pt idx="302">
                  <c:v>38442</c:v>
                </c:pt>
                <c:pt idx="303">
                  <c:v>38472</c:v>
                </c:pt>
                <c:pt idx="304">
                  <c:v>38503</c:v>
                </c:pt>
                <c:pt idx="305">
                  <c:v>38533</c:v>
                </c:pt>
                <c:pt idx="306">
                  <c:v>38564</c:v>
                </c:pt>
                <c:pt idx="307">
                  <c:v>38595</c:v>
                </c:pt>
                <c:pt idx="308">
                  <c:v>38625</c:v>
                </c:pt>
                <c:pt idx="309">
                  <c:v>38656</c:v>
                </c:pt>
                <c:pt idx="310">
                  <c:v>38686</c:v>
                </c:pt>
                <c:pt idx="311">
                  <c:v>38717</c:v>
                </c:pt>
                <c:pt idx="312">
                  <c:v>38748</c:v>
                </c:pt>
                <c:pt idx="313">
                  <c:v>38776</c:v>
                </c:pt>
                <c:pt idx="314">
                  <c:v>38807</c:v>
                </c:pt>
                <c:pt idx="315">
                  <c:v>38837</c:v>
                </c:pt>
                <c:pt idx="316">
                  <c:v>38868</c:v>
                </c:pt>
                <c:pt idx="317">
                  <c:v>38898</c:v>
                </c:pt>
                <c:pt idx="318">
                  <c:v>38929</c:v>
                </c:pt>
                <c:pt idx="319">
                  <c:v>38960</c:v>
                </c:pt>
                <c:pt idx="320">
                  <c:v>38990</c:v>
                </c:pt>
                <c:pt idx="321">
                  <c:v>39021</c:v>
                </c:pt>
                <c:pt idx="322">
                  <c:v>39051</c:v>
                </c:pt>
                <c:pt idx="323">
                  <c:v>39082</c:v>
                </c:pt>
                <c:pt idx="324">
                  <c:v>39113</c:v>
                </c:pt>
                <c:pt idx="325">
                  <c:v>39141</c:v>
                </c:pt>
                <c:pt idx="326">
                  <c:v>39172</c:v>
                </c:pt>
                <c:pt idx="327">
                  <c:v>39202</c:v>
                </c:pt>
                <c:pt idx="328">
                  <c:v>39233</c:v>
                </c:pt>
                <c:pt idx="329">
                  <c:v>39263</c:v>
                </c:pt>
                <c:pt idx="330">
                  <c:v>39294</c:v>
                </c:pt>
                <c:pt idx="331">
                  <c:v>39325</c:v>
                </c:pt>
                <c:pt idx="332">
                  <c:v>39355</c:v>
                </c:pt>
                <c:pt idx="333">
                  <c:v>39386</c:v>
                </c:pt>
                <c:pt idx="334">
                  <c:v>39416</c:v>
                </c:pt>
                <c:pt idx="335">
                  <c:v>39447</c:v>
                </c:pt>
                <c:pt idx="336">
                  <c:v>39478</c:v>
                </c:pt>
                <c:pt idx="337">
                  <c:v>39507</c:v>
                </c:pt>
                <c:pt idx="338">
                  <c:v>39538</c:v>
                </c:pt>
                <c:pt idx="339">
                  <c:v>39568</c:v>
                </c:pt>
                <c:pt idx="340">
                  <c:v>39599</c:v>
                </c:pt>
                <c:pt idx="341">
                  <c:v>39629</c:v>
                </c:pt>
                <c:pt idx="342">
                  <c:v>39660</c:v>
                </c:pt>
                <c:pt idx="343">
                  <c:v>39691</c:v>
                </c:pt>
                <c:pt idx="344">
                  <c:v>39721</c:v>
                </c:pt>
                <c:pt idx="345">
                  <c:v>39752</c:v>
                </c:pt>
                <c:pt idx="346">
                  <c:v>39782</c:v>
                </c:pt>
                <c:pt idx="347">
                  <c:v>39813</c:v>
                </c:pt>
                <c:pt idx="348">
                  <c:v>39844</c:v>
                </c:pt>
                <c:pt idx="349">
                  <c:v>39872</c:v>
                </c:pt>
                <c:pt idx="350">
                  <c:v>39903</c:v>
                </c:pt>
                <c:pt idx="351">
                  <c:v>39933</c:v>
                </c:pt>
                <c:pt idx="352">
                  <c:v>39964</c:v>
                </c:pt>
                <c:pt idx="353">
                  <c:v>39994</c:v>
                </c:pt>
                <c:pt idx="354">
                  <c:v>40025</c:v>
                </c:pt>
                <c:pt idx="355">
                  <c:v>40056</c:v>
                </c:pt>
                <c:pt idx="356">
                  <c:v>40086</c:v>
                </c:pt>
                <c:pt idx="357">
                  <c:v>40117</c:v>
                </c:pt>
                <c:pt idx="358">
                  <c:v>40147</c:v>
                </c:pt>
                <c:pt idx="359">
                  <c:v>40178</c:v>
                </c:pt>
                <c:pt idx="360">
                  <c:v>40209</c:v>
                </c:pt>
                <c:pt idx="361">
                  <c:v>40237</c:v>
                </c:pt>
                <c:pt idx="362">
                  <c:v>40268</c:v>
                </c:pt>
                <c:pt idx="363">
                  <c:v>40298</c:v>
                </c:pt>
                <c:pt idx="364">
                  <c:v>40329</c:v>
                </c:pt>
                <c:pt idx="365">
                  <c:v>40359</c:v>
                </c:pt>
                <c:pt idx="366">
                  <c:v>40390</c:v>
                </c:pt>
                <c:pt idx="367">
                  <c:v>40421</c:v>
                </c:pt>
                <c:pt idx="368">
                  <c:v>40451</c:v>
                </c:pt>
                <c:pt idx="369">
                  <c:v>40482</c:v>
                </c:pt>
                <c:pt idx="370">
                  <c:v>40512</c:v>
                </c:pt>
                <c:pt idx="371">
                  <c:v>40543</c:v>
                </c:pt>
                <c:pt idx="372">
                  <c:v>40574</c:v>
                </c:pt>
                <c:pt idx="373">
                  <c:v>40602</c:v>
                </c:pt>
                <c:pt idx="374">
                  <c:v>40633</c:v>
                </c:pt>
                <c:pt idx="375">
                  <c:v>40663</c:v>
                </c:pt>
                <c:pt idx="376">
                  <c:v>40694</c:v>
                </c:pt>
                <c:pt idx="377">
                  <c:v>40724</c:v>
                </c:pt>
                <c:pt idx="378">
                  <c:v>40755</c:v>
                </c:pt>
                <c:pt idx="379">
                  <c:v>40786</c:v>
                </c:pt>
                <c:pt idx="380">
                  <c:v>40816</c:v>
                </c:pt>
                <c:pt idx="381">
                  <c:v>40847</c:v>
                </c:pt>
                <c:pt idx="382">
                  <c:v>40877</c:v>
                </c:pt>
                <c:pt idx="383">
                  <c:v>40908</c:v>
                </c:pt>
                <c:pt idx="384">
                  <c:v>40939</c:v>
                </c:pt>
                <c:pt idx="385">
                  <c:v>40968</c:v>
                </c:pt>
                <c:pt idx="386">
                  <c:v>40999</c:v>
                </c:pt>
                <c:pt idx="387">
                  <c:v>41029</c:v>
                </c:pt>
                <c:pt idx="388">
                  <c:v>41060</c:v>
                </c:pt>
                <c:pt idx="389">
                  <c:v>41090</c:v>
                </c:pt>
                <c:pt idx="390">
                  <c:v>41121</c:v>
                </c:pt>
                <c:pt idx="391">
                  <c:v>41152</c:v>
                </c:pt>
                <c:pt idx="392">
                  <c:v>41182</c:v>
                </c:pt>
                <c:pt idx="393">
                  <c:v>41213</c:v>
                </c:pt>
                <c:pt idx="394">
                  <c:v>41243</c:v>
                </c:pt>
                <c:pt idx="395">
                  <c:v>41274</c:v>
                </c:pt>
                <c:pt idx="396">
                  <c:v>41305</c:v>
                </c:pt>
                <c:pt idx="397">
                  <c:v>41333</c:v>
                </c:pt>
                <c:pt idx="398">
                  <c:v>41364</c:v>
                </c:pt>
                <c:pt idx="399">
                  <c:v>41394</c:v>
                </c:pt>
                <c:pt idx="400">
                  <c:v>41425</c:v>
                </c:pt>
                <c:pt idx="401">
                  <c:v>41455</c:v>
                </c:pt>
                <c:pt idx="402">
                  <c:v>41486</c:v>
                </c:pt>
                <c:pt idx="403">
                  <c:v>41517</c:v>
                </c:pt>
                <c:pt idx="404">
                  <c:v>41547</c:v>
                </c:pt>
                <c:pt idx="405">
                  <c:v>41578</c:v>
                </c:pt>
                <c:pt idx="406">
                  <c:v>41608</c:v>
                </c:pt>
                <c:pt idx="407">
                  <c:v>41639</c:v>
                </c:pt>
                <c:pt idx="408">
                  <c:v>41670</c:v>
                </c:pt>
                <c:pt idx="409">
                  <c:v>41698</c:v>
                </c:pt>
                <c:pt idx="410">
                  <c:v>41729</c:v>
                </c:pt>
                <c:pt idx="411">
                  <c:v>41759</c:v>
                </c:pt>
                <c:pt idx="412">
                  <c:v>41790</c:v>
                </c:pt>
                <c:pt idx="413">
                  <c:v>41820</c:v>
                </c:pt>
                <c:pt idx="414">
                  <c:v>41851</c:v>
                </c:pt>
                <c:pt idx="415">
                  <c:v>41882</c:v>
                </c:pt>
                <c:pt idx="416">
                  <c:v>41912</c:v>
                </c:pt>
                <c:pt idx="417">
                  <c:v>41943</c:v>
                </c:pt>
                <c:pt idx="418">
                  <c:v>41973</c:v>
                </c:pt>
                <c:pt idx="419">
                  <c:v>42004</c:v>
                </c:pt>
                <c:pt idx="420">
                  <c:v>42035</c:v>
                </c:pt>
                <c:pt idx="421">
                  <c:v>42063</c:v>
                </c:pt>
                <c:pt idx="422">
                  <c:v>42094</c:v>
                </c:pt>
                <c:pt idx="423">
                  <c:v>42124</c:v>
                </c:pt>
                <c:pt idx="424">
                  <c:v>42155</c:v>
                </c:pt>
                <c:pt idx="425">
                  <c:v>42185</c:v>
                </c:pt>
                <c:pt idx="426">
                  <c:v>42216</c:v>
                </c:pt>
                <c:pt idx="427">
                  <c:v>42247</c:v>
                </c:pt>
                <c:pt idx="428">
                  <c:v>42277</c:v>
                </c:pt>
                <c:pt idx="429">
                  <c:v>42308</c:v>
                </c:pt>
                <c:pt idx="430">
                  <c:v>42338</c:v>
                </c:pt>
                <c:pt idx="431">
                  <c:v>42369</c:v>
                </c:pt>
                <c:pt idx="432">
                  <c:v>42400</c:v>
                </c:pt>
                <c:pt idx="433">
                  <c:v>42429</c:v>
                </c:pt>
                <c:pt idx="434">
                  <c:v>42460</c:v>
                </c:pt>
                <c:pt idx="435">
                  <c:v>42490</c:v>
                </c:pt>
                <c:pt idx="436">
                  <c:v>42521</c:v>
                </c:pt>
                <c:pt idx="437">
                  <c:v>42551</c:v>
                </c:pt>
                <c:pt idx="438">
                  <c:v>42582</c:v>
                </c:pt>
                <c:pt idx="439">
                  <c:v>42613</c:v>
                </c:pt>
                <c:pt idx="440">
                  <c:v>42643</c:v>
                </c:pt>
                <c:pt idx="441">
                  <c:v>42674</c:v>
                </c:pt>
                <c:pt idx="442">
                  <c:v>42704</c:v>
                </c:pt>
                <c:pt idx="443">
                  <c:v>42735</c:v>
                </c:pt>
                <c:pt idx="444">
                  <c:v>42766</c:v>
                </c:pt>
                <c:pt idx="445">
                  <c:v>42794</c:v>
                </c:pt>
                <c:pt idx="446">
                  <c:v>42825</c:v>
                </c:pt>
                <c:pt idx="447">
                  <c:v>42855</c:v>
                </c:pt>
                <c:pt idx="448">
                  <c:v>42886</c:v>
                </c:pt>
                <c:pt idx="449">
                  <c:v>42916</c:v>
                </c:pt>
                <c:pt idx="450">
                  <c:v>42947</c:v>
                </c:pt>
                <c:pt idx="451">
                  <c:v>42978</c:v>
                </c:pt>
                <c:pt idx="452">
                  <c:v>43008</c:v>
                </c:pt>
                <c:pt idx="453">
                  <c:v>43039</c:v>
                </c:pt>
                <c:pt idx="454">
                  <c:v>43069</c:v>
                </c:pt>
                <c:pt idx="455">
                  <c:v>43100</c:v>
                </c:pt>
                <c:pt idx="456">
                  <c:v>43131</c:v>
                </c:pt>
                <c:pt idx="457">
                  <c:v>43159</c:v>
                </c:pt>
                <c:pt idx="458">
                  <c:v>43190</c:v>
                </c:pt>
                <c:pt idx="459">
                  <c:v>43220</c:v>
                </c:pt>
                <c:pt idx="460">
                  <c:v>43251</c:v>
                </c:pt>
                <c:pt idx="461">
                  <c:v>43281</c:v>
                </c:pt>
                <c:pt idx="462">
                  <c:v>43312</c:v>
                </c:pt>
                <c:pt idx="463">
                  <c:v>43343</c:v>
                </c:pt>
                <c:pt idx="464">
                  <c:v>43373</c:v>
                </c:pt>
                <c:pt idx="465">
                  <c:v>43404</c:v>
                </c:pt>
                <c:pt idx="466">
                  <c:v>43434</c:v>
                </c:pt>
                <c:pt idx="467">
                  <c:v>43465</c:v>
                </c:pt>
                <c:pt idx="468">
                  <c:v>43496</c:v>
                </c:pt>
                <c:pt idx="469">
                  <c:v>43524</c:v>
                </c:pt>
                <c:pt idx="470">
                  <c:v>43555</c:v>
                </c:pt>
                <c:pt idx="471">
                  <c:v>43585</c:v>
                </c:pt>
                <c:pt idx="472">
                  <c:v>43616</c:v>
                </c:pt>
                <c:pt idx="473">
                  <c:v>43646</c:v>
                </c:pt>
                <c:pt idx="474">
                  <c:v>43677</c:v>
                </c:pt>
                <c:pt idx="475">
                  <c:v>43708</c:v>
                </c:pt>
                <c:pt idx="476">
                  <c:v>43738</c:v>
                </c:pt>
                <c:pt idx="477">
                  <c:v>43769</c:v>
                </c:pt>
                <c:pt idx="478">
                  <c:v>43799</c:v>
                </c:pt>
                <c:pt idx="479">
                  <c:v>43830</c:v>
                </c:pt>
                <c:pt idx="480">
                  <c:v>43861</c:v>
                </c:pt>
                <c:pt idx="481">
                  <c:v>43890</c:v>
                </c:pt>
                <c:pt idx="482">
                  <c:v>43921</c:v>
                </c:pt>
                <c:pt idx="483">
                  <c:v>43951</c:v>
                </c:pt>
                <c:pt idx="484">
                  <c:v>43982</c:v>
                </c:pt>
                <c:pt idx="485">
                  <c:v>44012</c:v>
                </c:pt>
                <c:pt idx="486">
                  <c:v>44043</c:v>
                </c:pt>
                <c:pt idx="487">
                  <c:v>44074</c:v>
                </c:pt>
                <c:pt idx="488">
                  <c:v>44104</c:v>
                </c:pt>
                <c:pt idx="489">
                  <c:v>44135</c:v>
                </c:pt>
                <c:pt idx="490">
                  <c:v>44165</c:v>
                </c:pt>
                <c:pt idx="491">
                  <c:v>44196</c:v>
                </c:pt>
                <c:pt idx="492">
                  <c:v>44227</c:v>
                </c:pt>
                <c:pt idx="493">
                  <c:v>44255</c:v>
                </c:pt>
                <c:pt idx="494">
                  <c:v>44286</c:v>
                </c:pt>
                <c:pt idx="495">
                  <c:v>44316</c:v>
                </c:pt>
                <c:pt idx="496">
                  <c:v>44347</c:v>
                </c:pt>
                <c:pt idx="497">
                  <c:v>44377</c:v>
                </c:pt>
                <c:pt idx="498">
                  <c:v>44408</c:v>
                </c:pt>
                <c:pt idx="499">
                  <c:v>44439</c:v>
                </c:pt>
                <c:pt idx="500">
                  <c:v>44469</c:v>
                </c:pt>
                <c:pt idx="501">
                  <c:v>44500</c:v>
                </c:pt>
                <c:pt idx="502">
                  <c:v>44530</c:v>
                </c:pt>
                <c:pt idx="503">
                  <c:v>44561</c:v>
                </c:pt>
                <c:pt idx="504">
                  <c:v>44592</c:v>
                </c:pt>
                <c:pt idx="505">
                  <c:v>44620</c:v>
                </c:pt>
                <c:pt idx="506">
                  <c:v>44651</c:v>
                </c:pt>
                <c:pt idx="507">
                  <c:v>44681</c:v>
                </c:pt>
                <c:pt idx="508">
                  <c:v>44712</c:v>
                </c:pt>
                <c:pt idx="509">
                  <c:v>44742</c:v>
                </c:pt>
                <c:pt idx="510">
                  <c:v>44773</c:v>
                </c:pt>
                <c:pt idx="511">
                  <c:v>44804</c:v>
                </c:pt>
                <c:pt idx="512">
                  <c:v>44834</c:v>
                </c:pt>
                <c:pt idx="513">
                  <c:v>44865</c:v>
                </c:pt>
                <c:pt idx="514">
                  <c:v>44895</c:v>
                </c:pt>
                <c:pt idx="515">
                  <c:v>44926</c:v>
                </c:pt>
                <c:pt idx="516">
                  <c:v>44957</c:v>
                </c:pt>
                <c:pt idx="517">
                  <c:v>44985</c:v>
                </c:pt>
                <c:pt idx="518">
                  <c:v>45016</c:v>
                </c:pt>
                <c:pt idx="519">
                  <c:v>45046</c:v>
                </c:pt>
                <c:pt idx="520">
                  <c:v>45077</c:v>
                </c:pt>
                <c:pt idx="521">
                  <c:v>45107</c:v>
                </c:pt>
                <c:pt idx="522">
                  <c:v>45138</c:v>
                </c:pt>
                <c:pt idx="523">
                  <c:v>45169</c:v>
                </c:pt>
                <c:pt idx="524">
                  <c:v>45199</c:v>
                </c:pt>
                <c:pt idx="525">
                  <c:v>45230</c:v>
                </c:pt>
                <c:pt idx="526">
                  <c:v>45260</c:v>
                </c:pt>
                <c:pt idx="527">
                  <c:v>45289</c:v>
                </c:pt>
                <c:pt idx="528">
                  <c:v>45322</c:v>
                </c:pt>
                <c:pt idx="529">
                  <c:v>45351</c:v>
                </c:pt>
                <c:pt idx="530">
                  <c:v>45382</c:v>
                </c:pt>
                <c:pt idx="531">
                  <c:v>45412</c:v>
                </c:pt>
                <c:pt idx="532">
                  <c:v>45443</c:v>
                </c:pt>
                <c:pt idx="533">
                  <c:v>45473</c:v>
                </c:pt>
                <c:pt idx="534">
                  <c:v>45504</c:v>
                </c:pt>
                <c:pt idx="535">
                  <c:v>45535</c:v>
                </c:pt>
                <c:pt idx="536">
                  <c:v>45565</c:v>
                </c:pt>
              </c:numCache>
            </c:numRef>
          </c:cat>
          <c:val>
            <c:numRef>
              <c:f>Sheet1!$D$2:$D$538</c:f>
              <c:numCache>
                <c:formatCode>0.0</c:formatCode>
                <c:ptCount val="537"/>
                <c:pt idx="0">
                  <c:v>10</c:v>
                </c:pt>
                <c:pt idx="1">
                  <c:v>10</c:v>
                </c:pt>
                <c:pt idx="2">
                  <c:v>10</c:v>
                </c:pt>
                <c:pt idx="3">
                  <c:v>10</c:v>
                </c:pt>
                <c:pt idx="4">
                  <c:v>10</c:v>
                </c:pt>
                <c:pt idx="5">
                  <c:v>10</c:v>
                </c:pt>
                <c:pt idx="6">
                  <c:v>10</c:v>
                </c:pt>
                <c:pt idx="7">
                  <c:v>10</c:v>
                </c:pt>
                <c:pt idx="8">
                  <c:v>10</c:v>
                </c:pt>
                <c:pt idx="9">
                  <c:v>10</c:v>
                </c:pt>
                <c:pt idx="10">
                  <c:v>10</c:v>
                </c:pt>
                <c:pt idx="11">
                  <c:v>10</c:v>
                </c:pt>
                <c:pt idx="12">
                  <c:v>10</c:v>
                </c:pt>
                <c:pt idx="13">
                  <c:v>10</c:v>
                </c:pt>
                <c:pt idx="14">
                  <c:v>10</c:v>
                </c:pt>
                <c:pt idx="15">
                  <c:v>10</c:v>
                </c:pt>
                <c:pt idx="16">
                  <c:v>10</c:v>
                </c:pt>
                <c:pt idx="17">
                  <c:v>10</c:v>
                </c:pt>
                <c:pt idx="18">
                  <c:v>10</c:v>
                </c:pt>
                <c:pt idx="19">
                  <c:v>10</c:v>
                </c:pt>
                <c:pt idx="20">
                  <c:v>10</c:v>
                </c:pt>
                <c:pt idx="21">
                  <c:v>10</c:v>
                </c:pt>
                <c:pt idx="22">
                  <c:v>10</c:v>
                </c:pt>
                <c:pt idx="23">
                  <c:v>10</c:v>
                </c:pt>
                <c:pt idx="24">
                  <c:v>10</c:v>
                </c:pt>
                <c:pt idx="25">
                  <c:v>10</c:v>
                </c:pt>
                <c:pt idx="26">
                  <c:v>10</c:v>
                </c:pt>
                <c:pt idx="27">
                  <c:v>10</c:v>
                </c:pt>
                <c:pt idx="28">
                  <c:v>10</c:v>
                </c:pt>
                <c:pt idx="29">
                  <c:v>10</c:v>
                </c:pt>
                <c:pt idx="30">
                  <c:v>10</c:v>
                </c:pt>
                <c:pt idx="31">
                  <c:v>10</c:v>
                </c:pt>
                <c:pt idx="32">
                  <c:v>10</c:v>
                </c:pt>
                <c:pt idx="33">
                  <c:v>10</c:v>
                </c:pt>
                <c:pt idx="34">
                  <c:v>10</c:v>
                </c:pt>
                <c:pt idx="35">
                  <c:v>10</c:v>
                </c:pt>
                <c:pt idx="36">
                  <c:v>10</c:v>
                </c:pt>
                <c:pt idx="37">
                  <c:v>10</c:v>
                </c:pt>
                <c:pt idx="38">
                  <c:v>10</c:v>
                </c:pt>
                <c:pt idx="39">
                  <c:v>10</c:v>
                </c:pt>
                <c:pt idx="40">
                  <c:v>10</c:v>
                </c:pt>
                <c:pt idx="41">
                  <c:v>10</c:v>
                </c:pt>
                <c:pt idx="42">
                  <c:v>10</c:v>
                </c:pt>
                <c:pt idx="43">
                  <c:v>10</c:v>
                </c:pt>
                <c:pt idx="44">
                  <c:v>10</c:v>
                </c:pt>
                <c:pt idx="45">
                  <c:v>10</c:v>
                </c:pt>
                <c:pt idx="46">
                  <c:v>10</c:v>
                </c:pt>
                <c:pt idx="47">
                  <c:v>10</c:v>
                </c:pt>
                <c:pt idx="48">
                  <c:v>10</c:v>
                </c:pt>
                <c:pt idx="49">
                  <c:v>10</c:v>
                </c:pt>
                <c:pt idx="50">
                  <c:v>10</c:v>
                </c:pt>
                <c:pt idx="51">
                  <c:v>10</c:v>
                </c:pt>
                <c:pt idx="52">
                  <c:v>10</c:v>
                </c:pt>
                <c:pt idx="53">
                  <c:v>10</c:v>
                </c:pt>
                <c:pt idx="54">
                  <c:v>10</c:v>
                </c:pt>
                <c:pt idx="55">
                  <c:v>10</c:v>
                </c:pt>
                <c:pt idx="56">
                  <c:v>10</c:v>
                </c:pt>
                <c:pt idx="57">
                  <c:v>10</c:v>
                </c:pt>
                <c:pt idx="58">
                  <c:v>10</c:v>
                </c:pt>
                <c:pt idx="59">
                  <c:v>10</c:v>
                </c:pt>
                <c:pt idx="60">
                  <c:v>10</c:v>
                </c:pt>
                <c:pt idx="61">
                  <c:v>10</c:v>
                </c:pt>
                <c:pt idx="62">
                  <c:v>10</c:v>
                </c:pt>
                <c:pt idx="63">
                  <c:v>10</c:v>
                </c:pt>
                <c:pt idx="64">
                  <c:v>10</c:v>
                </c:pt>
                <c:pt idx="65">
                  <c:v>10</c:v>
                </c:pt>
                <c:pt idx="66">
                  <c:v>10</c:v>
                </c:pt>
                <c:pt idx="67">
                  <c:v>10</c:v>
                </c:pt>
                <c:pt idx="68">
                  <c:v>10</c:v>
                </c:pt>
                <c:pt idx="69">
                  <c:v>10</c:v>
                </c:pt>
                <c:pt idx="70">
                  <c:v>10</c:v>
                </c:pt>
                <c:pt idx="71">
                  <c:v>10</c:v>
                </c:pt>
                <c:pt idx="72">
                  <c:v>10</c:v>
                </c:pt>
                <c:pt idx="73">
                  <c:v>10</c:v>
                </c:pt>
                <c:pt idx="74">
                  <c:v>10</c:v>
                </c:pt>
                <c:pt idx="75">
                  <c:v>10</c:v>
                </c:pt>
                <c:pt idx="76">
                  <c:v>10</c:v>
                </c:pt>
                <c:pt idx="77">
                  <c:v>10</c:v>
                </c:pt>
                <c:pt idx="78">
                  <c:v>10</c:v>
                </c:pt>
                <c:pt idx="79">
                  <c:v>10</c:v>
                </c:pt>
                <c:pt idx="80">
                  <c:v>10</c:v>
                </c:pt>
                <c:pt idx="81">
                  <c:v>10</c:v>
                </c:pt>
                <c:pt idx="82">
                  <c:v>10</c:v>
                </c:pt>
                <c:pt idx="83">
                  <c:v>10</c:v>
                </c:pt>
                <c:pt idx="84">
                  <c:v>10</c:v>
                </c:pt>
                <c:pt idx="85">
                  <c:v>10</c:v>
                </c:pt>
                <c:pt idx="86">
                  <c:v>10</c:v>
                </c:pt>
                <c:pt idx="87">
                  <c:v>10</c:v>
                </c:pt>
                <c:pt idx="88">
                  <c:v>10</c:v>
                </c:pt>
                <c:pt idx="89">
                  <c:v>10</c:v>
                </c:pt>
                <c:pt idx="90">
                  <c:v>10</c:v>
                </c:pt>
                <c:pt idx="91">
                  <c:v>10</c:v>
                </c:pt>
                <c:pt idx="92">
                  <c:v>10</c:v>
                </c:pt>
                <c:pt idx="93">
                  <c:v>10</c:v>
                </c:pt>
                <c:pt idx="94">
                  <c:v>10</c:v>
                </c:pt>
                <c:pt idx="95">
                  <c:v>10</c:v>
                </c:pt>
                <c:pt idx="96">
                  <c:v>10</c:v>
                </c:pt>
                <c:pt idx="97">
                  <c:v>10</c:v>
                </c:pt>
                <c:pt idx="98">
                  <c:v>10</c:v>
                </c:pt>
                <c:pt idx="99">
                  <c:v>10</c:v>
                </c:pt>
                <c:pt idx="100">
                  <c:v>10</c:v>
                </c:pt>
                <c:pt idx="101">
                  <c:v>10</c:v>
                </c:pt>
                <c:pt idx="102">
                  <c:v>10</c:v>
                </c:pt>
                <c:pt idx="103">
                  <c:v>10</c:v>
                </c:pt>
                <c:pt idx="104">
                  <c:v>10</c:v>
                </c:pt>
                <c:pt idx="105">
                  <c:v>10</c:v>
                </c:pt>
                <c:pt idx="106">
                  <c:v>10</c:v>
                </c:pt>
                <c:pt idx="107">
                  <c:v>10</c:v>
                </c:pt>
                <c:pt idx="108">
                  <c:v>10</c:v>
                </c:pt>
                <c:pt idx="109">
                  <c:v>10</c:v>
                </c:pt>
                <c:pt idx="110">
                  <c:v>10</c:v>
                </c:pt>
                <c:pt idx="111">
                  <c:v>10</c:v>
                </c:pt>
                <c:pt idx="112">
                  <c:v>10</c:v>
                </c:pt>
                <c:pt idx="113">
                  <c:v>10</c:v>
                </c:pt>
                <c:pt idx="114">
                  <c:v>10</c:v>
                </c:pt>
                <c:pt idx="115">
                  <c:v>10</c:v>
                </c:pt>
                <c:pt idx="116">
                  <c:v>10</c:v>
                </c:pt>
                <c:pt idx="117">
                  <c:v>10</c:v>
                </c:pt>
                <c:pt idx="118">
                  <c:v>10</c:v>
                </c:pt>
                <c:pt idx="119">
                  <c:v>10</c:v>
                </c:pt>
                <c:pt idx="120">
                  <c:v>10</c:v>
                </c:pt>
                <c:pt idx="121">
                  <c:v>10</c:v>
                </c:pt>
                <c:pt idx="122">
                  <c:v>10</c:v>
                </c:pt>
                <c:pt idx="123">
                  <c:v>10</c:v>
                </c:pt>
                <c:pt idx="124">
                  <c:v>10</c:v>
                </c:pt>
                <c:pt idx="125">
                  <c:v>10</c:v>
                </c:pt>
                <c:pt idx="126">
                  <c:v>10</c:v>
                </c:pt>
                <c:pt idx="127">
                  <c:v>10</c:v>
                </c:pt>
                <c:pt idx="128">
                  <c:v>10</c:v>
                </c:pt>
                <c:pt idx="129">
                  <c:v>10</c:v>
                </c:pt>
                <c:pt idx="130">
                  <c:v>10</c:v>
                </c:pt>
                <c:pt idx="131">
                  <c:v>10</c:v>
                </c:pt>
                <c:pt idx="132">
                  <c:v>10</c:v>
                </c:pt>
                <c:pt idx="133">
                  <c:v>10</c:v>
                </c:pt>
                <c:pt idx="134">
                  <c:v>10</c:v>
                </c:pt>
                <c:pt idx="135">
                  <c:v>10</c:v>
                </c:pt>
                <c:pt idx="136">
                  <c:v>10</c:v>
                </c:pt>
                <c:pt idx="137">
                  <c:v>10</c:v>
                </c:pt>
                <c:pt idx="138">
                  <c:v>10</c:v>
                </c:pt>
                <c:pt idx="139">
                  <c:v>10</c:v>
                </c:pt>
                <c:pt idx="140">
                  <c:v>10</c:v>
                </c:pt>
                <c:pt idx="141">
                  <c:v>10</c:v>
                </c:pt>
                <c:pt idx="142">
                  <c:v>10</c:v>
                </c:pt>
                <c:pt idx="143">
                  <c:v>10</c:v>
                </c:pt>
                <c:pt idx="144">
                  <c:v>10</c:v>
                </c:pt>
                <c:pt idx="145">
                  <c:v>10</c:v>
                </c:pt>
                <c:pt idx="146">
                  <c:v>10</c:v>
                </c:pt>
                <c:pt idx="147">
                  <c:v>10</c:v>
                </c:pt>
                <c:pt idx="148">
                  <c:v>10</c:v>
                </c:pt>
                <c:pt idx="149">
                  <c:v>10</c:v>
                </c:pt>
                <c:pt idx="150">
                  <c:v>10</c:v>
                </c:pt>
                <c:pt idx="151">
                  <c:v>10</c:v>
                </c:pt>
                <c:pt idx="152">
                  <c:v>10</c:v>
                </c:pt>
                <c:pt idx="153">
                  <c:v>10</c:v>
                </c:pt>
                <c:pt idx="154">
                  <c:v>10</c:v>
                </c:pt>
                <c:pt idx="155">
                  <c:v>10</c:v>
                </c:pt>
                <c:pt idx="156">
                  <c:v>10</c:v>
                </c:pt>
                <c:pt idx="157">
                  <c:v>10</c:v>
                </c:pt>
                <c:pt idx="158">
                  <c:v>10</c:v>
                </c:pt>
                <c:pt idx="159">
                  <c:v>10</c:v>
                </c:pt>
                <c:pt idx="160">
                  <c:v>10</c:v>
                </c:pt>
                <c:pt idx="161">
                  <c:v>10</c:v>
                </c:pt>
                <c:pt idx="162">
                  <c:v>10</c:v>
                </c:pt>
                <c:pt idx="163">
                  <c:v>10</c:v>
                </c:pt>
                <c:pt idx="164">
                  <c:v>10</c:v>
                </c:pt>
                <c:pt idx="165">
                  <c:v>10</c:v>
                </c:pt>
                <c:pt idx="166">
                  <c:v>10</c:v>
                </c:pt>
                <c:pt idx="167">
                  <c:v>10</c:v>
                </c:pt>
                <c:pt idx="168">
                  <c:v>10</c:v>
                </c:pt>
                <c:pt idx="169">
                  <c:v>10</c:v>
                </c:pt>
                <c:pt idx="170">
                  <c:v>10</c:v>
                </c:pt>
                <c:pt idx="171">
                  <c:v>10</c:v>
                </c:pt>
                <c:pt idx="172">
                  <c:v>10</c:v>
                </c:pt>
                <c:pt idx="173">
                  <c:v>10</c:v>
                </c:pt>
                <c:pt idx="174">
                  <c:v>10</c:v>
                </c:pt>
                <c:pt idx="175">
                  <c:v>10</c:v>
                </c:pt>
                <c:pt idx="176">
                  <c:v>10</c:v>
                </c:pt>
                <c:pt idx="177">
                  <c:v>10</c:v>
                </c:pt>
                <c:pt idx="178">
                  <c:v>10</c:v>
                </c:pt>
                <c:pt idx="179">
                  <c:v>10</c:v>
                </c:pt>
                <c:pt idx="180">
                  <c:v>10</c:v>
                </c:pt>
                <c:pt idx="181">
                  <c:v>10</c:v>
                </c:pt>
                <c:pt idx="182">
                  <c:v>10</c:v>
                </c:pt>
                <c:pt idx="183">
                  <c:v>10</c:v>
                </c:pt>
                <c:pt idx="184">
                  <c:v>10</c:v>
                </c:pt>
                <c:pt idx="185">
                  <c:v>10</c:v>
                </c:pt>
                <c:pt idx="186">
                  <c:v>10</c:v>
                </c:pt>
                <c:pt idx="187">
                  <c:v>10</c:v>
                </c:pt>
                <c:pt idx="188">
                  <c:v>10</c:v>
                </c:pt>
                <c:pt idx="189">
                  <c:v>10</c:v>
                </c:pt>
                <c:pt idx="190">
                  <c:v>10</c:v>
                </c:pt>
                <c:pt idx="191">
                  <c:v>10</c:v>
                </c:pt>
                <c:pt idx="192">
                  <c:v>10</c:v>
                </c:pt>
                <c:pt idx="193">
                  <c:v>10</c:v>
                </c:pt>
                <c:pt idx="194">
                  <c:v>10</c:v>
                </c:pt>
                <c:pt idx="195">
                  <c:v>10</c:v>
                </c:pt>
                <c:pt idx="196">
                  <c:v>10</c:v>
                </c:pt>
                <c:pt idx="197">
                  <c:v>10</c:v>
                </c:pt>
                <c:pt idx="198">
                  <c:v>10</c:v>
                </c:pt>
                <c:pt idx="199">
                  <c:v>10</c:v>
                </c:pt>
                <c:pt idx="200">
                  <c:v>10</c:v>
                </c:pt>
                <c:pt idx="201">
                  <c:v>10</c:v>
                </c:pt>
                <c:pt idx="202">
                  <c:v>10</c:v>
                </c:pt>
                <c:pt idx="203">
                  <c:v>10</c:v>
                </c:pt>
                <c:pt idx="204">
                  <c:v>10</c:v>
                </c:pt>
                <c:pt idx="205">
                  <c:v>10</c:v>
                </c:pt>
                <c:pt idx="206">
                  <c:v>10</c:v>
                </c:pt>
                <c:pt idx="207">
                  <c:v>10</c:v>
                </c:pt>
                <c:pt idx="208">
                  <c:v>10</c:v>
                </c:pt>
                <c:pt idx="209">
                  <c:v>10</c:v>
                </c:pt>
                <c:pt idx="210">
                  <c:v>10</c:v>
                </c:pt>
                <c:pt idx="211">
                  <c:v>10</c:v>
                </c:pt>
                <c:pt idx="212">
                  <c:v>10</c:v>
                </c:pt>
                <c:pt idx="213">
                  <c:v>10</c:v>
                </c:pt>
                <c:pt idx="214">
                  <c:v>10</c:v>
                </c:pt>
                <c:pt idx="215">
                  <c:v>10</c:v>
                </c:pt>
                <c:pt idx="216">
                  <c:v>10</c:v>
                </c:pt>
                <c:pt idx="217">
                  <c:v>10</c:v>
                </c:pt>
                <c:pt idx="218">
                  <c:v>10</c:v>
                </c:pt>
                <c:pt idx="219">
                  <c:v>10</c:v>
                </c:pt>
                <c:pt idx="220">
                  <c:v>10</c:v>
                </c:pt>
                <c:pt idx="221">
                  <c:v>10</c:v>
                </c:pt>
                <c:pt idx="222">
                  <c:v>10</c:v>
                </c:pt>
                <c:pt idx="223">
                  <c:v>10</c:v>
                </c:pt>
                <c:pt idx="224">
                  <c:v>10</c:v>
                </c:pt>
                <c:pt idx="225">
                  <c:v>10</c:v>
                </c:pt>
                <c:pt idx="226">
                  <c:v>10</c:v>
                </c:pt>
                <c:pt idx="227">
                  <c:v>10</c:v>
                </c:pt>
                <c:pt idx="228">
                  <c:v>10</c:v>
                </c:pt>
                <c:pt idx="229">
                  <c:v>10</c:v>
                </c:pt>
                <c:pt idx="230">
                  <c:v>10</c:v>
                </c:pt>
                <c:pt idx="231">
                  <c:v>10</c:v>
                </c:pt>
                <c:pt idx="232">
                  <c:v>10</c:v>
                </c:pt>
                <c:pt idx="233">
                  <c:v>10</c:v>
                </c:pt>
                <c:pt idx="234">
                  <c:v>10</c:v>
                </c:pt>
                <c:pt idx="235">
                  <c:v>10</c:v>
                </c:pt>
                <c:pt idx="236">
                  <c:v>10</c:v>
                </c:pt>
                <c:pt idx="237">
                  <c:v>10</c:v>
                </c:pt>
                <c:pt idx="238">
                  <c:v>10</c:v>
                </c:pt>
                <c:pt idx="239">
                  <c:v>10</c:v>
                </c:pt>
                <c:pt idx="240">
                  <c:v>10</c:v>
                </c:pt>
                <c:pt idx="241">
                  <c:v>10</c:v>
                </c:pt>
                <c:pt idx="242">
                  <c:v>10</c:v>
                </c:pt>
                <c:pt idx="243">
                  <c:v>10</c:v>
                </c:pt>
                <c:pt idx="244">
                  <c:v>10</c:v>
                </c:pt>
                <c:pt idx="245">
                  <c:v>10</c:v>
                </c:pt>
                <c:pt idx="246">
                  <c:v>10</c:v>
                </c:pt>
                <c:pt idx="247">
                  <c:v>10</c:v>
                </c:pt>
                <c:pt idx="248">
                  <c:v>10</c:v>
                </c:pt>
                <c:pt idx="249">
                  <c:v>10</c:v>
                </c:pt>
                <c:pt idx="250">
                  <c:v>10</c:v>
                </c:pt>
                <c:pt idx="251">
                  <c:v>10</c:v>
                </c:pt>
                <c:pt idx="252">
                  <c:v>10</c:v>
                </c:pt>
                <c:pt idx="253">
                  <c:v>10</c:v>
                </c:pt>
                <c:pt idx="254">
                  <c:v>10</c:v>
                </c:pt>
                <c:pt idx="255">
                  <c:v>10</c:v>
                </c:pt>
                <c:pt idx="256">
                  <c:v>10</c:v>
                </c:pt>
                <c:pt idx="257">
                  <c:v>10</c:v>
                </c:pt>
                <c:pt idx="258">
                  <c:v>10</c:v>
                </c:pt>
                <c:pt idx="259">
                  <c:v>10</c:v>
                </c:pt>
                <c:pt idx="260">
                  <c:v>10</c:v>
                </c:pt>
                <c:pt idx="261">
                  <c:v>10</c:v>
                </c:pt>
                <c:pt idx="262">
                  <c:v>10</c:v>
                </c:pt>
                <c:pt idx="263">
                  <c:v>10</c:v>
                </c:pt>
                <c:pt idx="264">
                  <c:v>10</c:v>
                </c:pt>
                <c:pt idx="265">
                  <c:v>10</c:v>
                </c:pt>
                <c:pt idx="266">
                  <c:v>10</c:v>
                </c:pt>
                <c:pt idx="267">
                  <c:v>10</c:v>
                </c:pt>
                <c:pt idx="268">
                  <c:v>10</c:v>
                </c:pt>
                <c:pt idx="269">
                  <c:v>10</c:v>
                </c:pt>
                <c:pt idx="270">
                  <c:v>10</c:v>
                </c:pt>
                <c:pt idx="271">
                  <c:v>10</c:v>
                </c:pt>
                <c:pt idx="272">
                  <c:v>10</c:v>
                </c:pt>
                <c:pt idx="273">
                  <c:v>10</c:v>
                </c:pt>
                <c:pt idx="274">
                  <c:v>10</c:v>
                </c:pt>
                <c:pt idx="275">
                  <c:v>10</c:v>
                </c:pt>
                <c:pt idx="276">
                  <c:v>10</c:v>
                </c:pt>
                <c:pt idx="277">
                  <c:v>10</c:v>
                </c:pt>
                <c:pt idx="278">
                  <c:v>10</c:v>
                </c:pt>
                <c:pt idx="279">
                  <c:v>10</c:v>
                </c:pt>
                <c:pt idx="280">
                  <c:v>10</c:v>
                </c:pt>
                <c:pt idx="281">
                  <c:v>10</c:v>
                </c:pt>
                <c:pt idx="282">
                  <c:v>10</c:v>
                </c:pt>
                <c:pt idx="283">
                  <c:v>10</c:v>
                </c:pt>
                <c:pt idx="284">
                  <c:v>10</c:v>
                </c:pt>
                <c:pt idx="285">
                  <c:v>10</c:v>
                </c:pt>
                <c:pt idx="286">
                  <c:v>10</c:v>
                </c:pt>
                <c:pt idx="287">
                  <c:v>10</c:v>
                </c:pt>
                <c:pt idx="288">
                  <c:v>10</c:v>
                </c:pt>
                <c:pt idx="289">
                  <c:v>10</c:v>
                </c:pt>
                <c:pt idx="290">
                  <c:v>10</c:v>
                </c:pt>
                <c:pt idx="291">
                  <c:v>10</c:v>
                </c:pt>
                <c:pt idx="292">
                  <c:v>10</c:v>
                </c:pt>
                <c:pt idx="293">
                  <c:v>10</c:v>
                </c:pt>
                <c:pt idx="294">
                  <c:v>10</c:v>
                </c:pt>
                <c:pt idx="295">
                  <c:v>10</c:v>
                </c:pt>
                <c:pt idx="296">
                  <c:v>10</c:v>
                </c:pt>
                <c:pt idx="297">
                  <c:v>10</c:v>
                </c:pt>
                <c:pt idx="298">
                  <c:v>10</c:v>
                </c:pt>
                <c:pt idx="299">
                  <c:v>10</c:v>
                </c:pt>
                <c:pt idx="300">
                  <c:v>10</c:v>
                </c:pt>
                <c:pt idx="301">
                  <c:v>10</c:v>
                </c:pt>
                <c:pt idx="302">
                  <c:v>10</c:v>
                </c:pt>
                <c:pt idx="303">
                  <c:v>10</c:v>
                </c:pt>
                <c:pt idx="304">
                  <c:v>10</c:v>
                </c:pt>
                <c:pt idx="305">
                  <c:v>10</c:v>
                </c:pt>
                <c:pt idx="306">
                  <c:v>10</c:v>
                </c:pt>
                <c:pt idx="307">
                  <c:v>10</c:v>
                </c:pt>
                <c:pt idx="308">
                  <c:v>10</c:v>
                </c:pt>
                <c:pt idx="309">
                  <c:v>10</c:v>
                </c:pt>
                <c:pt idx="310">
                  <c:v>10</c:v>
                </c:pt>
                <c:pt idx="311">
                  <c:v>10</c:v>
                </c:pt>
                <c:pt idx="312">
                  <c:v>10</c:v>
                </c:pt>
                <c:pt idx="313">
                  <c:v>10</c:v>
                </c:pt>
                <c:pt idx="314">
                  <c:v>10</c:v>
                </c:pt>
                <c:pt idx="315">
                  <c:v>10</c:v>
                </c:pt>
                <c:pt idx="316">
                  <c:v>10</c:v>
                </c:pt>
                <c:pt idx="317">
                  <c:v>10</c:v>
                </c:pt>
                <c:pt idx="318">
                  <c:v>10</c:v>
                </c:pt>
                <c:pt idx="319">
                  <c:v>10</c:v>
                </c:pt>
                <c:pt idx="320">
                  <c:v>10</c:v>
                </c:pt>
                <c:pt idx="321">
                  <c:v>10</c:v>
                </c:pt>
                <c:pt idx="322">
                  <c:v>10</c:v>
                </c:pt>
                <c:pt idx="323">
                  <c:v>10</c:v>
                </c:pt>
                <c:pt idx="324">
                  <c:v>10</c:v>
                </c:pt>
                <c:pt idx="325">
                  <c:v>10</c:v>
                </c:pt>
                <c:pt idx="326">
                  <c:v>10</c:v>
                </c:pt>
                <c:pt idx="327">
                  <c:v>10</c:v>
                </c:pt>
                <c:pt idx="328">
                  <c:v>10</c:v>
                </c:pt>
                <c:pt idx="329">
                  <c:v>10</c:v>
                </c:pt>
                <c:pt idx="330">
                  <c:v>10</c:v>
                </c:pt>
                <c:pt idx="331">
                  <c:v>10</c:v>
                </c:pt>
                <c:pt idx="332">
                  <c:v>10</c:v>
                </c:pt>
                <c:pt idx="333">
                  <c:v>10</c:v>
                </c:pt>
                <c:pt idx="334">
                  <c:v>10</c:v>
                </c:pt>
                <c:pt idx="335">
                  <c:v>10</c:v>
                </c:pt>
                <c:pt idx="336">
                  <c:v>10</c:v>
                </c:pt>
                <c:pt idx="337">
                  <c:v>10</c:v>
                </c:pt>
                <c:pt idx="338">
                  <c:v>10</c:v>
                </c:pt>
                <c:pt idx="339">
                  <c:v>10</c:v>
                </c:pt>
                <c:pt idx="340">
                  <c:v>10</c:v>
                </c:pt>
                <c:pt idx="341">
                  <c:v>10</c:v>
                </c:pt>
                <c:pt idx="342">
                  <c:v>10</c:v>
                </c:pt>
                <c:pt idx="343">
                  <c:v>10</c:v>
                </c:pt>
                <c:pt idx="344">
                  <c:v>10</c:v>
                </c:pt>
                <c:pt idx="345">
                  <c:v>10</c:v>
                </c:pt>
                <c:pt idx="346">
                  <c:v>10</c:v>
                </c:pt>
                <c:pt idx="347">
                  <c:v>10</c:v>
                </c:pt>
                <c:pt idx="348">
                  <c:v>10</c:v>
                </c:pt>
                <c:pt idx="349">
                  <c:v>10</c:v>
                </c:pt>
                <c:pt idx="350">
                  <c:v>10</c:v>
                </c:pt>
                <c:pt idx="351">
                  <c:v>10</c:v>
                </c:pt>
                <c:pt idx="352">
                  <c:v>10</c:v>
                </c:pt>
                <c:pt idx="353">
                  <c:v>10</c:v>
                </c:pt>
                <c:pt idx="354">
                  <c:v>10</c:v>
                </c:pt>
                <c:pt idx="355">
                  <c:v>10</c:v>
                </c:pt>
                <c:pt idx="356">
                  <c:v>10</c:v>
                </c:pt>
                <c:pt idx="357">
                  <c:v>10</c:v>
                </c:pt>
                <c:pt idx="358">
                  <c:v>10</c:v>
                </c:pt>
                <c:pt idx="359">
                  <c:v>10</c:v>
                </c:pt>
                <c:pt idx="360">
                  <c:v>10</c:v>
                </c:pt>
                <c:pt idx="361">
                  <c:v>10</c:v>
                </c:pt>
                <c:pt idx="362">
                  <c:v>10</c:v>
                </c:pt>
                <c:pt idx="363">
                  <c:v>10</c:v>
                </c:pt>
                <c:pt idx="364">
                  <c:v>10</c:v>
                </c:pt>
                <c:pt idx="365">
                  <c:v>10</c:v>
                </c:pt>
                <c:pt idx="366">
                  <c:v>10</c:v>
                </c:pt>
                <c:pt idx="367">
                  <c:v>10</c:v>
                </c:pt>
                <c:pt idx="368">
                  <c:v>10</c:v>
                </c:pt>
                <c:pt idx="369">
                  <c:v>10</c:v>
                </c:pt>
                <c:pt idx="370">
                  <c:v>10</c:v>
                </c:pt>
                <c:pt idx="371">
                  <c:v>10</c:v>
                </c:pt>
                <c:pt idx="372">
                  <c:v>10</c:v>
                </c:pt>
                <c:pt idx="373">
                  <c:v>10</c:v>
                </c:pt>
                <c:pt idx="374">
                  <c:v>10</c:v>
                </c:pt>
                <c:pt idx="375">
                  <c:v>10</c:v>
                </c:pt>
                <c:pt idx="376">
                  <c:v>10</c:v>
                </c:pt>
                <c:pt idx="377">
                  <c:v>10</c:v>
                </c:pt>
                <c:pt idx="378">
                  <c:v>10</c:v>
                </c:pt>
                <c:pt idx="379">
                  <c:v>10</c:v>
                </c:pt>
                <c:pt idx="380">
                  <c:v>10</c:v>
                </c:pt>
                <c:pt idx="381">
                  <c:v>10</c:v>
                </c:pt>
                <c:pt idx="382">
                  <c:v>10</c:v>
                </c:pt>
                <c:pt idx="383">
                  <c:v>10</c:v>
                </c:pt>
                <c:pt idx="384">
                  <c:v>10</c:v>
                </c:pt>
                <c:pt idx="385">
                  <c:v>10</c:v>
                </c:pt>
                <c:pt idx="386">
                  <c:v>10</c:v>
                </c:pt>
                <c:pt idx="387">
                  <c:v>10</c:v>
                </c:pt>
                <c:pt idx="388">
                  <c:v>10</c:v>
                </c:pt>
                <c:pt idx="389">
                  <c:v>10</c:v>
                </c:pt>
                <c:pt idx="390">
                  <c:v>10</c:v>
                </c:pt>
                <c:pt idx="391">
                  <c:v>10</c:v>
                </c:pt>
                <c:pt idx="392">
                  <c:v>10</c:v>
                </c:pt>
                <c:pt idx="393">
                  <c:v>10</c:v>
                </c:pt>
                <c:pt idx="394">
                  <c:v>10</c:v>
                </c:pt>
                <c:pt idx="395">
                  <c:v>10</c:v>
                </c:pt>
                <c:pt idx="396">
                  <c:v>10</c:v>
                </c:pt>
                <c:pt idx="397">
                  <c:v>10</c:v>
                </c:pt>
                <c:pt idx="398">
                  <c:v>10</c:v>
                </c:pt>
                <c:pt idx="399">
                  <c:v>10</c:v>
                </c:pt>
                <c:pt idx="400">
                  <c:v>10</c:v>
                </c:pt>
                <c:pt idx="401">
                  <c:v>10</c:v>
                </c:pt>
                <c:pt idx="402">
                  <c:v>10</c:v>
                </c:pt>
                <c:pt idx="403">
                  <c:v>10</c:v>
                </c:pt>
                <c:pt idx="404">
                  <c:v>10</c:v>
                </c:pt>
                <c:pt idx="405">
                  <c:v>10</c:v>
                </c:pt>
                <c:pt idx="406">
                  <c:v>10</c:v>
                </c:pt>
                <c:pt idx="407">
                  <c:v>10</c:v>
                </c:pt>
                <c:pt idx="408">
                  <c:v>10</c:v>
                </c:pt>
                <c:pt idx="409">
                  <c:v>10</c:v>
                </c:pt>
                <c:pt idx="410">
                  <c:v>10</c:v>
                </c:pt>
                <c:pt idx="411">
                  <c:v>10</c:v>
                </c:pt>
                <c:pt idx="412">
                  <c:v>10</c:v>
                </c:pt>
                <c:pt idx="413">
                  <c:v>10</c:v>
                </c:pt>
                <c:pt idx="414">
                  <c:v>10</c:v>
                </c:pt>
                <c:pt idx="415">
                  <c:v>10</c:v>
                </c:pt>
                <c:pt idx="416">
                  <c:v>10</c:v>
                </c:pt>
                <c:pt idx="417">
                  <c:v>10</c:v>
                </c:pt>
                <c:pt idx="418">
                  <c:v>10</c:v>
                </c:pt>
                <c:pt idx="419">
                  <c:v>10</c:v>
                </c:pt>
                <c:pt idx="420">
                  <c:v>10</c:v>
                </c:pt>
                <c:pt idx="421">
                  <c:v>10</c:v>
                </c:pt>
                <c:pt idx="422">
                  <c:v>10</c:v>
                </c:pt>
                <c:pt idx="423">
                  <c:v>10</c:v>
                </c:pt>
                <c:pt idx="424">
                  <c:v>10</c:v>
                </c:pt>
                <c:pt idx="425">
                  <c:v>10</c:v>
                </c:pt>
                <c:pt idx="426">
                  <c:v>10</c:v>
                </c:pt>
                <c:pt idx="427">
                  <c:v>10</c:v>
                </c:pt>
                <c:pt idx="428">
                  <c:v>10</c:v>
                </c:pt>
                <c:pt idx="429">
                  <c:v>10</c:v>
                </c:pt>
                <c:pt idx="430">
                  <c:v>10</c:v>
                </c:pt>
                <c:pt idx="431">
                  <c:v>10</c:v>
                </c:pt>
                <c:pt idx="432">
                  <c:v>10</c:v>
                </c:pt>
                <c:pt idx="433">
                  <c:v>10</c:v>
                </c:pt>
                <c:pt idx="434">
                  <c:v>10</c:v>
                </c:pt>
                <c:pt idx="435">
                  <c:v>10</c:v>
                </c:pt>
                <c:pt idx="436">
                  <c:v>10</c:v>
                </c:pt>
                <c:pt idx="437">
                  <c:v>10</c:v>
                </c:pt>
                <c:pt idx="438">
                  <c:v>10</c:v>
                </c:pt>
                <c:pt idx="439">
                  <c:v>10</c:v>
                </c:pt>
                <c:pt idx="440">
                  <c:v>10</c:v>
                </c:pt>
                <c:pt idx="441">
                  <c:v>10</c:v>
                </c:pt>
                <c:pt idx="442">
                  <c:v>10</c:v>
                </c:pt>
                <c:pt idx="443">
                  <c:v>10</c:v>
                </c:pt>
                <c:pt idx="444">
                  <c:v>10</c:v>
                </c:pt>
                <c:pt idx="445">
                  <c:v>10</c:v>
                </c:pt>
                <c:pt idx="446">
                  <c:v>10</c:v>
                </c:pt>
                <c:pt idx="447">
                  <c:v>10</c:v>
                </c:pt>
                <c:pt idx="448">
                  <c:v>10</c:v>
                </c:pt>
                <c:pt idx="449">
                  <c:v>10</c:v>
                </c:pt>
                <c:pt idx="450">
                  <c:v>10</c:v>
                </c:pt>
                <c:pt idx="451">
                  <c:v>10</c:v>
                </c:pt>
                <c:pt idx="452">
                  <c:v>10</c:v>
                </c:pt>
                <c:pt idx="453">
                  <c:v>10</c:v>
                </c:pt>
                <c:pt idx="454">
                  <c:v>10</c:v>
                </c:pt>
                <c:pt idx="455">
                  <c:v>10</c:v>
                </c:pt>
                <c:pt idx="456">
                  <c:v>10</c:v>
                </c:pt>
                <c:pt idx="457">
                  <c:v>10</c:v>
                </c:pt>
                <c:pt idx="458">
                  <c:v>10</c:v>
                </c:pt>
                <c:pt idx="459">
                  <c:v>10</c:v>
                </c:pt>
                <c:pt idx="460">
                  <c:v>10</c:v>
                </c:pt>
                <c:pt idx="461">
                  <c:v>10</c:v>
                </c:pt>
                <c:pt idx="462">
                  <c:v>10</c:v>
                </c:pt>
                <c:pt idx="463">
                  <c:v>10</c:v>
                </c:pt>
                <c:pt idx="464">
                  <c:v>10</c:v>
                </c:pt>
                <c:pt idx="465">
                  <c:v>10</c:v>
                </c:pt>
                <c:pt idx="466">
                  <c:v>10</c:v>
                </c:pt>
                <c:pt idx="467">
                  <c:v>10</c:v>
                </c:pt>
                <c:pt idx="468">
                  <c:v>10</c:v>
                </c:pt>
                <c:pt idx="469">
                  <c:v>10</c:v>
                </c:pt>
                <c:pt idx="470">
                  <c:v>10</c:v>
                </c:pt>
                <c:pt idx="471">
                  <c:v>10</c:v>
                </c:pt>
                <c:pt idx="472">
                  <c:v>10</c:v>
                </c:pt>
                <c:pt idx="473">
                  <c:v>10</c:v>
                </c:pt>
                <c:pt idx="474">
                  <c:v>10</c:v>
                </c:pt>
                <c:pt idx="475">
                  <c:v>10</c:v>
                </c:pt>
                <c:pt idx="476">
                  <c:v>10</c:v>
                </c:pt>
                <c:pt idx="477">
                  <c:v>10</c:v>
                </c:pt>
                <c:pt idx="478">
                  <c:v>10</c:v>
                </c:pt>
                <c:pt idx="479">
                  <c:v>10</c:v>
                </c:pt>
                <c:pt idx="480">
                  <c:v>10</c:v>
                </c:pt>
                <c:pt idx="481">
                  <c:v>10</c:v>
                </c:pt>
                <c:pt idx="482">
                  <c:v>10</c:v>
                </c:pt>
                <c:pt idx="483">
                  <c:v>10</c:v>
                </c:pt>
                <c:pt idx="484">
                  <c:v>10</c:v>
                </c:pt>
                <c:pt idx="485">
                  <c:v>10</c:v>
                </c:pt>
                <c:pt idx="486">
                  <c:v>10</c:v>
                </c:pt>
                <c:pt idx="487">
                  <c:v>10</c:v>
                </c:pt>
                <c:pt idx="488">
                  <c:v>10</c:v>
                </c:pt>
                <c:pt idx="489">
                  <c:v>10</c:v>
                </c:pt>
                <c:pt idx="490">
                  <c:v>10</c:v>
                </c:pt>
                <c:pt idx="491">
                  <c:v>10</c:v>
                </c:pt>
                <c:pt idx="492">
                  <c:v>10</c:v>
                </c:pt>
                <c:pt idx="493">
                  <c:v>10</c:v>
                </c:pt>
                <c:pt idx="494">
                  <c:v>10</c:v>
                </c:pt>
                <c:pt idx="495">
                  <c:v>10</c:v>
                </c:pt>
                <c:pt idx="496">
                  <c:v>10</c:v>
                </c:pt>
                <c:pt idx="497">
                  <c:v>10</c:v>
                </c:pt>
                <c:pt idx="498">
                  <c:v>10</c:v>
                </c:pt>
                <c:pt idx="499">
                  <c:v>10</c:v>
                </c:pt>
                <c:pt idx="500">
                  <c:v>10</c:v>
                </c:pt>
                <c:pt idx="501">
                  <c:v>10</c:v>
                </c:pt>
                <c:pt idx="502">
                  <c:v>10</c:v>
                </c:pt>
                <c:pt idx="503">
                  <c:v>10</c:v>
                </c:pt>
                <c:pt idx="504">
                  <c:v>10</c:v>
                </c:pt>
                <c:pt idx="505">
                  <c:v>10</c:v>
                </c:pt>
                <c:pt idx="506">
                  <c:v>10</c:v>
                </c:pt>
                <c:pt idx="507">
                  <c:v>10</c:v>
                </c:pt>
                <c:pt idx="508">
                  <c:v>10</c:v>
                </c:pt>
                <c:pt idx="509">
                  <c:v>10</c:v>
                </c:pt>
                <c:pt idx="510">
                  <c:v>10</c:v>
                </c:pt>
                <c:pt idx="511">
                  <c:v>10</c:v>
                </c:pt>
                <c:pt idx="512">
                  <c:v>10</c:v>
                </c:pt>
                <c:pt idx="513">
                  <c:v>10</c:v>
                </c:pt>
                <c:pt idx="514">
                  <c:v>10</c:v>
                </c:pt>
                <c:pt idx="515">
                  <c:v>10</c:v>
                </c:pt>
                <c:pt idx="516">
                  <c:v>10</c:v>
                </c:pt>
                <c:pt idx="517">
                  <c:v>10</c:v>
                </c:pt>
                <c:pt idx="518">
                  <c:v>10</c:v>
                </c:pt>
                <c:pt idx="519">
                  <c:v>10</c:v>
                </c:pt>
                <c:pt idx="520">
                  <c:v>10</c:v>
                </c:pt>
                <c:pt idx="521">
                  <c:v>10</c:v>
                </c:pt>
                <c:pt idx="522">
                  <c:v>10</c:v>
                </c:pt>
                <c:pt idx="523">
                  <c:v>10</c:v>
                </c:pt>
                <c:pt idx="524">
                  <c:v>10</c:v>
                </c:pt>
                <c:pt idx="525">
                  <c:v>10</c:v>
                </c:pt>
                <c:pt idx="526">
                  <c:v>10</c:v>
                </c:pt>
                <c:pt idx="527">
                  <c:v>10</c:v>
                </c:pt>
                <c:pt idx="528">
                  <c:v>10</c:v>
                </c:pt>
                <c:pt idx="529">
                  <c:v>10</c:v>
                </c:pt>
                <c:pt idx="530">
                  <c:v>10</c:v>
                </c:pt>
                <c:pt idx="531">
                  <c:v>10</c:v>
                </c:pt>
                <c:pt idx="532">
                  <c:v>10</c:v>
                </c:pt>
                <c:pt idx="533">
                  <c:v>10</c:v>
                </c:pt>
                <c:pt idx="534">
                  <c:v>10</c:v>
                </c:pt>
                <c:pt idx="535">
                  <c:v>10</c:v>
                </c:pt>
                <c:pt idx="536">
                  <c:v>10</c:v>
                </c:pt>
              </c:numCache>
            </c:numRef>
          </c:val>
          <c:smooth val="0"/>
          <c:extLst>
            <c:ext xmlns:c16="http://schemas.microsoft.com/office/drawing/2014/chart" uri="{C3380CC4-5D6E-409C-BE32-E72D297353CC}">
              <c16:uniqueId val="{00000000-27A7-DD40-8E73-427BC0F05467}"/>
            </c:ext>
          </c:extLst>
        </c:ser>
        <c:ser>
          <c:idx val="3"/>
          <c:order val="1"/>
          <c:tx>
            <c:strRef>
              <c:f>Sheet1!$E$1</c:f>
              <c:strCache>
                <c:ptCount val="1"/>
                <c:pt idx="0">
                  <c:v>1</c:v>
                </c:pt>
              </c:strCache>
            </c:strRef>
          </c:tx>
          <c:spPr>
            <a:ln w="25400" cap="flat">
              <a:solidFill>
                <a:schemeClr val="tx2"/>
              </a:solidFill>
              <a:prstDash val="sysDot"/>
              <a:miter lim="800000"/>
            </a:ln>
            <a:effectLst/>
          </c:spPr>
          <c:marker>
            <c:symbol val="none"/>
          </c:marker>
          <c:cat>
            <c:numRef>
              <c:f>Sheet1!$A$2:$A$538</c:f>
              <c:numCache>
                <c:formatCode>m/d/yy</c:formatCode>
                <c:ptCount val="537"/>
                <c:pt idx="0">
                  <c:v>29251</c:v>
                </c:pt>
                <c:pt idx="1">
                  <c:v>29280</c:v>
                </c:pt>
                <c:pt idx="2">
                  <c:v>29311</c:v>
                </c:pt>
                <c:pt idx="3">
                  <c:v>29341</c:v>
                </c:pt>
                <c:pt idx="4">
                  <c:v>29372</c:v>
                </c:pt>
                <c:pt idx="5">
                  <c:v>29402</c:v>
                </c:pt>
                <c:pt idx="6">
                  <c:v>29433</c:v>
                </c:pt>
                <c:pt idx="7">
                  <c:v>29464</c:v>
                </c:pt>
                <c:pt idx="8">
                  <c:v>29494</c:v>
                </c:pt>
                <c:pt idx="9">
                  <c:v>29525</c:v>
                </c:pt>
                <c:pt idx="10">
                  <c:v>29555</c:v>
                </c:pt>
                <c:pt idx="11">
                  <c:v>29586</c:v>
                </c:pt>
                <c:pt idx="12">
                  <c:v>29617</c:v>
                </c:pt>
                <c:pt idx="13">
                  <c:v>29645</c:v>
                </c:pt>
                <c:pt idx="14">
                  <c:v>29676</c:v>
                </c:pt>
                <c:pt idx="15">
                  <c:v>29706</c:v>
                </c:pt>
                <c:pt idx="16">
                  <c:v>29737</c:v>
                </c:pt>
                <c:pt idx="17">
                  <c:v>29767</c:v>
                </c:pt>
                <c:pt idx="18">
                  <c:v>29798</c:v>
                </c:pt>
                <c:pt idx="19">
                  <c:v>29829</c:v>
                </c:pt>
                <c:pt idx="20">
                  <c:v>29859</c:v>
                </c:pt>
                <c:pt idx="21">
                  <c:v>29890</c:v>
                </c:pt>
                <c:pt idx="22">
                  <c:v>29920</c:v>
                </c:pt>
                <c:pt idx="23">
                  <c:v>29951</c:v>
                </c:pt>
                <c:pt idx="24">
                  <c:v>29982</c:v>
                </c:pt>
                <c:pt idx="25">
                  <c:v>30010</c:v>
                </c:pt>
                <c:pt idx="26">
                  <c:v>30041</c:v>
                </c:pt>
                <c:pt idx="27">
                  <c:v>30071</c:v>
                </c:pt>
                <c:pt idx="28">
                  <c:v>30102</c:v>
                </c:pt>
                <c:pt idx="29">
                  <c:v>30132</c:v>
                </c:pt>
                <c:pt idx="30">
                  <c:v>30163</c:v>
                </c:pt>
                <c:pt idx="31">
                  <c:v>30194</c:v>
                </c:pt>
                <c:pt idx="32">
                  <c:v>30224</c:v>
                </c:pt>
                <c:pt idx="33">
                  <c:v>30255</c:v>
                </c:pt>
                <c:pt idx="34">
                  <c:v>30285</c:v>
                </c:pt>
                <c:pt idx="35">
                  <c:v>30316</c:v>
                </c:pt>
                <c:pt idx="36">
                  <c:v>30347</c:v>
                </c:pt>
                <c:pt idx="37">
                  <c:v>30375</c:v>
                </c:pt>
                <c:pt idx="38">
                  <c:v>30406</c:v>
                </c:pt>
                <c:pt idx="39">
                  <c:v>30436</c:v>
                </c:pt>
                <c:pt idx="40">
                  <c:v>30467</c:v>
                </c:pt>
                <c:pt idx="41">
                  <c:v>30497</c:v>
                </c:pt>
                <c:pt idx="42">
                  <c:v>30528</c:v>
                </c:pt>
                <c:pt idx="43">
                  <c:v>30559</c:v>
                </c:pt>
                <c:pt idx="44">
                  <c:v>30589</c:v>
                </c:pt>
                <c:pt idx="45">
                  <c:v>30620</c:v>
                </c:pt>
                <c:pt idx="46">
                  <c:v>30650</c:v>
                </c:pt>
                <c:pt idx="47">
                  <c:v>30681</c:v>
                </c:pt>
                <c:pt idx="48">
                  <c:v>30712</c:v>
                </c:pt>
                <c:pt idx="49">
                  <c:v>30741</c:v>
                </c:pt>
                <c:pt idx="50">
                  <c:v>30772</c:v>
                </c:pt>
                <c:pt idx="51">
                  <c:v>30802</c:v>
                </c:pt>
                <c:pt idx="52">
                  <c:v>30833</c:v>
                </c:pt>
                <c:pt idx="53">
                  <c:v>30863</c:v>
                </c:pt>
                <c:pt idx="54">
                  <c:v>30894</c:v>
                </c:pt>
                <c:pt idx="55">
                  <c:v>30925</c:v>
                </c:pt>
                <c:pt idx="56">
                  <c:v>30955</c:v>
                </c:pt>
                <c:pt idx="57">
                  <c:v>30986</c:v>
                </c:pt>
                <c:pt idx="58">
                  <c:v>31016</c:v>
                </c:pt>
                <c:pt idx="59">
                  <c:v>31047</c:v>
                </c:pt>
                <c:pt idx="60">
                  <c:v>31078</c:v>
                </c:pt>
                <c:pt idx="61">
                  <c:v>31106</c:v>
                </c:pt>
                <c:pt idx="62">
                  <c:v>31137</c:v>
                </c:pt>
                <c:pt idx="63">
                  <c:v>31167</c:v>
                </c:pt>
                <c:pt idx="64">
                  <c:v>31198</c:v>
                </c:pt>
                <c:pt idx="65">
                  <c:v>31228</c:v>
                </c:pt>
                <c:pt idx="66">
                  <c:v>31259</c:v>
                </c:pt>
                <c:pt idx="67">
                  <c:v>31290</c:v>
                </c:pt>
                <c:pt idx="68">
                  <c:v>31320</c:v>
                </c:pt>
                <c:pt idx="69">
                  <c:v>31351</c:v>
                </c:pt>
                <c:pt idx="70">
                  <c:v>31381</c:v>
                </c:pt>
                <c:pt idx="71">
                  <c:v>31412</c:v>
                </c:pt>
                <c:pt idx="72">
                  <c:v>31443</c:v>
                </c:pt>
                <c:pt idx="73">
                  <c:v>31471</c:v>
                </c:pt>
                <c:pt idx="74">
                  <c:v>31502</c:v>
                </c:pt>
                <c:pt idx="75">
                  <c:v>31532</c:v>
                </c:pt>
                <c:pt idx="76">
                  <c:v>31563</c:v>
                </c:pt>
                <c:pt idx="77">
                  <c:v>31593</c:v>
                </c:pt>
                <c:pt idx="78">
                  <c:v>31624</c:v>
                </c:pt>
                <c:pt idx="79">
                  <c:v>31655</c:v>
                </c:pt>
                <c:pt idx="80">
                  <c:v>31685</c:v>
                </c:pt>
                <c:pt idx="81">
                  <c:v>31716</c:v>
                </c:pt>
                <c:pt idx="82">
                  <c:v>31746</c:v>
                </c:pt>
                <c:pt idx="83">
                  <c:v>31777</c:v>
                </c:pt>
                <c:pt idx="84">
                  <c:v>31808</c:v>
                </c:pt>
                <c:pt idx="85">
                  <c:v>31836</c:v>
                </c:pt>
                <c:pt idx="86">
                  <c:v>31867</c:v>
                </c:pt>
                <c:pt idx="87">
                  <c:v>31897</c:v>
                </c:pt>
                <c:pt idx="88">
                  <c:v>31928</c:v>
                </c:pt>
                <c:pt idx="89">
                  <c:v>31958</c:v>
                </c:pt>
                <c:pt idx="90">
                  <c:v>31989</c:v>
                </c:pt>
                <c:pt idx="91">
                  <c:v>32020</c:v>
                </c:pt>
                <c:pt idx="92">
                  <c:v>32050</c:v>
                </c:pt>
                <c:pt idx="93">
                  <c:v>32081</c:v>
                </c:pt>
                <c:pt idx="94">
                  <c:v>32111</c:v>
                </c:pt>
                <c:pt idx="95">
                  <c:v>32142</c:v>
                </c:pt>
                <c:pt idx="96">
                  <c:v>32173</c:v>
                </c:pt>
                <c:pt idx="97">
                  <c:v>32202</c:v>
                </c:pt>
                <c:pt idx="98">
                  <c:v>32233</c:v>
                </c:pt>
                <c:pt idx="99">
                  <c:v>32263</c:v>
                </c:pt>
                <c:pt idx="100">
                  <c:v>32294</c:v>
                </c:pt>
                <c:pt idx="101">
                  <c:v>32324</c:v>
                </c:pt>
                <c:pt idx="102">
                  <c:v>32355</c:v>
                </c:pt>
                <c:pt idx="103">
                  <c:v>32386</c:v>
                </c:pt>
                <c:pt idx="104">
                  <c:v>32416</c:v>
                </c:pt>
                <c:pt idx="105">
                  <c:v>32447</c:v>
                </c:pt>
                <c:pt idx="106">
                  <c:v>32477</c:v>
                </c:pt>
                <c:pt idx="107">
                  <c:v>32508</c:v>
                </c:pt>
                <c:pt idx="108">
                  <c:v>32539</c:v>
                </c:pt>
                <c:pt idx="109">
                  <c:v>32567</c:v>
                </c:pt>
                <c:pt idx="110">
                  <c:v>32598</c:v>
                </c:pt>
                <c:pt idx="111">
                  <c:v>32628</c:v>
                </c:pt>
                <c:pt idx="112">
                  <c:v>32659</c:v>
                </c:pt>
                <c:pt idx="113">
                  <c:v>32689</c:v>
                </c:pt>
                <c:pt idx="114">
                  <c:v>32720</c:v>
                </c:pt>
                <c:pt idx="115">
                  <c:v>32751</c:v>
                </c:pt>
                <c:pt idx="116">
                  <c:v>32781</c:v>
                </c:pt>
                <c:pt idx="117">
                  <c:v>32812</c:v>
                </c:pt>
                <c:pt idx="118">
                  <c:v>32842</c:v>
                </c:pt>
                <c:pt idx="119">
                  <c:v>32873</c:v>
                </c:pt>
                <c:pt idx="120">
                  <c:v>32904</c:v>
                </c:pt>
                <c:pt idx="121">
                  <c:v>32932</c:v>
                </c:pt>
                <c:pt idx="122">
                  <c:v>32963</c:v>
                </c:pt>
                <c:pt idx="123">
                  <c:v>32993</c:v>
                </c:pt>
                <c:pt idx="124">
                  <c:v>33024</c:v>
                </c:pt>
                <c:pt idx="125">
                  <c:v>33054</c:v>
                </c:pt>
                <c:pt idx="126">
                  <c:v>33085</c:v>
                </c:pt>
                <c:pt idx="127">
                  <c:v>33116</c:v>
                </c:pt>
                <c:pt idx="128">
                  <c:v>33146</c:v>
                </c:pt>
                <c:pt idx="129">
                  <c:v>33177</c:v>
                </c:pt>
                <c:pt idx="130">
                  <c:v>33207</c:v>
                </c:pt>
                <c:pt idx="131">
                  <c:v>33238</c:v>
                </c:pt>
                <c:pt idx="132">
                  <c:v>33269</c:v>
                </c:pt>
                <c:pt idx="133">
                  <c:v>33297</c:v>
                </c:pt>
                <c:pt idx="134">
                  <c:v>33328</c:v>
                </c:pt>
                <c:pt idx="135">
                  <c:v>33358</c:v>
                </c:pt>
                <c:pt idx="136">
                  <c:v>33389</c:v>
                </c:pt>
                <c:pt idx="137">
                  <c:v>33419</c:v>
                </c:pt>
                <c:pt idx="138">
                  <c:v>33450</c:v>
                </c:pt>
                <c:pt idx="139">
                  <c:v>33481</c:v>
                </c:pt>
                <c:pt idx="140">
                  <c:v>33511</c:v>
                </c:pt>
                <c:pt idx="141">
                  <c:v>33542</c:v>
                </c:pt>
                <c:pt idx="142">
                  <c:v>33572</c:v>
                </c:pt>
                <c:pt idx="143">
                  <c:v>33603</c:v>
                </c:pt>
                <c:pt idx="144">
                  <c:v>33634</c:v>
                </c:pt>
                <c:pt idx="145">
                  <c:v>33663</c:v>
                </c:pt>
                <c:pt idx="146">
                  <c:v>33694</c:v>
                </c:pt>
                <c:pt idx="147">
                  <c:v>33724</c:v>
                </c:pt>
                <c:pt idx="148">
                  <c:v>33755</c:v>
                </c:pt>
                <c:pt idx="149">
                  <c:v>33785</c:v>
                </c:pt>
                <c:pt idx="150">
                  <c:v>33816</c:v>
                </c:pt>
                <c:pt idx="151">
                  <c:v>33847</c:v>
                </c:pt>
                <c:pt idx="152">
                  <c:v>33877</c:v>
                </c:pt>
                <c:pt idx="153">
                  <c:v>33908</c:v>
                </c:pt>
                <c:pt idx="154">
                  <c:v>33938</c:v>
                </c:pt>
                <c:pt idx="155">
                  <c:v>33969</c:v>
                </c:pt>
                <c:pt idx="156">
                  <c:v>34000</c:v>
                </c:pt>
                <c:pt idx="157">
                  <c:v>34028</c:v>
                </c:pt>
                <c:pt idx="158">
                  <c:v>34059</c:v>
                </c:pt>
                <c:pt idx="159">
                  <c:v>34089</c:v>
                </c:pt>
                <c:pt idx="160">
                  <c:v>34120</c:v>
                </c:pt>
                <c:pt idx="161">
                  <c:v>34150</c:v>
                </c:pt>
                <c:pt idx="162">
                  <c:v>34181</c:v>
                </c:pt>
                <c:pt idx="163">
                  <c:v>34212</c:v>
                </c:pt>
                <c:pt idx="164">
                  <c:v>34242</c:v>
                </c:pt>
                <c:pt idx="165">
                  <c:v>34273</c:v>
                </c:pt>
                <c:pt idx="166">
                  <c:v>34303</c:v>
                </c:pt>
                <c:pt idx="167">
                  <c:v>34334</c:v>
                </c:pt>
                <c:pt idx="168">
                  <c:v>34365</c:v>
                </c:pt>
                <c:pt idx="169">
                  <c:v>34393</c:v>
                </c:pt>
                <c:pt idx="170">
                  <c:v>34424</c:v>
                </c:pt>
                <c:pt idx="171">
                  <c:v>34454</c:v>
                </c:pt>
                <c:pt idx="172">
                  <c:v>34485</c:v>
                </c:pt>
                <c:pt idx="173">
                  <c:v>34515</c:v>
                </c:pt>
                <c:pt idx="174">
                  <c:v>34546</c:v>
                </c:pt>
                <c:pt idx="175">
                  <c:v>34577</c:v>
                </c:pt>
                <c:pt idx="176">
                  <c:v>34607</c:v>
                </c:pt>
                <c:pt idx="177">
                  <c:v>34638</c:v>
                </c:pt>
                <c:pt idx="178">
                  <c:v>34668</c:v>
                </c:pt>
                <c:pt idx="179">
                  <c:v>34699</c:v>
                </c:pt>
                <c:pt idx="180">
                  <c:v>34730</c:v>
                </c:pt>
                <c:pt idx="181">
                  <c:v>34758</c:v>
                </c:pt>
                <c:pt idx="182">
                  <c:v>34789</c:v>
                </c:pt>
                <c:pt idx="183">
                  <c:v>34819</c:v>
                </c:pt>
                <c:pt idx="184">
                  <c:v>34850</c:v>
                </c:pt>
                <c:pt idx="185">
                  <c:v>34880</c:v>
                </c:pt>
                <c:pt idx="186">
                  <c:v>34911</c:v>
                </c:pt>
                <c:pt idx="187">
                  <c:v>34942</c:v>
                </c:pt>
                <c:pt idx="188">
                  <c:v>34972</c:v>
                </c:pt>
                <c:pt idx="189">
                  <c:v>35003</c:v>
                </c:pt>
                <c:pt idx="190">
                  <c:v>35033</c:v>
                </c:pt>
                <c:pt idx="191">
                  <c:v>35064</c:v>
                </c:pt>
                <c:pt idx="192">
                  <c:v>35095</c:v>
                </c:pt>
                <c:pt idx="193">
                  <c:v>35124</c:v>
                </c:pt>
                <c:pt idx="194">
                  <c:v>35155</c:v>
                </c:pt>
                <c:pt idx="195">
                  <c:v>35185</c:v>
                </c:pt>
                <c:pt idx="196">
                  <c:v>35216</c:v>
                </c:pt>
                <c:pt idx="197">
                  <c:v>35246</c:v>
                </c:pt>
                <c:pt idx="198">
                  <c:v>35277</c:v>
                </c:pt>
                <c:pt idx="199">
                  <c:v>35308</c:v>
                </c:pt>
                <c:pt idx="200">
                  <c:v>35338</c:v>
                </c:pt>
                <c:pt idx="201">
                  <c:v>35369</c:v>
                </c:pt>
                <c:pt idx="202">
                  <c:v>35399</c:v>
                </c:pt>
                <c:pt idx="203">
                  <c:v>35430</c:v>
                </c:pt>
                <c:pt idx="204">
                  <c:v>35461</c:v>
                </c:pt>
                <c:pt idx="205">
                  <c:v>35489</c:v>
                </c:pt>
                <c:pt idx="206">
                  <c:v>35520</c:v>
                </c:pt>
                <c:pt idx="207">
                  <c:v>35550</c:v>
                </c:pt>
                <c:pt idx="208">
                  <c:v>35581</c:v>
                </c:pt>
                <c:pt idx="209">
                  <c:v>35611</c:v>
                </c:pt>
                <c:pt idx="210">
                  <c:v>35642</c:v>
                </c:pt>
                <c:pt idx="211">
                  <c:v>35673</c:v>
                </c:pt>
                <c:pt idx="212">
                  <c:v>35703</c:v>
                </c:pt>
                <c:pt idx="213">
                  <c:v>35734</c:v>
                </c:pt>
                <c:pt idx="214">
                  <c:v>35764</c:v>
                </c:pt>
                <c:pt idx="215">
                  <c:v>35795</c:v>
                </c:pt>
                <c:pt idx="216">
                  <c:v>35826</c:v>
                </c:pt>
                <c:pt idx="217">
                  <c:v>35854</c:v>
                </c:pt>
                <c:pt idx="218">
                  <c:v>35885</c:v>
                </c:pt>
                <c:pt idx="219">
                  <c:v>35915</c:v>
                </c:pt>
                <c:pt idx="220">
                  <c:v>35946</c:v>
                </c:pt>
                <c:pt idx="221">
                  <c:v>35976</c:v>
                </c:pt>
                <c:pt idx="222">
                  <c:v>36007</c:v>
                </c:pt>
                <c:pt idx="223">
                  <c:v>36038</c:v>
                </c:pt>
                <c:pt idx="224">
                  <c:v>36068</c:v>
                </c:pt>
                <c:pt idx="225">
                  <c:v>36099</c:v>
                </c:pt>
                <c:pt idx="226">
                  <c:v>36129</c:v>
                </c:pt>
                <c:pt idx="227">
                  <c:v>36160</c:v>
                </c:pt>
                <c:pt idx="228">
                  <c:v>36191</c:v>
                </c:pt>
                <c:pt idx="229">
                  <c:v>36219</c:v>
                </c:pt>
                <c:pt idx="230">
                  <c:v>36250</c:v>
                </c:pt>
                <c:pt idx="231">
                  <c:v>36280</c:v>
                </c:pt>
                <c:pt idx="232">
                  <c:v>36311</c:v>
                </c:pt>
                <c:pt idx="233">
                  <c:v>36341</c:v>
                </c:pt>
                <c:pt idx="234">
                  <c:v>36372</c:v>
                </c:pt>
                <c:pt idx="235">
                  <c:v>36403</c:v>
                </c:pt>
                <c:pt idx="236">
                  <c:v>36433</c:v>
                </c:pt>
                <c:pt idx="237">
                  <c:v>36464</c:v>
                </c:pt>
                <c:pt idx="238">
                  <c:v>36494</c:v>
                </c:pt>
                <c:pt idx="239">
                  <c:v>36525</c:v>
                </c:pt>
                <c:pt idx="240">
                  <c:v>36556</c:v>
                </c:pt>
                <c:pt idx="241">
                  <c:v>36585</c:v>
                </c:pt>
                <c:pt idx="242">
                  <c:v>36616</c:v>
                </c:pt>
                <c:pt idx="243">
                  <c:v>36646</c:v>
                </c:pt>
                <c:pt idx="244">
                  <c:v>36677</c:v>
                </c:pt>
                <c:pt idx="245">
                  <c:v>36707</c:v>
                </c:pt>
                <c:pt idx="246">
                  <c:v>36738</c:v>
                </c:pt>
                <c:pt idx="247">
                  <c:v>36769</c:v>
                </c:pt>
                <c:pt idx="248">
                  <c:v>36799</c:v>
                </c:pt>
                <c:pt idx="249">
                  <c:v>36830</c:v>
                </c:pt>
                <c:pt idx="250">
                  <c:v>36860</c:v>
                </c:pt>
                <c:pt idx="251">
                  <c:v>36891</c:v>
                </c:pt>
                <c:pt idx="252">
                  <c:v>36922</c:v>
                </c:pt>
                <c:pt idx="253">
                  <c:v>36950</c:v>
                </c:pt>
                <c:pt idx="254">
                  <c:v>36981</c:v>
                </c:pt>
                <c:pt idx="255">
                  <c:v>37011</c:v>
                </c:pt>
                <c:pt idx="256">
                  <c:v>37042</c:v>
                </c:pt>
                <c:pt idx="257">
                  <c:v>37072</c:v>
                </c:pt>
                <c:pt idx="258">
                  <c:v>37103</c:v>
                </c:pt>
                <c:pt idx="259">
                  <c:v>37134</c:v>
                </c:pt>
                <c:pt idx="260">
                  <c:v>37164</c:v>
                </c:pt>
                <c:pt idx="261">
                  <c:v>37195</c:v>
                </c:pt>
                <c:pt idx="262">
                  <c:v>37225</c:v>
                </c:pt>
                <c:pt idx="263">
                  <c:v>37256</c:v>
                </c:pt>
                <c:pt idx="264">
                  <c:v>37287</c:v>
                </c:pt>
                <c:pt idx="265">
                  <c:v>37315</c:v>
                </c:pt>
                <c:pt idx="266">
                  <c:v>37346</c:v>
                </c:pt>
                <c:pt idx="267">
                  <c:v>37376</c:v>
                </c:pt>
                <c:pt idx="268">
                  <c:v>37407</c:v>
                </c:pt>
                <c:pt idx="269">
                  <c:v>37437</c:v>
                </c:pt>
                <c:pt idx="270">
                  <c:v>37468</c:v>
                </c:pt>
                <c:pt idx="271">
                  <c:v>37499</c:v>
                </c:pt>
                <c:pt idx="272">
                  <c:v>37529</c:v>
                </c:pt>
                <c:pt idx="273">
                  <c:v>37560</c:v>
                </c:pt>
                <c:pt idx="274">
                  <c:v>37590</c:v>
                </c:pt>
                <c:pt idx="275">
                  <c:v>37621</c:v>
                </c:pt>
                <c:pt idx="276">
                  <c:v>37652</c:v>
                </c:pt>
                <c:pt idx="277">
                  <c:v>37680</c:v>
                </c:pt>
                <c:pt idx="278">
                  <c:v>37711</c:v>
                </c:pt>
                <c:pt idx="279">
                  <c:v>37741</c:v>
                </c:pt>
                <c:pt idx="280">
                  <c:v>37772</c:v>
                </c:pt>
                <c:pt idx="281">
                  <c:v>37802</c:v>
                </c:pt>
                <c:pt idx="282">
                  <c:v>37833</c:v>
                </c:pt>
                <c:pt idx="283">
                  <c:v>37864</c:v>
                </c:pt>
                <c:pt idx="284">
                  <c:v>37894</c:v>
                </c:pt>
                <c:pt idx="285">
                  <c:v>37925</c:v>
                </c:pt>
                <c:pt idx="286">
                  <c:v>37955</c:v>
                </c:pt>
                <c:pt idx="287">
                  <c:v>37986</c:v>
                </c:pt>
                <c:pt idx="288">
                  <c:v>38017</c:v>
                </c:pt>
                <c:pt idx="289">
                  <c:v>38046</c:v>
                </c:pt>
                <c:pt idx="290">
                  <c:v>38077</c:v>
                </c:pt>
                <c:pt idx="291">
                  <c:v>38107</c:v>
                </c:pt>
                <c:pt idx="292">
                  <c:v>38138</c:v>
                </c:pt>
                <c:pt idx="293">
                  <c:v>38168</c:v>
                </c:pt>
                <c:pt idx="294">
                  <c:v>38199</c:v>
                </c:pt>
                <c:pt idx="295">
                  <c:v>38230</c:v>
                </c:pt>
                <c:pt idx="296">
                  <c:v>38260</c:v>
                </c:pt>
                <c:pt idx="297">
                  <c:v>38291</c:v>
                </c:pt>
                <c:pt idx="298">
                  <c:v>38321</c:v>
                </c:pt>
                <c:pt idx="299">
                  <c:v>38352</c:v>
                </c:pt>
                <c:pt idx="300">
                  <c:v>38383</c:v>
                </c:pt>
                <c:pt idx="301">
                  <c:v>38411</c:v>
                </c:pt>
                <c:pt idx="302">
                  <c:v>38442</c:v>
                </c:pt>
                <c:pt idx="303">
                  <c:v>38472</c:v>
                </c:pt>
                <c:pt idx="304">
                  <c:v>38503</c:v>
                </c:pt>
                <c:pt idx="305">
                  <c:v>38533</c:v>
                </c:pt>
                <c:pt idx="306">
                  <c:v>38564</c:v>
                </c:pt>
                <c:pt idx="307">
                  <c:v>38595</c:v>
                </c:pt>
                <c:pt idx="308">
                  <c:v>38625</c:v>
                </c:pt>
                <c:pt idx="309">
                  <c:v>38656</c:v>
                </c:pt>
                <c:pt idx="310">
                  <c:v>38686</c:v>
                </c:pt>
                <c:pt idx="311">
                  <c:v>38717</c:v>
                </c:pt>
                <c:pt idx="312">
                  <c:v>38748</c:v>
                </c:pt>
                <c:pt idx="313">
                  <c:v>38776</c:v>
                </c:pt>
                <c:pt idx="314">
                  <c:v>38807</c:v>
                </c:pt>
                <c:pt idx="315">
                  <c:v>38837</c:v>
                </c:pt>
                <c:pt idx="316">
                  <c:v>38868</c:v>
                </c:pt>
                <c:pt idx="317">
                  <c:v>38898</c:v>
                </c:pt>
                <c:pt idx="318">
                  <c:v>38929</c:v>
                </c:pt>
                <c:pt idx="319">
                  <c:v>38960</c:v>
                </c:pt>
                <c:pt idx="320">
                  <c:v>38990</c:v>
                </c:pt>
                <c:pt idx="321">
                  <c:v>39021</c:v>
                </c:pt>
                <c:pt idx="322">
                  <c:v>39051</c:v>
                </c:pt>
                <c:pt idx="323">
                  <c:v>39082</c:v>
                </c:pt>
                <c:pt idx="324">
                  <c:v>39113</c:v>
                </c:pt>
                <c:pt idx="325">
                  <c:v>39141</c:v>
                </c:pt>
                <c:pt idx="326">
                  <c:v>39172</c:v>
                </c:pt>
                <c:pt idx="327">
                  <c:v>39202</c:v>
                </c:pt>
                <c:pt idx="328">
                  <c:v>39233</c:v>
                </c:pt>
                <c:pt idx="329">
                  <c:v>39263</c:v>
                </c:pt>
                <c:pt idx="330">
                  <c:v>39294</c:v>
                </c:pt>
                <c:pt idx="331">
                  <c:v>39325</c:v>
                </c:pt>
                <c:pt idx="332">
                  <c:v>39355</c:v>
                </c:pt>
                <c:pt idx="333">
                  <c:v>39386</c:v>
                </c:pt>
                <c:pt idx="334">
                  <c:v>39416</c:v>
                </c:pt>
                <c:pt idx="335">
                  <c:v>39447</c:v>
                </c:pt>
                <c:pt idx="336">
                  <c:v>39478</c:v>
                </c:pt>
                <c:pt idx="337">
                  <c:v>39507</c:v>
                </c:pt>
                <c:pt idx="338">
                  <c:v>39538</c:v>
                </c:pt>
                <c:pt idx="339">
                  <c:v>39568</c:v>
                </c:pt>
                <c:pt idx="340">
                  <c:v>39599</c:v>
                </c:pt>
                <c:pt idx="341">
                  <c:v>39629</c:v>
                </c:pt>
                <c:pt idx="342">
                  <c:v>39660</c:v>
                </c:pt>
                <c:pt idx="343">
                  <c:v>39691</c:v>
                </c:pt>
                <c:pt idx="344">
                  <c:v>39721</c:v>
                </c:pt>
                <c:pt idx="345">
                  <c:v>39752</c:v>
                </c:pt>
                <c:pt idx="346">
                  <c:v>39782</c:v>
                </c:pt>
                <c:pt idx="347">
                  <c:v>39813</c:v>
                </c:pt>
                <c:pt idx="348">
                  <c:v>39844</c:v>
                </c:pt>
                <c:pt idx="349">
                  <c:v>39872</c:v>
                </c:pt>
                <c:pt idx="350">
                  <c:v>39903</c:v>
                </c:pt>
                <c:pt idx="351">
                  <c:v>39933</c:v>
                </c:pt>
                <c:pt idx="352">
                  <c:v>39964</c:v>
                </c:pt>
                <c:pt idx="353">
                  <c:v>39994</c:v>
                </c:pt>
                <c:pt idx="354">
                  <c:v>40025</c:v>
                </c:pt>
                <c:pt idx="355">
                  <c:v>40056</c:v>
                </c:pt>
                <c:pt idx="356">
                  <c:v>40086</c:v>
                </c:pt>
                <c:pt idx="357">
                  <c:v>40117</c:v>
                </c:pt>
                <c:pt idx="358">
                  <c:v>40147</c:v>
                </c:pt>
                <c:pt idx="359">
                  <c:v>40178</c:v>
                </c:pt>
                <c:pt idx="360">
                  <c:v>40209</c:v>
                </c:pt>
                <c:pt idx="361">
                  <c:v>40237</c:v>
                </c:pt>
                <c:pt idx="362">
                  <c:v>40268</c:v>
                </c:pt>
                <c:pt idx="363">
                  <c:v>40298</c:v>
                </c:pt>
                <c:pt idx="364">
                  <c:v>40329</c:v>
                </c:pt>
                <c:pt idx="365">
                  <c:v>40359</c:v>
                </c:pt>
                <c:pt idx="366">
                  <c:v>40390</c:v>
                </c:pt>
                <c:pt idx="367">
                  <c:v>40421</c:v>
                </c:pt>
                <c:pt idx="368">
                  <c:v>40451</c:v>
                </c:pt>
                <c:pt idx="369">
                  <c:v>40482</c:v>
                </c:pt>
                <c:pt idx="370">
                  <c:v>40512</c:v>
                </c:pt>
                <c:pt idx="371">
                  <c:v>40543</c:v>
                </c:pt>
                <c:pt idx="372">
                  <c:v>40574</c:v>
                </c:pt>
                <c:pt idx="373">
                  <c:v>40602</c:v>
                </c:pt>
                <c:pt idx="374">
                  <c:v>40633</c:v>
                </c:pt>
                <c:pt idx="375">
                  <c:v>40663</c:v>
                </c:pt>
                <c:pt idx="376">
                  <c:v>40694</c:v>
                </c:pt>
                <c:pt idx="377">
                  <c:v>40724</c:v>
                </c:pt>
                <c:pt idx="378">
                  <c:v>40755</c:v>
                </c:pt>
                <c:pt idx="379">
                  <c:v>40786</c:v>
                </c:pt>
                <c:pt idx="380">
                  <c:v>40816</c:v>
                </c:pt>
                <c:pt idx="381">
                  <c:v>40847</c:v>
                </c:pt>
                <c:pt idx="382">
                  <c:v>40877</c:v>
                </c:pt>
                <c:pt idx="383">
                  <c:v>40908</c:v>
                </c:pt>
                <c:pt idx="384">
                  <c:v>40939</c:v>
                </c:pt>
                <c:pt idx="385">
                  <c:v>40968</c:v>
                </c:pt>
                <c:pt idx="386">
                  <c:v>40999</c:v>
                </c:pt>
                <c:pt idx="387">
                  <c:v>41029</c:v>
                </c:pt>
                <c:pt idx="388">
                  <c:v>41060</c:v>
                </c:pt>
                <c:pt idx="389">
                  <c:v>41090</c:v>
                </c:pt>
                <c:pt idx="390">
                  <c:v>41121</c:v>
                </c:pt>
                <c:pt idx="391">
                  <c:v>41152</c:v>
                </c:pt>
                <c:pt idx="392">
                  <c:v>41182</c:v>
                </c:pt>
                <c:pt idx="393">
                  <c:v>41213</c:v>
                </c:pt>
                <c:pt idx="394">
                  <c:v>41243</c:v>
                </c:pt>
                <c:pt idx="395">
                  <c:v>41274</c:v>
                </c:pt>
                <c:pt idx="396">
                  <c:v>41305</c:v>
                </c:pt>
                <c:pt idx="397">
                  <c:v>41333</c:v>
                </c:pt>
                <c:pt idx="398">
                  <c:v>41364</c:v>
                </c:pt>
                <c:pt idx="399">
                  <c:v>41394</c:v>
                </c:pt>
                <c:pt idx="400">
                  <c:v>41425</c:v>
                </c:pt>
                <c:pt idx="401">
                  <c:v>41455</c:v>
                </c:pt>
                <c:pt idx="402">
                  <c:v>41486</c:v>
                </c:pt>
                <c:pt idx="403">
                  <c:v>41517</c:v>
                </c:pt>
                <c:pt idx="404">
                  <c:v>41547</c:v>
                </c:pt>
                <c:pt idx="405">
                  <c:v>41578</c:v>
                </c:pt>
                <c:pt idx="406">
                  <c:v>41608</c:v>
                </c:pt>
                <c:pt idx="407">
                  <c:v>41639</c:v>
                </c:pt>
                <c:pt idx="408">
                  <c:v>41670</c:v>
                </c:pt>
                <c:pt idx="409">
                  <c:v>41698</c:v>
                </c:pt>
                <c:pt idx="410">
                  <c:v>41729</c:v>
                </c:pt>
                <c:pt idx="411">
                  <c:v>41759</c:v>
                </c:pt>
                <c:pt idx="412">
                  <c:v>41790</c:v>
                </c:pt>
                <c:pt idx="413">
                  <c:v>41820</c:v>
                </c:pt>
                <c:pt idx="414">
                  <c:v>41851</c:v>
                </c:pt>
                <c:pt idx="415">
                  <c:v>41882</c:v>
                </c:pt>
                <c:pt idx="416">
                  <c:v>41912</c:v>
                </c:pt>
                <c:pt idx="417">
                  <c:v>41943</c:v>
                </c:pt>
                <c:pt idx="418">
                  <c:v>41973</c:v>
                </c:pt>
                <c:pt idx="419">
                  <c:v>42004</c:v>
                </c:pt>
                <c:pt idx="420">
                  <c:v>42035</c:v>
                </c:pt>
                <c:pt idx="421">
                  <c:v>42063</c:v>
                </c:pt>
                <c:pt idx="422">
                  <c:v>42094</c:v>
                </c:pt>
                <c:pt idx="423">
                  <c:v>42124</c:v>
                </c:pt>
                <c:pt idx="424">
                  <c:v>42155</c:v>
                </c:pt>
                <c:pt idx="425">
                  <c:v>42185</c:v>
                </c:pt>
                <c:pt idx="426">
                  <c:v>42216</c:v>
                </c:pt>
                <c:pt idx="427">
                  <c:v>42247</c:v>
                </c:pt>
                <c:pt idx="428">
                  <c:v>42277</c:v>
                </c:pt>
                <c:pt idx="429">
                  <c:v>42308</c:v>
                </c:pt>
                <c:pt idx="430">
                  <c:v>42338</c:v>
                </c:pt>
                <c:pt idx="431">
                  <c:v>42369</c:v>
                </c:pt>
                <c:pt idx="432">
                  <c:v>42400</c:v>
                </c:pt>
                <c:pt idx="433">
                  <c:v>42429</c:v>
                </c:pt>
                <c:pt idx="434">
                  <c:v>42460</c:v>
                </c:pt>
                <c:pt idx="435">
                  <c:v>42490</c:v>
                </c:pt>
                <c:pt idx="436">
                  <c:v>42521</c:v>
                </c:pt>
                <c:pt idx="437">
                  <c:v>42551</c:v>
                </c:pt>
                <c:pt idx="438">
                  <c:v>42582</c:v>
                </c:pt>
                <c:pt idx="439">
                  <c:v>42613</c:v>
                </c:pt>
                <c:pt idx="440">
                  <c:v>42643</c:v>
                </c:pt>
                <c:pt idx="441">
                  <c:v>42674</c:v>
                </c:pt>
                <c:pt idx="442">
                  <c:v>42704</c:v>
                </c:pt>
                <c:pt idx="443">
                  <c:v>42735</c:v>
                </c:pt>
                <c:pt idx="444">
                  <c:v>42766</c:v>
                </c:pt>
                <c:pt idx="445">
                  <c:v>42794</c:v>
                </c:pt>
                <c:pt idx="446">
                  <c:v>42825</c:v>
                </c:pt>
                <c:pt idx="447">
                  <c:v>42855</c:v>
                </c:pt>
                <c:pt idx="448">
                  <c:v>42886</c:v>
                </c:pt>
                <c:pt idx="449">
                  <c:v>42916</c:v>
                </c:pt>
                <c:pt idx="450">
                  <c:v>42947</c:v>
                </c:pt>
                <c:pt idx="451">
                  <c:v>42978</c:v>
                </c:pt>
                <c:pt idx="452">
                  <c:v>43008</c:v>
                </c:pt>
                <c:pt idx="453">
                  <c:v>43039</c:v>
                </c:pt>
                <c:pt idx="454">
                  <c:v>43069</c:v>
                </c:pt>
                <c:pt idx="455">
                  <c:v>43100</c:v>
                </c:pt>
                <c:pt idx="456">
                  <c:v>43131</c:v>
                </c:pt>
                <c:pt idx="457">
                  <c:v>43159</c:v>
                </c:pt>
                <c:pt idx="458">
                  <c:v>43190</c:v>
                </c:pt>
                <c:pt idx="459">
                  <c:v>43220</c:v>
                </c:pt>
                <c:pt idx="460">
                  <c:v>43251</c:v>
                </c:pt>
                <c:pt idx="461">
                  <c:v>43281</c:v>
                </c:pt>
                <c:pt idx="462">
                  <c:v>43312</c:v>
                </c:pt>
                <c:pt idx="463">
                  <c:v>43343</c:v>
                </c:pt>
                <c:pt idx="464">
                  <c:v>43373</c:v>
                </c:pt>
                <c:pt idx="465">
                  <c:v>43404</c:v>
                </c:pt>
                <c:pt idx="466">
                  <c:v>43434</c:v>
                </c:pt>
                <c:pt idx="467">
                  <c:v>43465</c:v>
                </c:pt>
                <c:pt idx="468">
                  <c:v>43496</c:v>
                </c:pt>
                <c:pt idx="469">
                  <c:v>43524</c:v>
                </c:pt>
                <c:pt idx="470">
                  <c:v>43555</c:v>
                </c:pt>
                <c:pt idx="471">
                  <c:v>43585</c:v>
                </c:pt>
                <c:pt idx="472">
                  <c:v>43616</c:v>
                </c:pt>
                <c:pt idx="473">
                  <c:v>43646</c:v>
                </c:pt>
                <c:pt idx="474">
                  <c:v>43677</c:v>
                </c:pt>
                <c:pt idx="475">
                  <c:v>43708</c:v>
                </c:pt>
                <c:pt idx="476">
                  <c:v>43738</c:v>
                </c:pt>
                <c:pt idx="477">
                  <c:v>43769</c:v>
                </c:pt>
                <c:pt idx="478">
                  <c:v>43799</c:v>
                </c:pt>
                <c:pt idx="479">
                  <c:v>43830</c:v>
                </c:pt>
                <c:pt idx="480">
                  <c:v>43861</c:v>
                </c:pt>
                <c:pt idx="481">
                  <c:v>43890</c:v>
                </c:pt>
                <c:pt idx="482">
                  <c:v>43921</c:v>
                </c:pt>
                <c:pt idx="483">
                  <c:v>43951</c:v>
                </c:pt>
                <c:pt idx="484">
                  <c:v>43982</c:v>
                </c:pt>
                <c:pt idx="485">
                  <c:v>44012</c:v>
                </c:pt>
                <c:pt idx="486">
                  <c:v>44043</c:v>
                </c:pt>
                <c:pt idx="487">
                  <c:v>44074</c:v>
                </c:pt>
                <c:pt idx="488">
                  <c:v>44104</c:v>
                </c:pt>
                <c:pt idx="489">
                  <c:v>44135</c:v>
                </c:pt>
                <c:pt idx="490">
                  <c:v>44165</c:v>
                </c:pt>
                <c:pt idx="491">
                  <c:v>44196</c:v>
                </c:pt>
                <c:pt idx="492">
                  <c:v>44227</c:v>
                </c:pt>
                <c:pt idx="493">
                  <c:v>44255</c:v>
                </c:pt>
                <c:pt idx="494">
                  <c:v>44286</c:v>
                </c:pt>
                <c:pt idx="495">
                  <c:v>44316</c:v>
                </c:pt>
                <c:pt idx="496">
                  <c:v>44347</c:v>
                </c:pt>
                <c:pt idx="497">
                  <c:v>44377</c:v>
                </c:pt>
                <c:pt idx="498">
                  <c:v>44408</c:v>
                </c:pt>
                <c:pt idx="499">
                  <c:v>44439</c:v>
                </c:pt>
                <c:pt idx="500">
                  <c:v>44469</c:v>
                </c:pt>
                <c:pt idx="501">
                  <c:v>44500</c:v>
                </c:pt>
                <c:pt idx="502">
                  <c:v>44530</c:v>
                </c:pt>
                <c:pt idx="503">
                  <c:v>44561</c:v>
                </c:pt>
                <c:pt idx="504">
                  <c:v>44592</c:v>
                </c:pt>
                <c:pt idx="505">
                  <c:v>44620</c:v>
                </c:pt>
                <c:pt idx="506">
                  <c:v>44651</c:v>
                </c:pt>
                <c:pt idx="507">
                  <c:v>44681</c:v>
                </c:pt>
                <c:pt idx="508">
                  <c:v>44712</c:v>
                </c:pt>
                <c:pt idx="509">
                  <c:v>44742</c:v>
                </c:pt>
                <c:pt idx="510">
                  <c:v>44773</c:v>
                </c:pt>
                <c:pt idx="511">
                  <c:v>44804</c:v>
                </c:pt>
                <c:pt idx="512">
                  <c:v>44834</c:v>
                </c:pt>
                <c:pt idx="513">
                  <c:v>44865</c:v>
                </c:pt>
                <c:pt idx="514">
                  <c:v>44895</c:v>
                </c:pt>
                <c:pt idx="515">
                  <c:v>44926</c:v>
                </c:pt>
                <c:pt idx="516">
                  <c:v>44957</c:v>
                </c:pt>
                <c:pt idx="517">
                  <c:v>44985</c:v>
                </c:pt>
                <c:pt idx="518">
                  <c:v>45016</c:v>
                </c:pt>
                <c:pt idx="519">
                  <c:v>45046</c:v>
                </c:pt>
                <c:pt idx="520">
                  <c:v>45077</c:v>
                </c:pt>
                <c:pt idx="521">
                  <c:v>45107</c:v>
                </c:pt>
                <c:pt idx="522">
                  <c:v>45138</c:v>
                </c:pt>
                <c:pt idx="523">
                  <c:v>45169</c:v>
                </c:pt>
                <c:pt idx="524">
                  <c:v>45199</c:v>
                </c:pt>
                <c:pt idx="525">
                  <c:v>45230</c:v>
                </c:pt>
                <c:pt idx="526">
                  <c:v>45260</c:v>
                </c:pt>
                <c:pt idx="527">
                  <c:v>45289</c:v>
                </c:pt>
                <c:pt idx="528">
                  <c:v>45322</c:v>
                </c:pt>
                <c:pt idx="529">
                  <c:v>45351</c:v>
                </c:pt>
                <c:pt idx="530">
                  <c:v>45382</c:v>
                </c:pt>
                <c:pt idx="531">
                  <c:v>45412</c:v>
                </c:pt>
                <c:pt idx="532">
                  <c:v>45443</c:v>
                </c:pt>
                <c:pt idx="533">
                  <c:v>45473</c:v>
                </c:pt>
                <c:pt idx="534">
                  <c:v>45504</c:v>
                </c:pt>
                <c:pt idx="535">
                  <c:v>45535</c:v>
                </c:pt>
                <c:pt idx="536">
                  <c:v>45565</c:v>
                </c:pt>
              </c:numCache>
            </c:numRef>
          </c:cat>
          <c:val>
            <c:numRef>
              <c:f>Sheet1!$E$2:$E$538</c:f>
              <c:numCache>
                <c:formatCode>General</c:formatCode>
                <c:ptCount val="537"/>
                <c:pt idx="37" formatCode="0">
                  <c:v>21</c:v>
                </c:pt>
                <c:pt idx="38" formatCode="0">
                  <c:v>21</c:v>
                </c:pt>
                <c:pt idx="39" formatCode="0">
                  <c:v>21</c:v>
                </c:pt>
                <c:pt idx="40" formatCode="0">
                  <c:v>21</c:v>
                </c:pt>
                <c:pt idx="41" formatCode="0">
                  <c:v>21</c:v>
                </c:pt>
                <c:pt idx="42" formatCode="0">
                  <c:v>21</c:v>
                </c:pt>
                <c:pt idx="43" formatCode="0">
                  <c:v>21</c:v>
                </c:pt>
                <c:pt idx="44" formatCode="0">
                  <c:v>21</c:v>
                </c:pt>
                <c:pt idx="45" formatCode="0">
                  <c:v>21</c:v>
                </c:pt>
                <c:pt idx="46" formatCode="0">
                  <c:v>21</c:v>
                </c:pt>
                <c:pt idx="47" formatCode="0">
                  <c:v>21</c:v>
                </c:pt>
                <c:pt idx="48" formatCode="0">
                  <c:v>21</c:v>
                </c:pt>
                <c:pt idx="49" formatCode="0">
                  <c:v>21</c:v>
                </c:pt>
                <c:pt idx="50" formatCode="0">
                  <c:v>21</c:v>
                </c:pt>
                <c:pt idx="51" formatCode="0">
                  <c:v>21</c:v>
                </c:pt>
                <c:pt idx="52" formatCode="0">
                  <c:v>21</c:v>
                </c:pt>
                <c:pt idx="53" formatCode="0">
                  <c:v>21</c:v>
                </c:pt>
                <c:pt idx="54" formatCode="0">
                  <c:v>21</c:v>
                </c:pt>
                <c:pt idx="55" formatCode="0">
                  <c:v>21</c:v>
                </c:pt>
                <c:pt idx="56" formatCode="0">
                  <c:v>21</c:v>
                </c:pt>
                <c:pt idx="57" formatCode="0">
                  <c:v>21</c:v>
                </c:pt>
                <c:pt idx="58" formatCode="0">
                  <c:v>21</c:v>
                </c:pt>
                <c:pt idx="59" formatCode="0">
                  <c:v>21</c:v>
                </c:pt>
                <c:pt idx="60" formatCode="0">
                  <c:v>21</c:v>
                </c:pt>
                <c:pt idx="61" formatCode="0">
                  <c:v>21</c:v>
                </c:pt>
                <c:pt idx="62" formatCode="0">
                  <c:v>21</c:v>
                </c:pt>
                <c:pt idx="63" formatCode="0">
                  <c:v>21</c:v>
                </c:pt>
                <c:pt idx="64" formatCode="0">
                  <c:v>21</c:v>
                </c:pt>
                <c:pt idx="65" formatCode="0">
                  <c:v>21</c:v>
                </c:pt>
                <c:pt idx="66" formatCode="0">
                  <c:v>21</c:v>
                </c:pt>
                <c:pt idx="67" formatCode="0">
                  <c:v>21</c:v>
                </c:pt>
                <c:pt idx="68" formatCode="0">
                  <c:v>21</c:v>
                </c:pt>
                <c:pt idx="69" formatCode="0">
                  <c:v>21</c:v>
                </c:pt>
                <c:pt idx="70" formatCode="0">
                  <c:v>21</c:v>
                </c:pt>
                <c:pt idx="71" formatCode="0">
                  <c:v>21</c:v>
                </c:pt>
                <c:pt idx="72" formatCode="0">
                  <c:v>21</c:v>
                </c:pt>
                <c:pt idx="73" formatCode="0">
                  <c:v>21</c:v>
                </c:pt>
                <c:pt idx="74" formatCode="0">
                  <c:v>21</c:v>
                </c:pt>
                <c:pt idx="75" formatCode="0">
                  <c:v>21</c:v>
                </c:pt>
                <c:pt idx="76" formatCode="0">
                  <c:v>21</c:v>
                </c:pt>
                <c:pt idx="77" formatCode="0">
                  <c:v>21</c:v>
                </c:pt>
                <c:pt idx="78" formatCode="0">
                  <c:v>21</c:v>
                </c:pt>
                <c:pt idx="79" formatCode="0">
                  <c:v>21</c:v>
                </c:pt>
                <c:pt idx="80" formatCode="0">
                  <c:v>21</c:v>
                </c:pt>
                <c:pt idx="81" formatCode="0">
                  <c:v>21</c:v>
                </c:pt>
                <c:pt idx="82" formatCode="0">
                  <c:v>21</c:v>
                </c:pt>
                <c:pt idx="83" formatCode="0">
                  <c:v>21</c:v>
                </c:pt>
                <c:pt idx="84" formatCode="0">
                  <c:v>21</c:v>
                </c:pt>
                <c:pt idx="85" formatCode="0">
                  <c:v>21</c:v>
                </c:pt>
                <c:pt idx="86" formatCode="0">
                  <c:v>21</c:v>
                </c:pt>
                <c:pt idx="87" formatCode="0">
                  <c:v>21</c:v>
                </c:pt>
                <c:pt idx="88" formatCode="0">
                  <c:v>21</c:v>
                </c:pt>
                <c:pt idx="89" formatCode="0">
                  <c:v>21</c:v>
                </c:pt>
                <c:pt idx="90" formatCode="0">
                  <c:v>21</c:v>
                </c:pt>
                <c:pt idx="91" formatCode="0">
                  <c:v>21</c:v>
                </c:pt>
                <c:pt idx="92" formatCode="0">
                  <c:v>21</c:v>
                </c:pt>
                <c:pt idx="93" formatCode="0">
                  <c:v>21</c:v>
                </c:pt>
                <c:pt idx="94" formatCode="0">
                  <c:v>21</c:v>
                </c:pt>
                <c:pt idx="95" formatCode="0">
                  <c:v>21</c:v>
                </c:pt>
                <c:pt idx="96" formatCode="0">
                  <c:v>21</c:v>
                </c:pt>
                <c:pt idx="97" formatCode="0">
                  <c:v>21</c:v>
                </c:pt>
                <c:pt idx="98" formatCode="0">
                  <c:v>21</c:v>
                </c:pt>
                <c:pt idx="99" formatCode="0">
                  <c:v>21</c:v>
                </c:pt>
                <c:pt idx="100" formatCode="0">
                  <c:v>21</c:v>
                </c:pt>
                <c:pt idx="101" formatCode="0">
                  <c:v>21</c:v>
                </c:pt>
                <c:pt idx="102" formatCode="0">
                  <c:v>21</c:v>
                </c:pt>
                <c:pt idx="103" formatCode="0">
                  <c:v>21</c:v>
                </c:pt>
                <c:pt idx="104" formatCode="0">
                  <c:v>21</c:v>
                </c:pt>
                <c:pt idx="105" formatCode="0">
                  <c:v>21</c:v>
                </c:pt>
                <c:pt idx="106" formatCode="0">
                  <c:v>21</c:v>
                </c:pt>
                <c:pt idx="107" formatCode="0">
                  <c:v>21</c:v>
                </c:pt>
                <c:pt idx="108" formatCode="0">
                  <c:v>21</c:v>
                </c:pt>
                <c:pt idx="109" formatCode="0">
                  <c:v>21</c:v>
                </c:pt>
                <c:pt idx="110" formatCode="0">
                  <c:v>21</c:v>
                </c:pt>
                <c:pt idx="111" formatCode="0">
                  <c:v>21</c:v>
                </c:pt>
                <c:pt idx="112" formatCode="0">
                  <c:v>21</c:v>
                </c:pt>
                <c:pt idx="113" formatCode="0">
                  <c:v>21</c:v>
                </c:pt>
                <c:pt idx="114" formatCode="0">
                  <c:v>21</c:v>
                </c:pt>
                <c:pt idx="115" formatCode="0">
                  <c:v>21</c:v>
                </c:pt>
                <c:pt idx="116" formatCode="0">
                  <c:v>21</c:v>
                </c:pt>
                <c:pt idx="117" formatCode="0">
                  <c:v>21</c:v>
                </c:pt>
                <c:pt idx="118" formatCode="0">
                  <c:v>21</c:v>
                </c:pt>
                <c:pt idx="119" formatCode="0">
                  <c:v>21</c:v>
                </c:pt>
                <c:pt idx="120" formatCode="0">
                  <c:v>21</c:v>
                </c:pt>
                <c:pt idx="121" formatCode="0">
                  <c:v>21</c:v>
                </c:pt>
                <c:pt idx="122" formatCode="0">
                  <c:v>21</c:v>
                </c:pt>
                <c:pt idx="123" formatCode="0">
                  <c:v>21</c:v>
                </c:pt>
                <c:pt idx="124" formatCode="0">
                  <c:v>21</c:v>
                </c:pt>
                <c:pt idx="125" formatCode="0">
                  <c:v>21</c:v>
                </c:pt>
                <c:pt idx="126" formatCode="0">
                  <c:v>21</c:v>
                </c:pt>
                <c:pt idx="127" formatCode="0">
                  <c:v>21</c:v>
                </c:pt>
                <c:pt idx="128" formatCode="0">
                  <c:v>21</c:v>
                </c:pt>
                <c:pt idx="129" formatCode="0">
                  <c:v>21</c:v>
                </c:pt>
                <c:pt idx="130" formatCode="0">
                  <c:v>21</c:v>
                </c:pt>
                <c:pt idx="131" formatCode="0">
                  <c:v>21</c:v>
                </c:pt>
                <c:pt idx="132" formatCode="0">
                  <c:v>21</c:v>
                </c:pt>
                <c:pt idx="133" formatCode="0">
                  <c:v>21</c:v>
                </c:pt>
                <c:pt idx="134" formatCode="0">
                  <c:v>21</c:v>
                </c:pt>
                <c:pt idx="135" formatCode="0">
                  <c:v>21</c:v>
                </c:pt>
                <c:pt idx="136" formatCode="0">
                  <c:v>21</c:v>
                </c:pt>
                <c:pt idx="137" formatCode="0">
                  <c:v>21</c:v>
                </c:pt>
                <c:pt idx="138" formatCode="0">
                  <c:v>21</c:v>
                </c:pt>
                <c:pt idx="139" formatCode="0">
                  <c:v>21</c:v>
                </c:pt>
                <c:pt idx="140" formatCode="0">
                  <c:v>21</c:v>
                </c:pt>
                <c:pt idx="141" formatCode="0">
                  <c:v>21</c:v>
                </c:pt>
                <c:pt idx="142" formatCode="0">
                  <c:v>21</c:v>
                </c:pt>
                <c:pt idx="143" formatCode="0">
                  <c:v>21</c:v>
                </c:pt>
                <c:pt idx="144" formatCode="0">
                  <c:v>21</c:v>
                </c:pt>
                <c:pt idx="145" formatCode="0">
                  <c:v>21</c:v>
                </c:pt>
                <c:pt idx="146" formatCode="0">
                  <c:v>21</c:v>
                </c:pt>
                <c:pt idx="147" formatCode="0">
                  <c:v>21</c:v>
                </c:pt>
                <c:pt idx="148" formatCode="0">
                  <c:v>21</c:v>
                </c:pt>
                <c:pt idx="149" formatCode="0">
                  <c:v>21</c:v>
                </c:pt>
                <c:pt idx="150" formatCode="0">
                  <c:v>21</c:v>
                </c:pt>
                <c:pt idx="151" formatCode="0">
                  <c:v>21</c:v>
                </c:pt>
                <c:pt idx="152" formatCode="0">
                  <c:v>21</c:v>
                </c:pt>
                <c:pt idx="153" formatCode="0">
                  <c:v>21</c:v>
                </c:pt>
                <c:pt idx="154" formatCode="0">
                  <c:v>21</c:v>
                </c:pt>
                <c:pt idx="155" formatCode="0">
                  <c:v>21</c:v>
                </c:pt>
                <c:pt idx="156" formatCode="0">
                  <c:v>21</c:v>
                </c:pt>
                <c:pt idx="157" formatCode="0">
                  <c:v>21</c:v>
                </c:pt>
                <c:pt idx="158" formatCode="0">
                  <c:v>21</c:v>
                </c:pt>
                <c:pt idx="159" formatCode="0">
                  <c:v>21</c:v>
                </c:pt>
                <c:pt idx="160" formatCode="0">
                  <c:v>21</c:v>
                </c:pt>
                <c:pt idx="161" formatCode="0">
                  <c:v>21</c:v>
                </c:pt>
                <c:pt idx="162" formatCode="0">
                  <c:v>21</c:v>
                </c:pt>
                <c:pt idx="163" formatCode="0">
                  <c:v>21</c:v>
                </c:pt>
                <c:pt idx="164" formatCode="0">
                  <c:v>21</c:v>
                </c:pt>
                <c:pt idx="165" formatCode="0">
                  <c:v>21</c:v>
                </c:pt>
                <c:pt idx="166" formatCode="0">
                  <c:v>21</c:v>
                </c:pt>
                <c:pt idx="167" formatCode="0">
                  <c:v>21</c:v>
                </c:pt>
                <c:pt idx="168" formatCode="0">
                  <c:v>21</c:v>
                </c:pt>
                <c:pt idx="169" formatCode="0">
                  <c:v>21</c:v>
                </c:pt>
                <c:pt idx="170" formatCode="0">
                  <c:v>21</c:v>
                </c:pt>
                <c:pt idx="171" formatCode="0">
                  <c:v>21</c:v>
                </c:pt>
                <c:pt idx="172" formatCode="0">
                  <c:v>21</c:v>
                </c:pt>
                <c:pt idx="173" formatCode="0">
                  <c:v>21</c:v>
                </c:pt>
                <c:pt idx="174" formatCode="0">
                  <c:v>21</c:v>
                </c:pt>
                <c:pt idx="175" formatCode="0">
                  <c:v>21</c:v>
                </c:pt>
                <c:pt idx="176" formatCode="0">
                  <c:v>21</c:v>
                </c:pt>
                <c:pt idx="177" formatCode="0">
                  <c:v>21</c:v>
                </c:pt>
                <c:pt idx="178" formatCode="0">
                  <c:v>21</c:v>
                </c:pt>
                <c:pt idx="179" formatCode="0">
                  <c:v>21</c:v>
                </c:pt>
                <c:pt idx="180" formatCode="0">
                  <c:v>21</c:v>
                </c:pt>
                <c:pt idx="181" formatCode="0">
                  <c:v>21</c:v>
                </c:pt>
                <c:pt idx="182" formatCode="0">
                  <c:v>21</c:v>
                </c:pt>
                <c:pt idx="183" formatCode="0">
                  <c:v>21</c:v>
                </c:pt>
                <c:pt idx="184" formatCode="0">
                  <c:v>21</c:v>
                </c:pt>
                <c:pt idx="185" formatCode="0">
                  <c:v>21</c:v>
                </c:pt>
                <c:pt idx="186" formatCode="0">
                  <c:v>21</c:v>
                </c:pt>
                <c:pt idx="187" formatCode="0">
                  <c:v>21</c:v>
                </c:pt>
                <c:pt idx="188" formatCode="0">
                  <c:v>21</c:v>
                </c:pt>
                <c:pt idx="189" formatCode="0">
                  <c:v>21</c:v>
                </c:pt>
                <c:pt idx="190" formatCode="0">
                  <c:v>21</c:v>
                </c:pt>
                <c:pt idx="191" formatCode="0">
                  <c:v>21</c:v>
                </c:pt>
                <c:pt idx="192" formatCode="0">
                  <c:v>21</c:v>
                </c:pt>
                <c:pt idx="193" formatCode="0">
                  <c:v>21</c:v>
                </c:pt>
                <c:pt idx="194" formatCode="0">
                  <c:v>21</c:v>
                </c:pt>
                <c:pt idx="195" formatCode="0">
                  <c:v>21</c:v>
                </c:pt>
                <c:pt idx="196" formatCode="0">
                  <c:v>21</c:v>
                </c:pt>
                <c:pt idx="197" formatCode="0">
                  <c:v>21</c:v>
                </c:pt>
                <c:pt idx="198" formatCode="0">
                  <c:v>21</c:v>
                </c:pt>
                <c:pt idx="199" formatCode="0">
                  <c:v>21</c:v>
                </c:pt>
                <c:pt idx="200" formatCode="0">
                  <c:v>21</c:v>
                </c:pt>
                <c:pt idx="201" formatCode="0">
                  <c:v>21</c:v>
                </c:pt>
                <c:pt idx="202" formatCode="0">
                  <c:v>21</c:v>
                </c:pt>
                <c:pt idx="203" formatCode="0">
                  <c:v>21</c:v>
                </c:pt>
                <c:pt idx="204" formatCode="0">
                  <c:v>21</c:v>
                </c:pt>
                <c:pt idx="205" formatCode="0">
                  <c:v>21</c:v>
                </c:pt>
                <c:pt idx="206" formatCode="0">
                  <c:v>21</c:v>
                </c:pt>
                <c:pt idx="207" formatCode="0">
                  <c:v>21</c:v>
                </c:pt>
                <c:pt idx="208" formatCode="0">
                  <c:v>21</c:v>
                </c:pt>
                <c:pt idx="209" formatCode="0">
                  <c:v>21</c:v>
                </c:pt>
                <c:pt idx="210" formatCode="0">
                  <c:v>21</c:v>
                </c:pt>
                <c:pt idx="211" formatCode="0">
                  <c:v>21</c:v>
                </c:pt>
                <c:pt idx="212" formatCode="0">
                  <c:v>21</c:v>
                </c:pt>
                <c:pt idx="213" formatCode="0">
                  <c:v>21</c:v>
                </c:pt>
                <c:pt idx="214" formatCode="0">
                  <c:v>21</c:v>
                </c:pt>
                <c:pt idx="215" formatCode="0">
                  <c:v>21</c:v>
                </c:pt>
                <c:pt idx="216" formatCode="0">
                  <c:v>21</c:v>
                </c:pt>
                <c:pt idx="217" formatCode="0">
                  <c:v>21</c:v>
                </c:pt>
                <c:pt idx="218" formatCode="0">
                  <c:v>21</c:v>
                </c:pt>
                <c:pt idx="219" formatCode="0">
                  <c:v>21</c:v>
                </c:pt>
                <c:pt idx="220" formatCode="0">
                  <c:v>21</c:v>
                </c:pt>
                <c:pt idx="221" formatCode="0">
                  <c:v>21</c:v>
                </c:pt>
                <c:pt idx="222" formatCode="0">
                  <c:v>21</c:v>
                </c:pt>
                <c:pt idx="223" formatCode="0">
                  <c:v>21</c:v>
                </c:pt>
                <c:pt idx="224" formatCode="0">
                  <c:v>21</c:v>
                </c:pt>
                <c:pt idx="225" formatCode="0">
                  <c:v>21</c:v>
                </c:pt>
                <c:pt idx="226" formatCode="0">
                  <c:v>21</c:v>
                </c:pt>
                <c:pt idx="227" formatCode="0">
                  <c:v>21</c:v>
                </c:pt>
                <c:pt idx="228" formatCode="0">
                  <c:v>21</c:v>
                </c:pt>
                <c:pt idx="229" formatCode="0">
                  <c:v>21</c:v>
                </c:pt>
                <c:pt idx="230" formatCode="0">
                  <c:v>21</c:v>
                </c:pt>
                <c:pt idx="231" formatCode="0">
                  <c:v>21</c:v>
                </c:pt>
                <c:pt idx="232" formatCode="0">
                  <c:v>21</c:v>
                </c:pt>
                <c:pt idx="233" formatCode="0">
                  <c:v>21</c:v>
                </c:pt>
                <c:pt idx="234" formatCode="0">
                  <c:v>21</c:v>
                </c:pt>
                <c:pt idx="235" formatCode="0">
                  <c:v>21</c:v>
                </c:pt>
                <c:pt idx="236" formatCode="0">
                  <c:v>21</c:v>
                </c:pt>
                <c:pt idx="237" formatCode="0">
                  <c:v>21</c:v>
                </c:pt>
                <c:pt idx="238" formatCode="0">
                  <c:v>21</c:v>
                </c:pt>
                <c:pt idx="239" formatCode="0">
                  <c:v>21</c:v>
                </c:pt>
                <c:pt idx="240" formatCode="0">
                  <c:v>21</c:v>
                </c:pt>
                <c:pt idx="241" formatCode="0">
                  <c:v>21</c:v>
                </c:pt>
                <c:pt idx="242" formatCode="0">
                  <c:v>21</c:v>
                </c:pt>
                <c:pt idx="243" formatCode="0">
                  <c:v>21</c:v>
                </c:pt>
                <c:pt idx="244" formatCode="0">
                  <c:v>21</c:v>
                </c:pt>
                <c:pt idx="245" formatCode="0">
                  <c:v>21</c:v>
                </c:pt>
                <c:pt idx="246" formatCode="0">
                  <c:v>21</c:v>
                </c:pt>
                <c:pt idx="247" formatCode="0">
                  <c:v>21</c:v>
                </c:pt>
                <c:pt idx="248" formatCode="0">
                  <c:v>21</c:v>
                </c:pt>
                <c:pt idx="249" formatCode="0">
                  <c:v>21</c:v>
                </c:pt>
                <c:pt idx="250" formatCode="0">
                  <c:v>21</c:v>
                </c:pt>
                <c:pt idx="251" formatCode="0">
                  <c:v>21</c:v>
                </c:pt>
                <c:pt idx="252" formatCode="0">
                  <c:v>21</c:v>
                </c:pt>
                <c:pt idx="253" formatCode="0">
                  <c:v>21</c:v>
                </c:pt>
                <c:pt idx="254" formatCode="0">
                  <c:v>21</c:v>
                </c:pt>
                <c:pt idx="255" formatCode="0">
                  <c:v>21</c:v>
                </c:pt>
                <c:pt idx="256" formatCode="0">
                  <c:v>21</c:v>
                </c:pt>
                <c:pt idx="257" formatCode="0">
                  <c:v>21</c:v>
                </c:pt>
                <c:pt idx="258" formatCode="0">
                  <c:v>21</c:v>
                </c:pt>
                <c:pt idx="259" formatCode="0">
                  <c:v>21</c:v>
                </c:pt>
                <c:pt idx="260" formatCode="0">
                  <c:v>21</c:v>
                </c:pt>
                <c:pt idx="261" formatCode="0">
                  <c:v>21</c:v>
                </c:pt>
                <c:pt idx="262" formatCode="0">
                  <c:v>21</c:v>
                </c:pt>
                <c:pt idx="263" formatCode="0">
                  <c:v>21</c:v>
                </c:pt>
                <c:pt idx="264" formatCode="0">
                  <c:v>21</c:v>
                </c:pt>
                <c:pt idx="265" formatCode="0">
                  <c:v>21</c:v>
                </c:pt>
                <c:pt idx="266" formatCode="0">
                  <c:v>21</c:v>
                </c:pt>
                <c:pt idx="267" formatCode="0">
                  <c:v>21</c:v>
                </c:pt>
                <c:pt idx="268" formatCode="0">
                  <c:v>21</c:v>
                </c:pt>
                <c:pt idx="269" formatCode="0">
                  <c:v>21</c:v>
                </c:pt>
                <c:pt idx="270" formatCode="0">
                  <c:v>21</c:v>
                </c:pt>
                <c:pt idx="271" formatCode="0">
                  <c:v>21</c:v>
                </c:pt>
                <c:pt idx="272" formatCode="0">
                  <c:v>21</c:v>
                </c:pt>
                <c:pt idx="273" formatCode="0">
                  <c:v>21</c:v>
                </c:pt>
                <c:pt idx="274" formatCode="0">
                  <c:v>21</c:v>
                </c:pt>
                <c:pt idx="275" formatCode="0">
                  <c:v>21</c:v>
                </c:pt>
                <c:pt idx="276" formatCode="0">
                  <c:v>21</c:v>
                </c:pt>
                <c:pt idx="277" formatCode="0">
                  <c:v>21</c:v>
                </c:pt>
                <c:pt idx="278" formatCode="0">
                  <c:v>21</c:v>
                </c:pt>
                <c:pt idx="279" formatCode="0">
                  <c:v>21</c:v>
                </c:pt>
                <c:pt idx="280" formatCode="0">
                  <c:v>21</c:v>
                </c:pt>
                <c:pt idx="281" formatCode="0">
                  <c:v>21</c:v>
                </c:pt>
                <c:pt idx="282" formatCode="0">
                  <c:v>21</c:v>
                </c:pt>
                <c:pt idx="283" formatCode="0">
                  <c:v>21</c:v>
                </c:pt>
                <c:pt idx="284" formatCode="0">
                  <c:v>21</c:v>
                </c:pt>
                <c:pt idx="285" formatCode="0">
                  <c:v>21</c:v>
                </c:pt>
                <c:pt idx="286" formatCode="0">
                  <c:v>21</c:v>
                </c:pt>
                <c:pt idx="287" formatCode="0">
                  <c:v>21</c:v>
                </c:pt>
                <c:pt idx="288" formatCode="0">
                  <c:v>21</c:v>
                </c:pt>
                <c:pt idx="289" formatCode="0">
                  <c:v>21</c:v>
                </c:pt>
                <c:pt idx="290" formatCode="0">
                  <c:v>21</c:v>
                </c:pt>
                <c:pt idx="291" formatCode="0">
                  <c:v>21</c:v>
                </c:pt>
                <c:pt idx="292" formatCode="0">
                  <c:v>21</c:v>
                </c:pt>
                <c:pt idx="293" formatCode="0">
                  <c:v>21</c:v>
                </c:pt>
                <c:pt idx="294" formatCode="0">
                  <c:v>21</c:v>
                </c:pt>
                <c:pt idx="295" formatCode="0">
                  <c:v>21</c:v>
                </c:pt>
                <c:pt idx="296" formatCode="0">
                  <c:v>21</c:v>
                </c:pt>
                <c:pt idx="297" formatCode="0">
                  <c:v>21</c:v>
                </c:pt>
                <c:pt idx="298" formatCode="0">
                  <c:v>21</c:v>
                </c:pt>
                <c:pt idx="299" formatCode="0">
                  <c:v>21</c:v>
                </c:pt>
                <c:pt idx="300" formatCode="0">
                  <c:v>21</c:v>
                </c:pt>
                <c:pt idx="301" formatCode="0">
                  <c:v>21</c:v>
                </c:pt>
                <c:pt idx="302" formatCode="0">
                  <c:v>21</c:v>
                </c:pt>
                <c:pt idx="303" formatCode="0">
                  <c:v>21</c:v>
                </c:pt>
                <c:pt idx="304" formatCode="0">
                  <c:v>21</c:v>
                </c:pt>
                <c:pt idx="305" formatCode="0">
                  <c:v>21</c:v>
                </c:pt>
                <c:pt idx="306" formatCode="0">
                  <c:v>21</c:v>
                </c:pt>
                <c:pt idx="307" formatCode="0">
                  <c:v>21</c:v>
                </c:pt>
                <c:pt idx="308" formatCode="0">
                  <c:v>21</c:v>
                </c:pt>
                <c:pt idx="309" formatCode="0">
                  <c:v>21</c:v>
                </c:pt>
                <c:pt idx="310" formatCode="0">
                  <c:v>21</c:v>
                </c:pt>
                <c:pt idx="311" formatCode="0">
                  <c:v>21</c:v>
                </c:pt>
                <c:pt idx="312" formatCode="0">
                  <c:v>21</c:v>
                </c:pt>
                <c:pt idx="313" formatCode="0">
                  <c:v>21</c:v>
                </c:pt>
                <c:pt idx="314" formatCode="0">
                  <c:v>21</c:v>
                </c:pt>
                <c:pt idx="315" formatCode="0">
                  <c:v>21</c:v>
                </c:pt>
                <c:pt idx="316" formatCode="0">
                  <c:v>21</c:v>
                </c:pt>
                <c:pt idx="317" formatCode="0">
                  <c:v>21</c:v>
                </c:pt>
                <c:pt idx="318" formatCode="0">
                  <c:v>21</c:v>
                </c:pt>
                <c:pt idx="319" formatCode="0">
                  <c:v>21</c:v>
                </c:pt>
                <c:pt idx="320" formatCode="0">
                  <c:v>21</c:v>
                </c:pt>
                <c:pt idx="321" formatCode="0">
                  <c:v>21</c:v>
                </c:pt>
                <c:pt idx="322" formatCode="0">
                  <c:v>21</c:v>
                </c:pt>
                <c:pt idx="323" formatCode="0">
                  <c:v>21</c:v>
                </c:pt>
                <c:pt idx="324" formatCode="0">
                  <c:v>21</c:v>
                </c:pt>
                <c:pt idx="325" formatCode="0">
                  <c:v>21</c:v>
                </c:pt>
                <c:pt idx="326" formatCode="0">
                  <c:v>21</c:v>
                </c:pt>
                <c:pt idx="327" formatCode="0">
                  <c:v>21</c:v>
                </c:pt>
                <c:pt idx="328" formatCode="0">
                  <c:v>21</c:v>
                </c:pt>
                <c:pt idx="329" formatCode="0">
                  <c:v>21</c:v>
                </c:pt>
                <c:pt idx="330" formatCode="0">
                  <c:v>21</c:v>
                </c:pt>
                <c:pt idx="331" formatCode="0">
                  <c:v>21</c:v>
                </c:pt>
                <c:pt idx="332" formatCode="0">
                  <c:v>21</c:v>
                </c:pt>
                <c:pt idx="333" formatCode="0">
                  <c:v>21</c:v>
                </c:pt>
                <c:pt idx="334" formatCode="0">
                  <c:v>21</c:v>
                </c:pt>
                <c:pt idx="335" formatCode="0">
                  <c:v>21</c:v>
                </c:pt>
                <c:pt idx="336" formatCode="0">
                  <c:v>21</c:v>
                </c:pt>
                <c:pt idx="337" formatCode="0">
                  <c:v>21</c:v>
                </c:pt>
                <c:pt idx="338" formatCode="0">
                  <c:v>21</c:v>
                </c:pt>
                <c:pt idx="339" formatCode="0">
                  <c:v>21</c:v>
                </c:pt>
                <c:pt idx="340" formatCode="0">
                  <c:v>21</c:v>
                </c:pt>
                <c:pt idx="341" formatCode="0">
                  <c:v>21</c:v>
                </c:pt>
                <c:pt idx="342" formatCode="0">
                  <c:v>21</c:v>
                </c:pt>
                <c:pt idx="343" formatCode="0">
                  <c:v>21</c:v>
                </c:pt>
                <c:pt idx="344" formatCode="0">
                  <c:v>21</c:v>
                </c:pt>
                <c:pt idx="345" formatCode="0">
                  <c:v>21</c:v>
                </c:pt>
                <c:pt idx="346" formatCode="0">
                  <c:v>21</c:v>
                </c:pt>
                <c:pt idx="347" formatCode="0">
                  <c:v>21</c:v>
                </c:pt>
                <c:pt idx="348" formatCode="0">
                  <c:v>21</c:v>
                </c:pt>
                <c:pt idx="349" formatCode="0">
                  <c:v>21</c:v>
                </c:pt>
                <c:pt idx="350" formatCode="0">
                  <c:v>21</c:v>
                </c:pt>
                <c:pt idx="351" formatCode="0">
                  <c:v>21</c:v>
                </c:pt>
                <c:pt idx="352" formatCode="0">
                  <c:v>21</c:v>
                </c:pt>
                <c:pt idx="353" formatCode="0">
                  <c:v>21</c:v>
                </c:pt>
                <c:pt idx="354" formatCode="0">
                  <c:v>21</c:v>
                </c:pt>
                <c:pt idx="355" formatCode="0">
                  <c:v>21</c:v>
                </c:pt>
                <c:pt idx="356" formatCode="0">
                  <c:v>21</c:v>
                </c:pt>
                <c:pt idx="357" formatCode="0">
                  <c:v>21</c:v>
                </c:pt>
                <c:pt idx="358" formatCode="0">
                  <c:v>21</c:v>
                </c:pt>
                <c:pt idx="359" formatCode="0">
                  <c:v>21</c:v>
                </c:pt>
                <c:pt idx="360" formatCode="0">
                  <c:v>21</c:v>
                </c:pt>
                <c:pt idx="361" formatCode="0">
                  <c:v>21</c:v>
                </c:pt>
                <c:pt idx="362" formatCode="0">
                  <c:v>21</c:v>
                </c:pt>
                <c:pt idx="363" formatCode="0">
                  <c:v>21</c:v>
                </c:pt>
                <c:pt idx="364" formatCode="0">
                  <c:v>21</c:v>
                </c:pt>
                <c:pt idx="365" formatCode="0">
                  <c:v>21</c:v>
                </c:pt>
                <c:pt idx="366" formatCode="0">
                  <c:v>21</c:v>
                </c:pt>
                <c:pt idx="367" formatCode="0">
                  <c:v>21</c:v>
                </c:pt>
                <c:pt idx="368" formatCode="0">
                  <c:v>21</c:v>
                </c:pt>
                <c:pt idx="369" formatCode="0">
                  <c:v>21</c:v>
                </c:pt>
                <c:pt idx="370" formatCode="0">
                  <c:v>21</c:v>
                </c:pt>
                <c:pt idx="371" formatCode="0">
                  <c:v>21</c:v>
                </c:pt>
                <c:pt idx="372" formatCode="0">
                  <c:v>21</c:v>
                </c:pt>
                <c:pt idx="373" formatCode="0">
                  <c:v>21</c:v>
                </c:pt>
                <c:pt idx="374" formatCode="0">
                  <c:v>21</c:v>
                </c:pt>
                <c:pt idx="375" formatCode="0">
                  <c:v>21</c:v>
                </c:pt>
                <c:pt idx="376" formatCode="0">
                  <c:v>21</c:v>
                </c:pt>
                <c:pt idx="377" formatCode="0">
                  <c:v>21</c:v>
                </c:pt>
                <c:pt idx="378" formatCode="0">
                  <c:v>21</c:v>
                </c:pt>
                <c:pt idx="379" formatCode="0">
                  <c:v>21</c:v>
                </c:pt>
                <c:pt idx="380" formatCode="0">
                  <c:v>21</c:v>
                </c:pt>
                <c:pt idx="381" formatCode="0">
                  <c:v>21</c:v>
                </c:pt>
                <c:pt idx="382" formatCode="0">
                  <c:v>21</c:v>
                </c:pt>
                <c:pt idx="383" formatCode="0">
                  <c:v>21</c:v>
                </c:pt>
                <c:pt idx="384" formatCode="0">
                  <c:v>21</c:v>
                </c:pt>
                <c:pt idx="385" formatCode="0">
                  <c:v>21</c:v>
                </c:pt>
                <c:pt idx="386" formatCode="0">
                  <c:v>21</c:v>
                </c:pt>
                <c:pt idx="387" formatCode="0">
                  <c:v>21</c:v>
                </c:pt>
                <c:pt idx="388" formatCode="0">
                  <c:v>21</c:v>
                </c:pt>
                <c:pt idx="389" formatCode="0">
                  <c:v>21</c:v>
                </c:pt>
                <c:pt idx="390" formatCode="0">
                  <c:v>21</c:v>
                </c:pt>
                <c:pt idx="391" formatCode="0">
                  <c:v>21</c:v>
                </c:pt>
                <c:pt idx="392" formatCode="0">
                  <c:v>21</c:v>
                </c:pt>
                <c:pt idx="393" formatCode="0">
                  <c:v>21</c:v>
                </c:pt>
                <c:pt idx="394" formatCode="0">
                  <c:v>21</c:v>
                </c:pt>
                <c:pt idx="395" formatCode="0">
                  <c:v>21</c:v>
                </c:pt>
                <c:pt idx="396" formatCode="0">
                  <c:v>21</c:v>
                </c:pt>
                <c:pt idx="397" formatCode="0">
                  <c:v>21</c:v>
                </c:pt>
                <c:pt idx="398" formatCode="0">
                  <c:v>21</c:v>
                </c:pt>
                <c:pt idx="399" formatCode="0">
                  <c:v>21</c:v>
                </c:pt>
                <c:pt idx="400" formatCode="0">
                  <c:v>21</c:v>
                </c:pt>
                <c:pt idx="401" formatCode="0">
                  <c:v>21</c:v>
                </c:pt>
                <c:pt idx="402" formatCode="0">
                  <c:v>21</c:v>
                </c:pt>
                <c:pt idx="403" formatCode="0">
                  <c:v>21</c:v>
                </c:pt>
                <c:pt idx="404" formatCode="0">
                  <c:v>21</c:v>
                </c:pt>
                <c:pt idx="405" formatCode="0">
                  <c:v>21</c:v>
                </c:pt>
                <c:pt idx="406" formatCode="0">
                  <c:v>21</c:v>
                </c:pt>
                <c:pt idx="407" formatCode="0">
                  <c:v>21</c:v>
                </c:pt>
                <c:pt idx="408" formatCode="0">
                  <c:v>21</c:v>
                </c:pt>
                <c:pt idx="409" formatCode="0">
                  <c:v>21</c:v>
                </c:pt>
                <c:pt idx="410" formatCode="0">
                  <c:v>21</c:v>
                </c:pt>
                <c:pt idx="411" formatCode="0">
                  <c:v>21</c:v>
                </c:pt>
                <c:pt idx="412" formatCode="0">
                  <c:v>21</c:v>
                </c:pt>
                <c:pt idx="413" formatCode="0">
                  <c:v>21</c:v>
                </c:pt>
                <c:pt idx="414" formatCode="0">
                  <c:v>21</c:v>
                </c:pt>
                <c:pt idx="415" formatCode="0">
                  <c:v>21</c:v>
                </c:pt>
                <c:pt idx="416" formatCode="0">
                  <c:v>21</c:v>
                </c:pt>
                <c:pt idx="417" formatCode="0">
                  <c:v>21</c:v>
                </c:pt>
                <c:pt idx="418" formatCode="0">
                  <c:v>21</c:v>
                </c:pt>
                <c:pt idx="419" formatCode="0">
                  <c:v>21</c:v>
                </c:pt>
                <c:pt idx="420" formatCode="0">
                  <c:v>21</c:v>
                </c:pt>
                <c:pt idx="421" formatCode="0">
                  <c:v>21</c:v>
                </c:pt>
                <c:pt idx="422" formatCode="0">
                  <c:v>21</c:v>
                </c:pt>
                <c:pt idx="423" formatCode="0">
                  <c:v>21</c:v>
                </c:pt>
                <c:pt idx="424" formatCode="0">
                  <c:v>21</c:v>
                </c:pt>
                <c:pt idx="425" formatCode="0">
                  <c:v>21</c:v>
                </c:pt>
                <c:pt idx="426" formatCode="0">
                  <c:v>21</c:v>
                </c:pt>
                <c:pt idx="427" formatCode="0">
                  <c:v>21</c:v>
                </c:pt>
                <c:pt idx="428" formatCode="0">
                  <c:v>21</c:v>
                </c:pt>
                <c:pt idx="429" formatCode="0">
                  <c:v>21</c:v>
                </c:pt>
                <c:pt idx="430" formatCode="0">
                  <c:v>21</c:v>
                </c:pt>
                <c:pt idx="431" formatCode="0">
                  <c:v>21</c:v>
                </c:pt>
                <c:pt idx="432" formatCode="0">
                  <c:v>21</c:v>
                </c:pt>
                <c:pt idx="433" formatCode="0">
                  <c:v>21</c:v>
                </c:pt>
                <c:pt idx="434" formatCode="0">
                  <c:v>21</c:v>
                </c:pt>
                <c:pt idx="435" formatCode="0">
                  <c:v>21</c:v>
                </c:pt>
                <c:pt idx="436" formatCode="0">
                  <c:v>21</c:v>
                </c:pt>
                <c:pt idx="437" formatCode="0">
                  <c:v>21</c:v>
                </c:pt>
                <c:pt idx="438" formatCode="0">
                  <c:v>21</c:v>
                </c:pt>
                <c:pt idx="439" formatCode="0">
                  <c:v>21</c:v>
                </c:pt>
                <c:pt idx="440" formatCode="0">
                  <c:v>21</c:v>
                </c:pt>
                <c:pt idx="441" formatCode="0">
                  <c:v>21</c:v>
                </c:pt>
                <c:pt idx="442" formatCode="0">
                  <c:v>21</c:v>
                </c:pt>
                <c:pt idx="443" formatCode="0">
                  <c:v>21</c:v>
                </c:pt>
                <c:pt idx="444" formatCode="0">
                  <c:v>21</c:v>
                </c:pt>
                <c:pt idx="445" formatCode="0">
                  <c:v>21</c:v>
                </c:pt>
                <c:pt idx="446" formatCode="0">
                  <c:v>21</c:v>
                </c:pt>
                <c:pt idx="447" formatCode="0">
                  <c:v>21</c:v>
                </c:pt>
                <c:pt idx="448" formatCode="0">
                  <c:v>21</c:v>
                </c:pt>
                <c:pt idx="449" formatCode="0">
                  <c:v>21</c:v>
                </c:pt>
                <c:pt idx="450" formatCode="0">
                  <c:v>21</c:v>
                </c:pt>
                <c:pt idx="451" formatCode="0">
                  <c:v>21</c:v>
                </c:pt>
                <c:pt idx="452" formatCode="0">
                  <c:v>21</c:v>
                </c:pt>
                <c:pt idx="453" formatCode="0">
                  <c:v>21</c:v>
                </c:pt>
                <c:pt idx="454" formatCode="0">
                  <c:v>21</c:v>
                </c:pt>
                <c:pt idx="455" formatCode="0">
                  <c:v>21</c:v>
                </c:pt>
                <c:pt idx="456" formatCode="0">
                  <c:v>21</c:v>
                </c:pt>
                <c:pt idx="457" formatCode="0">
                  <c:v>21</c:v>
                </c:pt>
                <c:pt idx="458" formatCode="0">
                  <c:v>21</c:v>
                </c:pt>
                <c:pt idx="459" formatCode="0">
                  <c:v>21</c:v>
                </c:pt>
                <c:pt idx="460" formatCode="0">
                  <c:v>21</c:v>
                </c:pt>
                <c:pt idx="461" formatCode="0">
                  <c:v>21</c:v>
                </c:pt>
                <c:pt idx="462" formatCode="0">
                  <c:v>21</c:v>
                </c:pt>
                <c:pt idx="463" formatCode="0">
                  <c:v>21</c:v>
                </c:pt>
                <c:pt idx="464" formatCode="0">
                  <c:v>21</c:v>
                </c:pt>
                <c:pt idx="465" formatCode="0">
                  <c:v>21</c:v>
                </c:pt>
                <c:pt idx="466" formatCode="0">
                  <c:v>21</c:v>
                </c:pt>
                <c:pt idx="467" formatCode="0">
                  <c:v>21</c:v>
                </c:pt>
                <c:pt idx="468" formatCode="0">
                  <c:v>21</c:v>
                </c:pt>
                <c:pt idx="469" formatCode="0">
                  <c:v>21</c:v>
                </c:pt>
                <c:pt idx="470" formatCode="0">
                  <c:v>21</c:v>
                </c:pt>
                <c:pt idx="471" formatCode="0">
                  <c:v>21</c:v>
                </c:pt>
                <c:pt idx="472" formatCode="0">
                  <c:v>21</c:v>
                </c:pt>
                <c:pt idx="473" formatCode="0">
                  <c:v>21</c:v>
                </c:pt>
                <c:pt idx="474" formatCode="0">
                  <c:v>21</c:v>
                </c:pt>
                <c:pt idx="475" formatCode="0">
                  <c:v>21</c:v>
                </c:pt>
                <c:pt idx="476" formatCode="0">
                  <c:v>21</c:v>
                </c:pt>
                <c:pt idx="477" formatCode="0">
                  <c:v>21</c:v>
                </c:pt>
                <c:pt idx="478" formatCode="0">
                  <c:v>21</c:v>
                </c:pt>
                <c:pt idx="479" formatCode="0">
                  <c:v>21</c:v>
                </c:pt>
                <c:pt idx="480" formatCode="0">
                  <c:v>21</c:v>
                </c:pt>
                <c:pt idx="481" formatCode="0">
                  <c:v>21</c:v>
                </c:pt>
                <c:pt idx="482" formatCode="0">
                  <c:v>21</c:v>
                </c:pt>
                <c:pt idx="483" formatCode="0">
                  <c:v>21</c:v>
                </c:pt>
                <c:pt idx="484" formatCode="0">
                  <c:v>21</c:v>
                </c:pt>
                <c:pt idx="485" formatCode="0">
                  <c:v>21</c:v>
                </c:pt>
                <c:pt idx="486" formatCode="0">
                  <c:v>21</c:v>
                </c:pt>
                <c:pt idx="487" formatCode="0">
                  <c:v>21</c:v>
                </c:pt>
                <c:pt idx="488" formatCode="0">
                  <c:v>21</c:v>
                </c:pt>
                <c:pt idx="489" formatCode="0">
                  <c:v>21</c:v>
                </c:pt>
                <c:pt idx="490" formatCode="0">
                  <c:v>21</c:v>
                </c:pt>
                <c:pt idx="491" formatCode="0">
                  <c:v>21</c:v>
                </c:pt>
                <c:pt idx="492" formatCode="0">
                  <c:v>21</c:v>
                </c:pt>
                <c:pt idx="493" formatCode="0">
                  <c:v>21</c:v>
                </c:pt>
                <c:pt idx="494" formatCode="0">
                  <c:v>21</c:v>
                </c:pt>
                <c:pt idx="495" formatCode="0">
                  <c:v>21</c:v>
                </c:pt>
                <c:pt idx="496" formatCode="0">
                  <c:v>21</c:v>
                </c:pt>
                <c:pt idx="497" formatCode="0">
                  <c:v>21</c:v>
                </c:pt>
                <c:pt idx="498" formatCode="0">
                  <c:v>21</c:v>
                </c:pt>
                <c:pt idx="499" formatCode="0">
                  <c:v>21</c:v>
                </c:pt>
                <c:pt idx="500" formatCode="0">
                  <c:v>21</c:v>
                </c:pt>
                <c:pt idx="501" formatCode="0">
                  <c:v>21</c:v>
                </c:pt>
                <c:pt idx="502" formatCode="0">
                  <c:v>21</c:v>
                </c:pt>
                <c:pt idx="503" formatCode="0">
                  <c:v>21</c:v>
                </c:pt>
                <c:pt idx="504" formatCode="0">
                  <c:v>21</c:v>
                </c:pt>
                <c:pt idx="505" formatCode="0">
                  <c:v>21</c:v>
                </c:pt>
                <c:pt idx="506" formatCode="0">
                  <c:v>21</c:v>
                </c:pt>
                <c:pt idx="507" formatCode="0">
                  <c:v>21</c:v>
                </c:pt>
                <c:pt idx="508" formatCode="0">
                  <c:v>21</c:v>
                </c:pt>
                <c:pt idx="509" formatCode="0">
                  <c:v>21</c:v>
                </c:pt>
                <c:pt idx="510" formatCode="0">
                  <c:v>21</c:v>
                </c:pt>
                <c:pt idx="511" formatCode="0">
                  <c:v>21</c:v>
                </c:pt>
                <c:pt idx="512" formatCode="0">
                  <c:v>21</c:v>
                </c:pt>
                <c:pt idx="513" formatCode="0">
                  <c:v>21</c:v>
                </c:pt>
                <c:pt idx="514" formatCode="0">
                  <c:v>21</c:v>
                </c:pt>
                <c:pt idx="515" formatCode="0">
                  <c:v>21</c:v>
                </c:pt>
                <c:pt idx="516" formatCode="0">
                  <c:v>21</c:v>
                </c:pt>
                <c:pt idx="517" formatCode="0">
                  <c:v>21</c:v>
                </c:pt>
                <c:pt idx="518" formatCode="0">
                  <c:v>21</c:v>
                </c:pt>
                <c:pt idx="519" formatCode="0">
                  <c:v>21</c:v>
                </c:pt>
                <c:pt idx="520" formatCode="0">
                  <c:v>21</c:v>
                </c:pt>
                <c:pt idx="521" formatCode="0">
                  <c:v>21</c:v>
                </c:pt>
                <c:pt idx="522" formatCode="0">
                  <c:v>21</c:v>
                </c:pt>
                <c:pt idx="523" formatCode="0">
                  <c:v>21</c:v>
                </c:pt>
                <c:pt idx="524" formatCode="0">
                  <c:v>21</c:v>
                </c:pt>
                <c:pt idx="525" formatCode="0">
                  <c:v>21</c:v>
                </c:pt>
                <c:pt idx="526" formatCode="0">
                  <c:v>21</c:v>
                </c:pt>
                <c:pt idx="527" formatCode="0">
                  <c:v>21</c:v>
                </c:pt>
                <c:pt idx="528" formatCode="0">
                  <c:v>21</c:v>
                </c:pt>
                <c:pt idx="529" formatCode="0">
                  <c:v>21</c:v>
                </c:pt>
                <c:pt idx="530" formatCode="0">
                  <c:v>21</c:v>
                </c:pt>
                <c:pt idx="531" formatCode="0">
                  <c:v>21</c:v>
                </c:pt>
                <c:pt idx="532" formatCode="0">
                  <c:v>21</c:v>
                </c:pt>
                <c:pt idx="533" formatCode="0">
                  <c:v>21</c:v>
                </c:pt>
                <c:pt idx="534" formatCode="0">
                  <c:v>21</c:v>
                </c:pt>
                <c:pt idx="535" formatCode="0">
                  <c:v>21</c:v>
                </c:pt>
                <c:pt idx="536" formatCode="0">
                  <c:v>21</c:v>
                </c:pt>
              </c:numCache>
            </c:numRef>
          </c:val>
          <c:smooth val="0"/>
          <c:extLst>
            <c:ext xmlns:c16="http://schemas.microsoft.com/office/drawing/2014/chart" uri="{C3380CC4-5D6E-409C-BE32-E72D297353CC}">
              <c16:uniqueId val="{00000001-27A7-DD40-8E73-427BC0F05467}"/>
            </c:ext>
          </c:extLst>
        </c:ser>
        <c:ser>
          <c:idx val="0"/>
          <c:order val="2"/>
          <c:tx>
            <c:strRef>
              <c:f>Sheet1!$B$1</c:f>
              <c:strCache>
                <c:ptCount val="1"/>
                <c:pt idx="0">
                  <c:v>Lowest valuation quintile</c:v>
                </c:pt>
              </c:strCache>
            </c:strRef>
          </c:tx>
          <c:spPr>
            <a:ln w="22225" cap="rnd">
              <a:solidFill>
                <a:schemeClr val="accent1"/>
              </a:solidFill>
              <a:round/>
            </a:ln>
            <a:effectLst/>
          </c:spPr>
          <c:marker>
            <c:symbol val="none"/>
          </c:marker>
          <c:dPt>
            <c:idx val="527"/>
            <c:marker>
              <c:symbol val="none"/>
            </c:marker>
            <c:bubble3D val="0"/>
            <c:extLst>
              <c:ext xmlns:c16="http://schemas.microsoft.com/office/drawing/2014/chart" uri="{C3380CC4-5D6E-409C-BE32-E72D297353CC}">
                <c16:uniqueId val="{00000002-27A7-DD40-8E73-427BC0F05467}"/>
              </c:ext>
            </c:extLst>
          </c:dPt>
          <c:dPt>
            <c:idx val="530"/>
            <c:marker>
              <c:symbol val="none"/>
            </c:marker>
            <c:bubble3D val="0"/>
            <c:extLst>
              <c:ext xmlns:c16="http://schemas.microsoft.com/office/drawing/2014/chart" uri="{C3380CC4-5D6E-409C-BE32-E72D297353CC}">
                <c16:uniqueId val="{00000003-27A7-DD40-8E73-427BC0F05467}"/>
              </c:ext>
            </c:extLst>
          </c:dPt>
          <c:dPt>
            <c:idx val="533"/>
            <c:marker>
              <c:symbol val="none"/>
            </c:marker>
            <c:bubble3D val="0"/>
            <c:extLst>
              <c:ext xmlns:c16="http://schemas.microsoft.com/office/drawing/2014/chart" uri="{C3380CC4-5D6E-409C-BE32-E72D297353CC}">
                <c16:uniqueId val="{00000005-DFE6-C24D-A9F3-2B0DDCE2E238}"/>
              </c:ext>
            </c:extLst>
          </c:dPt>
          <c:cat>
            <c:numRef>
              <c:f>Sheet1!$A$2:$A$538</c:f>
              <c:numCache>
                <c:formatCode>m/d/yy</c:formatCode>
                <c:ptCount val="537"/>
                <c:pt idx="0">
                  <c:v>29251</c:v>
                </c:pt>
                <c:pt idx="1">
                  <c:v>29280</c:v>
                </c:pt>
                <c:pt idx="2">
                  <c:v>29311</c:v>
                </c:pt>
                <c:pt idx="3">
                  <c:v>29341</c:v>
                </c:pt>
                <c:pt idx="4">
                  <c:v>29372</c:v>
                </c:pt>
                <c:pt idx="5">
                  <c:v>29402</c:v>
                </c:pt>
                <c:pt idx="6">
                  <c:v>29433</c:v>
                </c:pt>
                <c:pt idx="7">
                  <c:v>29464</c:v>
                </c:pt>
                <c:pt idx="8">
                  <c:v>29494</c:v>
                </c:pt>
                <c:pt idx="9">
                  <c:v>29525</c:v>
                </c:pt>
                <c:pt idx="10">
                  <c:v>29555</c:v>
                </c:pt>
                <c:pt idx="11">
                  <c:v>29586</c:v>
                </c:pt>
                <c:pt idx="12">
                  <c:v>29617</c:v>
                </c:pt>
                <c:pt idx="13">
                  <c:v>29645</c:v>
                </c:pt>
                <c:pt idx="14">
                  <c:v>29676</c:v>
                </c:pt>
                <c:pt idx="15">
                  <c:v>29706</c:v>
                </c:pt>
                <c:pt idx="16">
                  <c:v>29737</c:v>
                </c:pt>
                <c:pt idx="17">
                  <c:v>29767</c:v>
                </c:pt>
                <c:pt idx="18">
                  <c:v>29798</c:v>
                </c:pt>
                <c:pt idx="19">
                  <c:v>29829</c:v>
                </c:pt>
                <c:pt idx="20">
                  <c:v>29859</c:v>
                </c:pt>
                <c:pt idx="21">
                  <c:v>29890</c:v>
                </c:pt>
                <c:pt idx="22">
                  <c:v>29920</c:v>
                </c:pt>
                <c:pt idx="23">
                  <c:v>29951</c:v>
                </c:pt>
                <c:pt idx="24">
                  <c:v>29982</c:v>
                </c:pt>
                <c:pt idx="25">
                  <c:v>30010</c:v>
                </c:pt>
                <c:pt idx="26">
                  <c:v>30041</c:v>
                </c:pt>
                <c:pt idx="27">
                  <c:v>30071</c:v>
                </c:pt>
                <c:pt idx="28">
                  <c:v>30102</c:v>
                </c:pt>
                <c:pt idx="29">
                  <c:v>30132</c:v>
                </c:pt>
                <c:pt idx="30">
                  <c:v>30163</c:v>
                </c:pt>
                <c:pt idx="31">
                  <c:v>30194</c:v>
                </c:pt>
                <c:pt idx="32">
                  <c:v>30224</c:v>
                </c:pt>
                <c:pt idx="33">
                  <c:v>30255</c:v>
                </c:pt>
                <c:pt idx="34">
                  <c:v>30285</c:v>
                </c:pt>
                <c:pt idx="35">
                  <c:v>30316</c:v>
                </c:pt>
                <c:pt idx="36">
                  <c:v>30347</c:v>
                </c:pt>
                <c:pt idx="37">
                  <c:v>30375</c:v>
                </c:pt>
                <c:pt idx="38">
                  <c:v>30406</c:v>
                </c:pt>
                <c:pt idx="39">
                  <c:v>30436</c:v>
                </c:pt>
                <c:pt idx="40">
                  <c:v>30467</c:v>
                </c:pt>
                <c:pt idx="41">
                  <c:v>30497</c:v>
                </c:pt>
                <c:pt idx="42">
                  <c:v>30528</c:v>
                </c:pt>
                <c:pt idx="43">
                  <c:v>30559</c:v>
                </c:pt>
                <c:pt idx="44">
                  <c:v>30589</c:v>
                </c:pt>
                <c:pt idx="45">
                  <c:v>30620</c:v>
                </c:pt>
                <c:pt idx="46">
                  <c:v>30650</c:v>
                </c:pt>
                <c:pt idx="47">
                  <c:v>30681</c:v>
                </c:pt>
                <c:pt idx="48">
                  <c:v>30712</c:v>
                </c:pt>
                <c:pt idx="49">
                  <c:v>30741</c:v>
                </c:pt>
                <c:pt idx="50">
                  <c:v>30772</c:v>
                </c:pt>
                <c:pt idx="51">
                  <c:v>30802</c:v>
                </c:pt>
                <c:pt idx="52">
                  <c:v>30833</c:v>
                </c:pt>
                <c:pt idx="53">
                  <c:v>30863</c:v>
                </c:pt>
                <c:pt idx="54">
                  <c:v>30894</c:v>
                </c:pt>
                <c:pt idx="55">
                  <c:v>30925</c:v>
                </c:pt>
                <c:pt idx="56">
                  <c:v>30955</c:v>
                </c:pt>
                <c:pt idx="57">
                  <c:v>30986</c:v>
                </c:pt>
                <c:pt idx="58">
                  <c:v>31016</c:v>
                </c:pt>
                <c:pt idx="59">
                  <c:v>31047</c:v>
                </c:pt>
                <c:pt idx="60">
                  <c:v>31078</c:v>
                </c:pt>
                <c:pt idx="61">
                  <c:v>31106</c:v>
                </c:pt>
                <c:pt idx="62">
                  <c:v>31137</c:v>
                </c:pt>
                <c:pt idx="63">
                  <c:v>31167</c:v>
                </c:pt>
                <c:pt idx="64">
                  <c:v>31198</c:v>
                </c:pt>
                <c:pt idx="65">
                  <c:v>31228</c:v>
                </c:pt>
                <c:pt idx="66">
                  <c:v>31259</c:v>
                </c:pt>
                <c:pt idx="67">
                  <c:v>31290</c:v>
                </c:pt>
                <c:pt idx="68">
                  <c:v>31320</c:v>
                </c:pt>
                <c:pt idx="69">
                  <c:v>31351</c:v>
                </c:pt>
                <c:pt idx="70">
                  <c:v>31381</c:v>
                </c:pt>
                <c:pt idx="71">
                  <c:v>31412</c:v>
                </c:pt>
                <c:pt idx="72">
                  <c:v>31443</c:v>
                </c:pt>
                <c:pt idx="73">
                  <c:v>31471</c:v>
                </c:pt>
                <c:pt idx="74">
                  <c:v>31502</c:v>
                </c:pt>
                <c:pt idx="75">
                  <c:v>31532</c:v>
                </c:pt>
                <c:pt idx="76">
                  <c:v>31563</c:v>
                </c:pt>
                <c:pt idx="77">
                  <c:v>31593</c:v>
                </c:pt>
                <c:pt idx="78">
                  <c:v>31624</c:v>
                </c:pt>
                <c:pt idx="79">
                  <c:v>31655</c:v>
                </c:pt>
                <c:pt idx="80">
                  <c:v>31685</c:v>
                </c:pt>
                <c:pt idx="81">
                  <c:v>31716</c:v>
                </c:pt>
                <c:pt idx="82">
                  <c:v>31746</c:v>
                </c:pt>
                <c:pt idx="83">
                  <c:v>31777</c:v>
                </c:pt>
                <c:pt idx="84">
                  <c:v>31808</c:v>
                </c:pt>
                <c:pt idx="85">
                  <c:v>31836</c:v>
                </c:pt>
                <c:pt idx="86">
                  <c:v>31867</c:v>
                </c:pt>
                <c:pt idx="87">
                  <c:v>31897</c:v>
                </c:pt>
                <c:pt idx="88">
                  <c:v>31928</c:v>
                </c:pt>
                <c:pt idx="89">
                  <c:v>31958</c:v>
                </c:pt>
                <c:pt idx="90">
                  <c:v>31989</c:v>
                </c:pt>
                <c:pt idx="91">
                  <c:v>32020</c:v>
                </c:pt>
                <c:pt idx="92">
                  <c:v>32050</c:v>
                </c:pt>
                <c:pt idx="93">
                  <c:v>32081</c:v>
                </c:pt>
                <c:pt idx="94">
                  <c:v>32111</c:v>
                </c:pt>
                <c:pt idx="95">
                  <c:v>32142</c:v>
                </c:pt>
                <c:pt idx="96">
                  <c:v>32173</c:v>
                </c:pt>
                <c:pt idx="97">
                  <c:v>32202</c:v>
                </c:pt>
                <c:pt idx="98">
                  <c:v>32233</c:v>
                </c:pt>
                <c:pt idx="99">
                  <c:v>32263</c:v>
                </c:pt>
                <c:pt idx="100">
                  <c:v>32294</c:v>
                </c:pt>
                <c:pt idx="101">
                  <c:v>32324</c:v>
                </c:pt>
                <c:pt idx="102">
                  <c:v>32355</c:v>
                </c:pt>
                <c:pt idx="103">
                  <c:v>32386</c:v>
                </c:pt>
                <c:pt idx="104">
                  <c:v>32416</c:v>
                </c:pt>
                <c:pt idx="105">
                  <c:v>32447</c:v>
                </c:pt>
                <c:pt idx="106">
                  <c:v>32477</c:v>
                </c:pt>
                <c:pt idx="107">
                  <c:v>32508</c:v>
                </c:pt>
                <c:pt idx="108">
                  <c:v>32539</c:v>
                </c:pt>
                <c:pt idx="109">
                  <c:v>32567</c:v>
                </c:pt>
                <c:pt idx="110">
                  <c:v>32598</c:v>
                </c:pt>
                <c:pt idx="111">
                  <c:v>32628</c:v>
                </c:pt>
                <c:pt idx="112">
                  <c:v>32659</c:v>
                </c:pt>
                <c:pt idx="113">
                  <c:v>32689</c:v>
                </c:pt>
                <c:pt idx="114">
                  <c:v>32720</c:v>
                </c:pt>
                <c:pt idx="115">
                  <c:v>32751</c:v>
                </c:pt>
                <c:pt idx="116">
                  <c:v>32781</c:v>
                </c:pt>
                <c:pt idx="117">
                  <c:v>32812</c:v>
                </c:pt>
                <c:pt idx="118">
                  <c:v>32842</c:v>
                </c:pt>
                <c:pt idx="119">
                  <c:v>32873</c:v>
                </c:pt>
                <c:pt idx="120">
                  <c:v>32904</c:v>
                </c:pt>
                <c:pt idx="121">
                  <c:v>32932</c:v>
                </c:pt>
                <c:pt idx="122">
                  <c:v>32963</c:v>
                </c:pt>
                <c:pt idx="123">
                  <c:v>32993</c:v>
                </c:pt>
                <c:pt idx="124">
                  <c:v>33024</c:v>
                </c:pt>
                <c:pt idx="125">
                  <c:v>33054</c:v>
                </c:pt>
                <c:pt idx="126">
                  <c:v>33085</c:v>
                </c:pt>
                <c:pt idx="127">
                  <c:v>33116</c:v>
                </c:pt>
                <c:pt idx="128">
                  <c:v>33146</c:v>
                </c:pt>
                <c:pt idx="129">
                  <c:v>33177</c:v>
                </c:pt>
                <c:pt idx="130">
                  <c:v>33207</c:v>
                </c:pt>
                <c:pt idx="131">
                  <c:v>33238</c:v>
                </c:pt>
                <c:pt idx="132">
                  <c:v>33269</c:v>
                </c:pt>
                <c:pt idx="133">
                  <c:v>33297</c:v>
                </c:pt>
                <c:pt idx="134">
                  <c:v>33328</c:v>
                </c:pt>
                <c:pt idx="135">
                  <c:v>33358</c:v>
                </c:pt>
                <c:pt idx="136">
                  <c:v>33389</c:v>
                </c:pt>
                <c:pt idx="137">
                  <c:v>33419</c:v>
                </c:pt>
                <c:pt idx="138">
                  <c:v>33450</c:v>
                </c:pt>
                <c:pt idx="139">
                  <c:v>33481</c:v>
                </c:pt>
                <c:pt idx="140">
                  <c:v>33511</c:v>
                </c:pt>
                <c:pt idx="141">
                  <c:v>33542</c:v>
                </c:pt>
                <c:pt idx="142">
                  <c:v>33572</c:v>
                </c:pt>
                <c:pt idx="143">
                  <c:v>33603</c:v>
                </c:pt>
                <c:pt idx="144">
                  <c:v>33634</c:v>
                </c:pt>
                <c:pt idx="145">
                  <c:v>33663</c:v>
                </c:pt>
                <c:pt idx="146">
                  <c:v>33694</c:v>
                </c:pt>
                <c:pt idx="147">
                  <c:v>33724</c:v>
                </c:pt>
                <c:pt idx="148">
                  <c:v>33755</c:v>
                </c:pt>
                <c:pt idx="149">
                  <c:v>33785</c:v>
                </c:pt>
                <c:pt idx="150">
                  <c:v>33816</c:v>
                </c:pt>
                <c:pt idx="151">
                  <c:v>33847</c:v>
                </c:pt>
                <c:pt idx="152">
                  <c:v>33877</c:v>
                </c:pt>
                <c:pt idx="153">
                  <c:v>33908</c:v>
                </c:pt>
                <c:pt idx="154">
                  <c:v>33938</c:v>
                </c:pt>
                <c:pt idx="155">
                  <c:v>33969</c:v>
                </c:pt>
                <c:pt idx="156">
                  <c:v>34000</c:v>
                </c:pt>
                <c:pt idx="157">
                  <c:v>34028</c:v>
                </c:pt>
                <c:pt idx="158">
                  <c:v>34059</c:v>
                </c:pt>
                <c:pt idx="159">
                  <c:v>34089</c:v>
                </c:pt>
                <c:pt idx="160">
                  <c:v>34120</c:v>
                </c:pt>
                <c:pt idx="161">
                  <c:v>34150</c:v>
                </c:pt>
                <c:pt idx="162">
                  <c:v>34181</c:v>
                </c:pt>
                <c:pt idx="163">
                  <c:v>34212</c:v>
                </c:pt>
                <c:pt idx="164">
                  <c:v>34242</c:v>
                </c:pt>
                <c:pt idx="165">
                  <c:v>34273</c:v>
                </c:pt>
                <c:pt idx="166">
                  <c:v>34303</c:v>
                </c:pt>
                <c:pt idx="167">
                  <c:v>34334</c:v>
                </c:pt>
                <c:pt idx="168">
                  <c:v>34365</c:v>
                </c:pt>
                <c:pt idx="169">
                  <c:v>34393</c:v>
                </c:pt>
                <c:pt idx="170">
                  <c:v>34424</c:v>
                </c:pt>
                <c:pt idx="171">
                  <c:v>34454</c:v>
                </c:pt>
                <c:pt idx="172">
                  <c:v>34485</c:v>
                </c:pt>
                <c:pt idx="173">
                  <c:v>34515</c:v>
                </c:pt>
                <c:pt idx="174">
                  <c:v>34546</c:v>
                </c:pt>
                <c:pt idx="175">
                  <c:v>34577</c:v>
                </c:pt>
                <c:pt idx="176">
                  <c:v>34607</c:v>
                </c:pt>
                <c:pt idx="177">
                  <c:v>34638</c:v>
                </c:pt>
                <c:pt idx="178">
                  <c:v>34668</c:v>
                </c:pt>
                <c:pt idx="179">
                  <c:v>34699</c:v>
                </c:pt>
                <c:pt idx="180">
                  <c:v>34730</c:v>
                </c:pt>
                <c:pt idx="181">
                  <c:v>34758</c:v>
                </c:pt>
                <c:pt idx="182">
                  <c:v>34789</c:v>
                </c:pt>
                <c:pt idx="183">
                  <c:v>34819</c:v>
                </c:pt>
                <c:pt idx="184">
                  <c:v>34850</c:v>
                </c:pt>
                <c:pt idx="185">
                  <c:v>34880</c:v>
                </c:pt>
                <c:pt idx="186">
                  <c:v>34911</c:v>
                </c:pt>
                <c:pt idx="187">
                  <c:v>34942</c:v>
                </c:pt>
                <c:pt idx="188">
                  <c:v>34972</c:v>
                </c:pt>
                <c:pt idx="189">
                  <c:v>35003</c:v>
                </c:pt>
                <c:pt idx="190">
                  <c:v>35033</c:v>
                </c:pt>
                <c:pt idx="191">
                  <c:v>35064</c:v>
                </c:pt>
                <c:pt idx="192">
                  <c:v>35095</c:v>
                </c:pt>
                <c:pt idx="193">
                  <c:v>35124</c:v>
                </c:pt>
                <c:pt idx="194">
                  <c:v>35155</c:v>
                </c:pt>
                <c:pt idx="195">
                  <c:v>35185</c:v>
                </c:pt>
                <c:pt idx="196">
                  <c:v>35216</c:v>
                </c:pt>
                <c:pt idx="197">
                  <c:v>35246</c:v>
                </c:pt>
                <c:pt idx="198">
                  <c:v>35277</c:v>
                </c:pt>
                <c:pt idx="199">
                  <c:v>35308</c:v>
                </c:pt>
                <c:pt idx="200">
                  <c:v>35338</c:v>
                </c:pt>
                <c:pt idx="201">
                  <c:v>35369</c:v>
                </c:pt>
                <c:pt idx="202">
                  <c:v>35399</c:v>
                </c:pt>
                <c:pt idx="203">
                  <c:v>35430</c:v>
                </c:pt>
                <c:pt idx="204">
                  <c:v>35461</c:v>
                </c:pt>
                <c:pt idx="205">
                  <c:v>35489</c:v>
                </c:pt>
                <c:pt idx="206">
                  <c:v>35520</c:v>
                </c:pt>
                <c:pt idx="207">
                  <c:v>35550</c:v>
                </c:pt>
                <c:pt idx="208">
                  <c:v>35581</c:v>
                </c:pt>
                <c:pt idx="209">
                  <c:v>35611</c:v>
                </c:pt>
                <c:pt idx="210">
                  <c:v>35642</c:v>
                </c:pt>
                <c:pt idx="211">
                  <c:v>35673</c:v>
                </c:pt>
                <c:pt idx="212">
                  <c:v>35703</c:v>
                </c:pt>
                <c:pt idx="213">
                  <c:v>35734</c:v>
                </c:pt>
                <c:pt idx="214">
                  <c:v>35764</c:v>
                </c:pt>
                <c:pt idx="215">
                  <c:v>35795</c:v>
                </c:pt>
                <c:pt idx="216">
                  <c:v>35826</c:v>
                </c:pt>
                <c:pt idx="217">
                  <c:v>35854</c:v>
                </c:pt>
                <c:pt idx="218">
                  <c:v>35885</c:v>
                </c:pt>
                <c:pt idx="219">
                  <c:v>35915</c:v>
                </c:pt>
                <c:pt idx="220">
                  <c:v>35946</c:v>
                </c:pt>
                <c:pt idx="221">
                  <c:v>35976</c:v>
                </c:pt>
                <c:pt idx="222">
                  <c:v>36007</c:v>
                </c:pt>
                <c:pt idx="223">
                  <c:v>36038</c:v>
                </c:pt>
                <c:pt idx="224">
                  <c:v>36068</c:v>
                </c:pt>
                <c:pt idx="225">
                  <c:v>36099</c:v>
                </c:pt>
                <c:pt idx="226">
                  <c:v>36129</c:v>
                </c:pt>
                <c:pt idx="227">
                  <c:v>36160</c:v>
                </c:pt>
                <c:pt idx="228">
                  <c:v>36191</c:v>
                </c:pt>
                <c:pt idx="229">
                  <c:v>36219</c:v>
                </c:pt>
                <c:pt idx="230">
                  <c:v>36250</c:v>
                </c:pt>
                <c:pt idx="231">
                  <c:v>36280</c:v>
                </c:pt>
                <c:pt idx="232">
                  <c:v>36311</c:v>
                </c:pt>
                <c:pt idx="233">
                  <c:v>36341</c:v>
                </c:pt>
                <c:pt idx="234">
                  <c:v>36372</c:v>
                </c:pt>
                <c:pt idx="235">
                  <c:v>36403</c:v>
                </c:pt>
                <c:pt idx="236">
                  <c:v>36433</c:v>
                </c:pt>
                <c:pt idx="237">
                  <c:v>36464</c:v>
                </c:pt>
                <c:pt idx="238">
                  <c:v>36494</c:v>
                </c:pt>
                <c:pt idx="239">
                  <c:v>36525</c:v>
                </c:pt>
                <c:pt idx="240">
                  <c:v>36556</c:v>
                </c:pt>
                <c:pt idx="241">
                  <c:v>36585</c:v>
                </c:pt>
                <c:pt idx="242">
                  <c:v>36616</c:v>
                </c:pt>
                <c:pt idx="243">
                  <c:v>36646</c:v>
                </c:pt>
                <c:pt idx="244">
                  <c:v>36677</c:v>
                </c:pt>
                <c:pt idx="245">
                  <c:v>36707</c:v>
                </c:pt>
                <c:pt idx="246">
                  <c:v>36738</c:v>
                </c:pt>
                <c:pt idx="247">
                  <c:v>36769</c:v>
                </c:pt>
                <c:pt idx="248">
                  <c:v>36799</c:v>
                </c:pt>
                <c:pt idx="249">
                  <c:v>36830</c:v>
                </c:pt>
                <c:pt idx="250">
                  <c:v>36860</c:v>
                </c:pt>
                <c:pt idx="251">
                  <c:v>36891</c:v>
                </c:pt>
                <c:pt idx="252">
                  <c:v>36922</c:v>
                </c:pt>
                <c:pt idx="253">
                  <c:v>36950</c:v>
                </c:pt>
                <c:pt idx="254">
                  <c:v>36981</c:v>
                </c:pt>
                <c:pt idx="255">
                  <c:v>37011</c:v>
                </c:pt>
                <c:pt idx="256">
                  <c:v>37042</c:v>
                </c:pt>
                <c:pt idx="257">
                  <c:v>37072</c:v>
                </c:pt>
                <c:pt idx="258">
                  <c:v>37103</c:v>
                </c:pt>
                <c:pt idx="259">
                  <c:v>37134</c:v>
                </c:pt>
                <c:pt idx="260">
                  <c:v>37164</c:v>
                </c:pt>
                <c:pt idx="261">
                  <c:v>37195</c:v>
                </c:pt>
                <c:pt idx="262">
                  <c:v>37225</c:v>
                </c:pt>
                <c:pt idx="263">
                  <c:v>37256</c:v>
                </c:pt>
                <c:pt idx="264">
                  <c:v>37287</c:v>
                </c:pt>
                <c:pt idx="265">
                  <c:v>37315</c:v>
                </c:pt>
                <c:pt idx="266">
                  <c:v>37346</c:v>
                </c:pt>
                <c:pt idx="267">
                  <c:v>37376</c:v>
                </c:pt>
                <c:pt idx="268">
                  <c:v>37407</c:v>
                </c:pt>
                <c:pt idx="269">
                  <c:v>37437</c:v>
                </c:pt>
                <c:pt idx="270">
                  <c:v>37468</c:v>
                </c:pt>
                <c:pt idx="271">
                  <c:v>37499</c:v>
                </c:pt>
                <c:pt idx="272">
                  <c:v>37529</c:v>
                </c:pt>
                <c:pt idx="273">
                  <c:v>37560</c:v>
                </c:pt>
                <c:pt idx="274">
                  <c:v>37590</c:v>
                </c:pt>
                <c:pt idx="275">
                  <c:v>37621</c:v>
                </c:pt>
                <c:pt idx="276">
                  <c:v>37652</c:v>
                </c:pt>
                <c:pt idx="277">
                  <c:v>37680</c:v>
                </c:pt>
                <c:pt idx="278">
                  <c:v>37711</c:v>
                </c:pt>
                <c:pt idx="279">
                  <c:v>37741</c:v>
                </c:pt>
                <c:pt idx="280">
                  <c:v>37772</c:v>
                </c:pt>
                <c:pt idx="281">
                  <c:v>37802</c:v>
                </c:pt>
                <c:pt idx="282">
                  <c:v>37833</c:v>
                </c:pt>
                <c:pt idx="283">
                  <c:v>37864</c:v>
                </c:pt>
                <c:pt idx="284">
                  <c:v>37894</c:v>
                </c:pt>
                <c:pt idx="285">
                  <c:v>37925</c:v>
                </c:pt>
                <c:pt idx="286">
                  <c:v>37955</c:v>
                </c:pt>
                <c:pt idx="287">
                  <c:v>37986</c:v>
                </c:pt>
                <c:pt idx="288">
                  <c:v>38017</c:v>
                </c:pt>
                <c:pt idx="289">
                  <c:v>38046</c:v>
                </c:pt>
                <c:pt idx="290">
                  <c:v>38077</c:v>
                </c:pt>
                <c:pt idx="291">
                  <c:v>38107</c:v>
                </c:pt>
                <c:pt idx="292">
                  <c:v>38138</c:v>
                </c:pt>
                <c:pt idx="293">
                  <c:v>38168</c:v>
                </c:pt>
                <c:pt idx="294">
                  <c:v>38199</c:v>
                </c:pt>
                <c:pt idx="295">
                  <c:v>38230</c:v>
                </c:pt>
                <c:pt idx="296">
                  <c:v>38260</c:v>
                </c:pt>
                <c:pt idx="297">
                  <c:v>38291</c:v>
                </c:pt>
                <c:pt idx="298">
                  <c:v>38321</c:v>
                </c:pt>
                <c:pt idx="299">
                  <c:v>38352</c:v>
                </c:pt>
                <c:pt idx="300">
                  <c:v>38383</c:v>
                </c:pt>
                <c:pt idx="301">
                  <c:v>38411</c:v>
                </c:pt>
                <c:pt idx="302">
                  <c:v>38442</c:v>
                </c:pt>
                <c:pt idx="303">
                  <c:v>38472</c:v>
                </c:pt>
                <c:pt idx="304">
                  <c:v>38503</c:v>
                </c:pt>
                <c:pt idx="305">
                  <c:v>38533</c:v>
                </c:pt>
                <c:pt idx="306">
                  <c:v>38564</c:v>
                </c:pt>
                <c:pt idx="307">
                  <c:v>38595</c:v>
                </c:pt>
                <c:pt idx="308">
                  <c:v>38625</c:v>
                </c:pt>
                <c:pt idx="309">
                  <c:v>38656</c:v>
                </c:pt>
                <c:pt idx="310">
                  <c:v>38686</c:v>
                </c:pt>
                <c:pt idx="311">
                  <c:v>38717</c:v>
                </c:pt>
                <c:pt idx="312">
                  <c:v>38748</c:v>
                </c:pt>
                <c:pt idx="313">
                  <c:v>38776</c:v>
                </c:pt>
                <c:pt idx="314">
                  <c:v>38807</c:v>
                </c:pt>
                <c:pt idx="315">
                  <c:v>38837</c:v>
                </c:pt>
                <c:pt idx="316">
                  <c:v>38868</c:v>
                </c:pt>
                <c:pt idx="317">
                  <c:v>38898</c:v>
                </c:pt>
                <c:pt idx="318">
                  <c:v>38929</c:v>
                </c:pt>
                <c:pt idx="319">
                  <c:v>38960</c:v>
                </c:pt>
                <c:pt idx="320">
                  <c:v>38990</c:v>
                </c:pt>
                <c:pt idx="321">
                  <c:v>39021</c:v>
                </c:pt>
                <c:pt idx="322">
                  <c:v>39051</c:v>
                </c:pt>
                <c:pt idx="323">
                  <c:v>39082</c:v>
                </c:pt>
                <c:pt idx="324">
                  <c:v>39113</c:v>
                </c:pt>
                <c:pt idx="325">
                  <c:v>39141</c:v>
                </c:pt>
                <c:pt idx="326">
                  <c:v>39172</c:v>
                </c:pt>
                <c:pt idx="327">
                  <c:v>39202</c:v>
                </c:pt>
                <c:pt idx="328">
                  <c:v>39233</c:v>
                </c:pt>
                <c:pt idx="329">
                  <c:v>39263</c:v>
                </c:pt>
                <c:pt idx="330">
                  <c:v>39294</c:v>
                </c:pt>
                <c:pt idx="331">
                  <c:v>39325</c:v>
                </c:pt>
                <c:pt idx="332">
                  <c:v>39355</c:v>
                </c:pt>
                <c:pt idx="333">
                  <c:v>39386</c:v>
                </c:pt>
                <c:pt idx="334">
                  <c:v>39416</c:v>
                </c:pt>
                <c:pt idx="335">
                  <c:v>39447</c:v>
                </c:pt>
                <c:pt idx="336">
                  <c:v>39478</c:v>
                </c:pt>
                <c:pt idx="337">
                  <c:v>39507</c:v>
                </c:pt>
                <c:pt idx="338">
                  <c:v>39538</c:v>
                </c:pt>
                <c:pt idx="339">
                  <c:v>39568</c:v>
                </c:pt>
                <c:pt idx="340">
                  <c:v>39599</c:v>
                </c:pt>
                <c:pt idx="341">
                  <c:v>39629</c:v>
                </c:pt>
                <c:pt idx="342">
                  <c:v>39660</c:v>
                </c:pt>
                <c:pt idx="343">
                  <c:v>39691</c:v>
                </c:pt>
                <c:pt idx="344">
                  <c:v>39721</c:v>
                </c:pt>
                <c:pt idx="345">
                  <c:v>39752</c:v>
                </c:pt>
                <c:pt idx="346">
                  <c:v>39782</c:v>
                </c:pt>
                <c:pt idx="347">
                  <c:v>39813</c:v>
                </c:pt>
                <c:pt idx="348">
                  <c:v>39844</c:v>
                </c:pt>
                <c:pt idx="349">
                  <c:v>39872</c:v>
                </c:pt>
                <c:pt idx="350">
                  <c:v>39903</c:v>
                </c:pt>
                <c:pt idx="351">
                  <c:v>39933</c:v>
                </c:pt>
                <c:pt idx="352">
                  <c:v>39964</c:v>
                </c:pt>
                <c:pt idx="353">
                  <c:v>39994</c:v>
                </c:pt>
                <c:pt idx="354">
                  <c:v>40025</c:v>
                </c:pt>
                <c:pt idx="355">
                  <c:v>40056</c:v>
                </c:pt>
                <c:pt idx="356">
                  <c:v>40086</c:v>
                </c:pt>
                <c:pt idx="357">
                  <c:v>40117</c:v>
                </c:pt>
                <c:pt idx="358">
                  <c:v>40147</c:v>
                </c:pt>
                <c:pt idx="359">
                  <c:v>40178</c:v>
                </c:pt>
                <c:pt idx="360">
                  <c:v>40209</c:v>
                </c:pt>
                <c:pt idx="361">
                  <c:v>40237</c:v>
                </c:pt>
                <c:pt idx="362">
                  <c:v>40268</c:v>
                </c:pt>
                <c:pt idx="363">
                  <c:v>40298</c:v>
                </c:pt>
                <c:pt idx="364">
                  <c:v>40329</c:v>
                </c:pt>
                <c:pt idx="365">
                  <c:v>40359</c:v>
                </c:pt>
                <c:pt idx="366">
                  <c:v>40390</c:v>
                </c:pt>
                <c:pt idx="367">
                  <c:v>40421</c:v>
                </c:pt>
                <c:pt idx="368">
                  <c:v>40451</c:v>
                </c:pt>
                <c:pt idx="369">
                  <c:v>40482</c:v>
                </c:pt>
                <c:pt idx="370">
                  <c:v>40512</c:v>
                </c:pt>
                <c:pt idx="371">
                  <c:v>40543</c:v>
                </c:pt>
                <c:pt idx="372">
                  <c:v>40574</c:v>
                </c:pt>
                <c:pt idx="373">
                  <c:v>40602</c:v>
                </c:pt>
                <c:pt idx="374">
                  <c:v>40633</c:v>
                </c:pt>
                <c:pt idx="375">
                  <c:v>40663</c:v>
                </c:pt>
                <c:pt idx="376">
                  <c:v>40694</c:v>
                </c:pt>
                <c:pt idx="377">
                  <c:v>40724</c:v>
                </c:pt>
                <c:pt idx="378">
                  <c:v>40755</c:v>
                </c:pt>
                <c:pt idx="379">
                  <c:v>40786</c:v>
                </c:pt>
                <c:pt idx="380">
                  <c:v>40816</c:v>
                </c:pt>
                <c:pt idx="381">
                  <c:v>40847</c:v>
                </c:pt>
                <c:pt idx="382">
                  <c:v>40877</c:v>
                </c:pt>
                <c:pt idx="383">
                  <c:v>40908</c:v>
                </c:pt>
                <c:pt idx="384">
                  <c:v>40939</c:v>
                </c:pt>
                <c:pt idx="385">
                  <c:v>40968</c:v>
                </c:pt>
                <c:pt idx="386">
                  <c:v>40999</c:v>
                </c:pt>
                <c:pt idx="387">
                  <c:v>41029</c:v>
                </c:pt>
                <c:pt idx="388">
                  <c:v>41060</c:v>
                </c:pt>
                <c:pt idx="389">
                  <c:v>41090</c:v>
                </c:pt>
                <c:pt idx="390">
                  <c:v>41121</c:v>
                </c:pt>
                <c:pt idx="391">
                  <c:v>41152</c:v>
                </c:pt>
                <c:pt idx="392">
                  <c:v>41182</c:v>
                </c:pt>
                <c:pt idx="393">
                  <c:v>41213</c:v>
                </c:pt>
                <c:pt idx="394">
                  <c:v>41243</c:v>
                </c:pt>
                <c:pt idx="395">
                  <c:v>41274</c:v>
                </c:pt>
                <c:pt idx="396">
                  <c:v>41305</c:v>
                </c:pt>
                <c:pt idx="397">
                  <c:v>41333</c:v>
                </c:pt>
                <c:pt idx="398">
                  <c:v>41364</c:v>
                </c:pt>
                <c:pt idx="399">
                  <c:v>41394</c:v>
                </c:pt>
                <c:pt idx="400">
                  <c:v>41425</c:v>
                </c:pt>
                <c:pt idx="401">
                  <c:v>41455</c:v>
                </c:pt>
                <c:pt idx="402">
                  <c:v>41486</c:v>
                </c:pt>
                <c:pt idx="403">
                  <c:v>41517</c:v>
                </c:pt>
                <c:pt idx="404">
                  <c:v>41547</c:v>
                </c:pt>
                <c:pt idx="405">
                  <c:v>41578</c:v>
                </c:pt>
                <c:pt idx="406">
                  <c:v>41608</c:v>
                </c:pt>
                <c:pt idx="407">
                  <c:v>41639</c:v>
                </c:pt>
                <c:pt idx="408">
                  <c:v>41670</c:v>
                </c:pt>
                <c:pt idx="409">
                  <c:v>41698</c:v>
                </c:pt>
                <c:pt idx="410">
                  <c:v>41729</c:v>
                </c:pt>
                <c:pt idx="411">
                  <c:v>41759</c:v>
                </c:pt>
                <c:pt idx="412">
                  <c:v>41790</c:v>
                </c:pt>
                <c:pt idx="413">
                  <c:v>41820</c:v>
                </c:pt>
                <c:pt idx="414">
                  <c:v>41851</c:v>
                </c:pt>
                <c:pt idx="415">
                  <c:v>41882</c:v>
                </c:pt>
                <c:pt idx="416">
                  <c:v>41912</c:v>
                </c:pt>
                <c:pt idx="417">
                  <c:v>41943</c:v>
                </c:pt>
                <c:pt idx="418">
                  <c:v>41973</c:v>
                </c:pt>
                <c:pt idx="419">
                  <c:v>42004</c:v>
                </c:pt>
                <c:pt idx="420">
                  <c:v>42035</c:v>
                </c:pt>
                <c:pt idx="421">
                  <c:v>42063</c:v>
                </c:pt>
                <c:pt idx="422">
                  <c:v>42094</c:v>
                </c:pt>
                <c:pt idx="423">
                  <c:v>42124</c:v>
                </c:pt>
                <c:pt idx="424">
                  <c:v>42155</c:v>
                </c:pt>
                <c:pt idx="425">
                  <c:v>42185</c:v>
                </c:pt>
                <c:pt idx="426">
                  <c:v>42216</c:v>
                </c:pt>
                <c:pt idx="427">
                  <c:v>42247</c:v>
                </c:pt>
                <c:pt idx="428">
                  <c:v>42277</c:v>
                </c:pt>
                <c:pt idx="429">
                  <c:v>42308</c:v>
                </c:pt>
                <c:pt idx="430">
                  <c:v>42338</c:v>
                </c:pt>
                <c:pt idx="431">
                  <c:v>42369</c:v>
                </c:pt>
                <c:pt idx="432">
                  <c:v>42400</c:v>
                </c:pt>
                <c:pt idx="433">
                  <c:v>42429</c:v>
                </c:pt>
                <c:pt idx="434">
                  <c:v>42460</c:v>
                </c:pt>
                <c:pt idx="435">
                  <c:v>42490</c:v>
                </c:pt>
                <c:pt idx="436">
                  <c:v>42521</c:v>
                </c:pt>
                <c:pt idx="437">
                  <c:v>42551</c:v>
                </c:pt>
                <c:pt idx="438">
                  <c:v>42582</c:v>
                </c:pt>
                <c:pt idx="439">
                  <c:v>42613</c:v>
                </c:pt>
                <c:pt idx="440">
                  <c:v>42643</c:v>
                </c:pt>
                <c:pt idx="441">
                  <c:v>42674</c:v>
                </c:pt>
                <c:pt idx="442">
                  <c:v>42704</c:v>
                </c:pt>
                <c:pt idx="443">
                  <c:v>42735</c:v>
                </c:pt>
                <c:pt idx="444">
                  <c:v>42766</c:v>
                </c:pt>
                <c:pt idx="445">
                  <c:v>42794</c:v>
                </c:pt>
                <c:pt idx="446">
                  <c:v>42825</c:v>
                </c:pt>
                <c:pt idx="447">
                  <c:v>42855</c:v>
                </c:pt>
                <c:pt idx="448">
                  <c:v>42886</c:v>
                </c:pt>
                <c:pt idx="449">
                  <c:v>42916</c:v>
                </c:pt>
                <c:pt idx="450">
                  <c:v>42947</c:v>
                </c:pt>
                <c:pt idx="451">
                  <c:v>42978</c:v>
                </c:pt>
                <c:pt idx="452">
                  <c:v>43008</c:v>
                </c:pt>
                <c:pt idx="453">
                  <c:v>43039</c:v>
                </c:pt>
                <c:pt idx="454">
                  <c:v>43069</c:v>
                </c:pt>
                <c:pt idx="455">
                  <c:v>43100</c:v>
                </c:pt>
                <c:pt idx="456">
                  <c:v>43131</c:v>
                </c:pt>
                <c:pt idx="457">
                  <c:v>43159</c:v>
                </c:pt>
                <c:pt idx="458">
                  <c:v>43190</c:v>
                </c:pt>
                <c:pt idx="459">
                  <c:v>43220</c:v>
                </c:pt>
                <c:pt idx="460">
                  <c:v>43251</c:v>
                </c:pt>
                <c:pt idx="461">
                  <c:v>43281</c:v>
                </c:pt>
                <c:pt idx="462">
                  <c:v>43312</c:v>
                </c:pt>
                <c:pt idx="463">
                  <c:v>43343</c:v>
                </c:pt>
                <c:pt idx="464">
                  <c:v>43373</c:v>
                </c:pt>
                <c:pt idx="465">
                  <c:v>43404</c:v>
                </c:pt>
                <c:pt idx="466">
                  <c:v>43434</c:v>
                </c:pt>
                <c:pt idx="467">
                  <c:v>43465</c:v>
                </c:pt>
                <c:pt idx="468">
                  <c:v>43496</c:v>
                </c:pt>
                <c:pt idx="469">
                  <c:v>43524</c:v>
                </c:pt>
                <c:pt idx="470">
                  <c:v>43555</c:v>
                </c:pt>
                <c:pt idx="471">
                  <c:v>43585</c:v>
                </c:pt>
                <c:pt idx="472">
                  <c:v>43616</c:v>
                </c:pt>
                <c:pt idx="473">
                  <c:v>43646</c:v>
                </c:pt>
                <c:pt idx="474">
                  <c:v>43677</c:v>
                </c:pt>
                <c:pt idx="475">
                  <c:v>43708</c:v>
                </c:pt>
                <c:pt idx="476">
                  <c:v>43738</c:v>
                </c:pt>
                <c:pt idx="477">
                  <c:v>43769</c:v>
                </c:pt>
                <c:pt idx="478">
                  <c:v>43799</c:v>
                </c:pt>
                <c:pt idx="479">
                  <c:v>43830</c:v>
                </c:pt>
                <c:pt idx="480">
                  <c:v>43861</c:v>
                </c:pt>
                <c:pt idx="481">
                  <c:v>43890</c:v>
                </c:pt>
                <c:pt idx="482">
                  <c:v>43921</c:v>
                </c:pt>
                <c:pt idx="483">
                  <c:v>43951</c:v>
                </c:pt>
                <c:pt idx="484">
                  <c:v>43982</c:v>
                </c:pt>
                <c:pt idx="485">
                  <c:v>44012</c:v>
                </c:pt>
                <c:pt idx="486">
                  <c:v>44043</c:v>
                </c:pt>
                <c:pt idx="487">
                  <c:v>44074</c:v>
                </c:pt>
                <c:pt idx="488">
                  <c:v>44104</c:v>
                </c:pt>
                <c:pt idx="489">
                  <c:v>44135</c:v>
                </c:pt>
                <c:pt idx="490">
                  <c:v>44165</c:v>
                </c:pt>
                <c:pt idx="491">
                  <c:v>44196</c:v>
                </c:pt>
                <c:pt idx="492">
                  <c:v>44227</c:v>
                </c:pt>
                <c:pt idx="493">
                  <c:v>44255</c:v>
                </c:pt>
                <c:pt idx="494">
                  <c:v>44286</c:v>
                </c:pt>
                <c:pt idx="495">
                  <c:v>44316</c:v>
                </c:pt>
                <c:pt idx="496">
                  <c:v>44347</c:v>
                </c:pt>
                <c:pt idx="497">
                  <c:v>44377</c:v>
                </c:pt>
                <c:pt idx="498">
                  <c:v>44408</c:v>
                </c:pt>
                <c:pt idx="499">
                  <c:v>44439</c:v>
                </c:pt>
                <c:pt idx="500">
                  <c:v>44469</c:v>
                </c:pt>
                <c:pt idx="501">
                  <c:v>44500</c:v>
                </c:pt>
                <c:pt idx="502">
                  <c:v>44530</c:v>
                </c:pt>
                <c:pt idx="503">
                  <c:v>44561</c:v>
                </c:pt>
                <c:pt idx="504">
                  <c:v>44592</c:v>
                </c:pt>
                <c:pt idx="505">
                  <c:v>44620</c:v>
                </c:pt>
                <c:pt idx="506">
                  <c:v>44651</c:v>
                </c:pt>
                <c:pt idx="507">
                  <c:v>44681</c:v>
                </c:pt>
                <c:pt idx="508">
                  <c:v>44712</c:v>
                </c:pt>
                <c:pt idx="509">
                  <c:v>44742</c:v>
                </c:pt>
                <c:pt idx="510">
                  <c:v>44773</c:v>
                </c:pt>
                <c:pt idx="511">
                  <c:v>44804</c:v>
                </c:pt>
                <c:pt idx="512">
                  <c:v>44834</c:v>
                </c:pt>
                <c:pt idx="513">
                  <c:v>44865</c:v>
                </c:pt>
                <c:pt idx="514">
                  <c:v>44895</c:v>
                </c:pt>
                <c:pt idx="515">
                  <c:v>44926</c:v>
                </c:pt>
                <c:pt idx="516">
                  <c:v>44957</c:v>
                </c:pt>
                <c:pt idx="517">
                  <c:v>44985</c:v>
                </c:pt>
                <c:pt idx="518">
                  <c:v>45016</c:v>
                </c:pt>
                <c:pt idx="519">
                  <c:v>45046</c:v>
                </c:pt>
                <c:pt idx="520">
                  <c:v>45077</c:v>
                </c:pt>
                <c:pt idx="521">
                  <c:v>45107</c:v>
                </c:pt>
                <c:pt idx="522">
                  <c:v>45138</c:v>
                </c:pt>
                <c:pt idx="523">
                  <c:v>45169</c:v>
                </c:pt>
                <c:pt idx="524">
                  <c:v>45199</c:v>
                </c:pt>
                <c:pt idx="525">
                  <c:v>45230</c:v>
                </c:pt>
                <c:pt idx="526">
                  <c:v>45260</c:v>
                </c:pt>
                <c:pt idx="527">
                  <c:v>45289</c:v>
                </c:pt>
                <c:pt idx="528">
                  <c:v>45322</c:v>
                </c:pt>
                <c:pt idx="529">
                  <c:v>45351</c:v>
                </c:pt>
                <c:pt idx="530">
                  <c:v>45382</c:v>
                </c:pt>
                <c:pt idx="531">
                  <c:v>45412</c:v>
                </c:pt>
                <c:pt idx="532">
                  <c:v>45443</c:v>
                </c:pt>
                <c:pt idx="533">
                  <c:v>45473</c:v>
                </c:pt>
                <c:pt idx="534">
                  <c:v>45504</c:v>
                </c:pt>
                <c:pt idx="535">
                  <c:v>45535</c:v>
                </c:pt>
                <c:pt idx="536">
                  <c:v>45565</c:v>
                </c:pt>
              </c:numCache>
            </c:numRef>
          </c:cat>
          <c:val>
            <c:numRef>
              <c:f>Sheet1!$B$2:$B$538</c:f>
              <c:numCache>
                <c:formatCode>0.0</c:formatCode>
                <c:ptCount val="537"/>
                <c:pt idx="0">
                  <c:v>5.3</c:v>
                </c:pt>
                <c:pt idx="1">
                  <c:v>4.32</c:v>
                </c:pt>
                <c:pt idx="2">
                  <c:v>3.65</c:v>
                </c:pt>
                <c:pt idx="3">
                  <c:v>3.94</c:v>
                </c:pt>
                <c:pt idx="4">
                  <c:v>4.1100000000000003</c:v>
                </c:pt>
                <c:pt idx="5">
                  <c:v>4.5599999999999996</c:v>
                </c:pt>
                <c:pt idx="6">
                  <c:v>4.71</c:v>
                </c:pt>
                <c:pt idx="7">
                  <c:v>5.09</c:v>
                </c:pt>
                <c:pt idx="8">
                  <c:v>5</c:v>
                </c:pt>
                <c:pt idx="9">
                  <c:v>5.0599999999999996</c:v>
                </c:pt>
                <c:pt idx="10">
                  <c:v>5.05</c:v>
                </c:pt>
                <c:pt idx="11">
                  <c:v>4.99</c:v>
                </c:pt>
                <c:pt idx="12">
                  <c:v>5.15</c:v>
                </c:pt>
                <c:pt idx="13">
                  <c:v>4.25</c:v>
                </c:pt>
                <c:pt idx="14">
                  <c:v>4.45</c:v>
                </c:pt>
                <c:pt idx="15">
                  <c:v>4.8099999999999996</c:v>
                </c:pt>
                <c:pt idx="16">
                  <c:v>4.75</c:v>
                </c:pt>
                <c:pt idx="17">
                  <c:v>4.78</c:v>
                </c:pt>
                <c:pt idx="18">
                  <c:v>4.79</c:v>
                </c:pt>
                <c:pt idx="19">
                  <c:v>4.38</c:v>
                </c:pt>
                <c:pt idx="20">
                  <c:v>4.22</c:v>
                </c:pt>
                <c:pt idx="21">
                  <c:v>4.42</c:v>
                </c:pt>
                <c:pt idx="22">
                  <c:v>4.82</c:v>
                </c:pt>
                <c:pt idx="23">
                  <c:v>4.92</c:v>
                </c:pt>
                <c:pt idx="24">
                  <c:v>4.84</c:v>
                </c:pt>
                <c:pt idx="25">
                  <c:v>4.17</c:v>
                </c:pt>
                <c:pt idx="26">
                  <c:v>3.96</c:v>
                </c:pt>
                <c:pt idx="27">
                  <c:v>4.2699999999999996</c:v>
                </c:pt>
                <c:pt idx="28">
                  <c:v>4.16</c:v>
                </c:pt>
                <c:pt idx="29">
                  <c:v>4.24</c:v>
                </c:pt>
                <c:pt idx="30">
                  <c:v>4.13</c:v>
                </c:pt>
                <c:pt idx="31">
                  <c:v>4.7</c:v>
                </c:pt>
                <c:pt idx="32">
                  <c:v>5.15</c:v>
                </c:pt>
                <c:pt idx="33">
                  <c:v>5.92</c:v>
                </c:pt>
                <c:pt idx="34">
                  <c:v>6.05</c:v>
                </c:pt>
                <c:pt idx="35">
                  <c:v>6.15</c:v>
                </c:pt>
                <c:pt idx="36">
                  <c:v>6.51</c:v>
                </c:pt>
                <c:pt idx="37">
                  <c:v>5.47</c:v>
                </c:pt>
                <c:pt idx="38">
                  <c:v>5.72</c:v>
                </c:pt>
                <c:pt idx="39">
                  <c:v>6.37</c:v>
                </c:pt>
                <c:pt idx="40">
                  <c:v>6.68</c:v>
                </c:pt>
                <c:pt idx="41">
                  <c:v>6.71</c:v>
                </c:pt>
                <c:pt idx="42">
                  <c:v>6.55</c:v>
                </c:pt>
                <c:pt idx="43">
                  <c:v>7.02</c:v>
                </c:pt>
                <c:pt idx="44">
                  <c:v>7</c:v>
                </c:pt>
                <c:pt idx="45">
                  <c:v>6.77</c:v>
                </c:pt>
                <c:pt idx="46">
                  <c:v>7.2</c:v>
                </c:pt>
                <c:pt idx="47">
                  <c:v>7.07</c:v>
                </c:pt>
                <c:pt idx="48">
                  <c:v>6.96</c:v>
                </c:pt>
                <c:pt idx="49">
                  <c:v>5.54</c:v>
                </c:pt>
                <c:pt idx="50">
                  <c:v>5.42</c:v>
                </c:pt>
                <c:pt idx="51">
                  <c:v>5.22</c:v>
                </c:pt>
                <c:pt idx="52">
                  <c:v>5.16</c:v>
                </c:pt>
                <c:pt idx="53">
                  <c:v>4.84</c:v>
                </c:pt>
                <c:pt idx="54">
                  <c:v>4.7</c:v>
                </c:pt>
                <c:pt idx="55">
                  <c:v>5.76</c:v>
                </c:pt>
                <c:pt idx="56">
                  <c:v>5.82</c:v>
                </c:pt>
                <c:pt idx="57">
                  <c:v>6.07</c:v>
                </c:pt>
                <c:pt idx="58">
                  <c:v>6.03</c:v>
                </c:pt>
                <c:pt idx="59">
                  <c:v>6.18</c:v>
                </c:pt>
                <c:pt idx="60">
                  <c:v>6.9</c:v>
                </c:pt>
                <c:pt idx="61">
                  <c:v>6.85</c:v>
                </c:pt>
                <c:pt idx="62">
                  <c:v>6.3</c:v>
                </c:pt>
                <c:pt idx="63">
                  <c:v>6.17</c:v>
                </c:pt>
                <c:pt idx="64">
                  <c:v>6.84</c:v>
                </c:pt>
                <c:pt idx="65">
                  <c:v>6.69</c:v>
                </c:pt>
                <c:pt idx="66">
                  <c:v>7.05</c:v>
                </c:pt>
                <c:pt idx="67">
                  <c:v>7.09</c:v>
                </c:pt>
                <c:pt idx="68">
                  <c:v>6.93</c:v>
                </c:pt>
                <c:pt idx="69">
                  <c:v>6.95</c:v>
                </c:pt>
                <c:pt idx="70">
                  <c:v>7.81</c:v>
                </c:pt>
                <c:pt idx="71">
                  <c:v>8.52</c:v>
                </c:pt>
                <c:pt idx="72">
                  <c:v>8.51</c:v>
                </c:pt>
                <c:pt idx="73">
                  <c:v>8.24</c:v>
                </c:pt>
                <c:pt idx="74">
                  <c:v>9.11</c:v>
                </c:pt>
                <c:pt idx="75">
                  <c:v>8.4</c:v>
                </c:pt>
                <c:pt idx="76">
                  <c:v>8.25</c:v>
                </c:pt>
                <c:pt idx="77">
                  <c:v>8.5399999999999991</c:v>
                </c:pt>
                <c:pt idx="78">
                  <c:v>8.09</c:v>
                </c:pt>
                <c:pt idx="79">
                  <c:v>9.0399999999999991</c:v>
                </c:pt>
                <c:pt idx="80">
                  <c:v>8.7100000000000009</c:v>
                </c:pt>
                <c:pt idx="81">
                  <c:v>9.01</c:v>
                </c:pt>
                <c:pt idx="82">
                  <c:v>9.0500000000000007</c:v>
                </c:pt>
                <c:pt idx="83">
                  <c:v>8.5399999999999991</c:v>
                </c:pt>
                <c:pt idx="84">
                  <c:v>10.029999999999999</c:v>
                </c:pt>
                <c:pt idx="85">
                  <c:v>8.8000000000000007</c:v>
                </c:pt>
                <c:pt idx="86">
                  <c:v>9.2200000000000006</c:v>
                </c:pt>
                <c:pt idx="87">
                  <c:v>9.33</c:v>
                </c:pt>
                <c:pt idx="88">
                  <c:v>9.3800000000000008</c:v>
                </c:pt>
                <c:pt idx="89">
                  <c:v>9.84</c:v>
                </c:pt>
                <c:pt idx="90">
                  <c:v>10.58</c:v>
                </c:pt>
                <c:pt idx="91">
                  <c:v>10.02</c:v>
                </c:pt>
                <c:pt idx="92">
                  <c:v>10.4</c:v>
                </c:pt>
                <c:pt idx="93">
                  <c:v>7.01</c:v>
                </c:pt>
                <c:pt idx="94">
                  <c:v>6.88</c:v>
                </c:pt>
                <c:pt idx="95">
                  <c:v>7.69</c:v>
                </c:pt>
                <c:pt idx="96">
                  <c:v>7.72</c:v>
                </c:pt>
                <c:pt idx="97">
                  <c:v>8.75</c:v>
                </c:pt>
                <c:pt idx="98">
                  <c:v>8.19</c:v>
                </c:pt>
                <c:pt idx="99">
                  <c:v>7.96</c:v>
                </c:pt>
                <c:pt idx="100">
                  <c:v>7.45</c:v>
                </c:pt>
                <c:pt idx="101">
                  <c:v>7.8</c:v>
                </c:pt>
                <c:pt idx="102">
                  <c:v>7.82</c:v>
                </c:pt>
                <c:pt idx="103">
                  <c:v>7.41</c:v>
                </c:pt>
                <c:pt idx="104">
                  <c:v>7.96</c:v>
                </c:pt>
                <c:pt idx="105">
                  <c:v>7.83</c:v>
                </c:pt>
                <c:pt idx="106">
                  <c:v>7.22</c:v>
                </c:pt>
                <c:pt idx="107">
                  <c:v>6.86</c:v>
                </c:pt>
                <c:pt idx="108">
                  <c:v>7.33</c:v>
                </c:pt>
                <c:pt idx="109">
                  <c:v>6.87</c:v>
                </c:pt>
                <c:pt idx="110">
                  <c:v>6.85</c:v>
                </c:pt>
                <c:pt idx="111">
                  <c:v>7.98</c:v>
                </c:pt>
                <c:pt idx="112">
                  <c:v>8.19</c:v>
                </c:pt>
                <c:pt idx="113">
                  <c:v>8.0399999999999991</c:v>
                </c:pt>
                <c:pt idx="114">
                  <c:v>8.76</c:v>
                </c:pt>
                <c:pt idx="115">
                  <c:v>9.19</c:v>
                </c:pt>
                <c:pt idx="116">
                  <c:v>8.7799999999999994</c:v>
                </c:pt>
                <c:pt idx="117">
                  <c:v>8.06</c:v>
                </c:pt>
                <c:pt idx="118">
                  <c:v>8.35</c:v>
                </c:pt>
                <c:pt idx="119">
                  <c:v>8.51</c:v>
                </c:pt>
                <c:pt idx="120">
                  <c:v>7.96</c:v>
                </c:pt>
                <c:pt idx="121">
                  <c:v>7.82</c:v>
                </c:pt>
                <c:pt idx="122">
                  <c:v>7.97</c:v>
                </c:pt>
                <c:pt idx="123">
                  <c:v>7.49</c:v>
                </c:pt>
                <c:pt idx="124">
                  <c:v>7.83</c:v>
                </c:pt>
                <c:pt idx="125">
                  <c:v>8.01</c:v>
                </c:pt>
                <c:pt idx="126">
                  <c:v>7.69</c:v>
                </c:pt>
                <c:pt idx="127">
                  <c:v>6.76</c:v>
                </c:pt>
                <c:pt idx="128">
                  <c:v>6.01</c:v>
                </c:pt>
                <c:pt idx="129">
                  <c:v>6.03</c:v>
                </c:pt>
                <c:pt idx="130">
                  <c:v>7</c:v>
                </c:pt>
                <c:pt idx="131">
                  <c:v>7.75</c:v>
                </c:pt>
                <c:pt idx="132">
                  <c:v>8.09</c:v>
                </c:pt>
                <c:pt idx="133">
                  <c:v>8.39</c:v>
                </c:pt>
                <c:pt idx="134">
                  <c:v>8.77</c:v>
                </c:pt>
                <c:pt idx="135">
                  <c:v>8.8800000000000008</c:v>
                </c:pt>
                <c:pt idx="136">
                  <c:v>9.17</c:v>
                </c:pt>
                <c:pt idx="137">
                  <c:v>8.49</c:v>
                </c:pt>
                <c:pt idx="138">
                  <c:v>9.08</c:v>
                </c:pt>
                <c:pt idx="139">
                  <c:v>8.99</c:v>
                </c:pt>
                <c:pt idx="140">
                  <c:v>8.33</c:v>
                </c:pt>
                <c:pt idx="141">
                  <c:v>8.5500000000000007</c:v>
                </c:pt>
                <c:pt idx="142">
                  <c:v>8.1199999999999992</c:v>
                </c:pt>
                <c:pt idx="143">
                  <c:v>9.56</c:v>
                </c:pt>
                <c:pt idx="144">
                  <c:v>9.85</c:v>
                </c:pt>
                <c:pt idx="145">
                  <c:v>9.0399999999999991</c:v>
                </c:pt>
                <c:pt idx="146">
                  <c:v>9.0299999999999994</c:v>
                </c:pt>
                <c:pt idx="147">
                  <c:v>8.98</c:v>
                </c:pt>
                <c:pt idx="148">
                  <c:v>9.11</c:v>
                </c:pt>
                <c:pt idx="149">
                  <c:v>8.7100000000000009</c:v>
                </c:pt>
                <c:pt idx="150">
                  <c:v>9.27</c:v>
                </c:pt>
                <c:pt idx="151">
                  <c:v>8.6300000000000008</c:v>
                </c:pt>
                <c:pt idx="152">
                  <c:v>9.18</c:v>
                </c:pt>
                <c:pt idx="153">
                  <c:v>9.33</c:v>
                </c:pt>
                <c:pt idx="154">
                  <c:v>9.92</c:v>
                </c:pt>
                <c:pt idx="155">
                  <c:v>10.09</c:v>
                </c:pt>
                <c:pt idx="156">
                  <c:v>10.71</c:v>
                </c:pt>
                <c:pt idx="157">
                  <c:v>9.85</c:v>
                </c:pt>
                <c:pt idx="158">
                  <c:v>10.11</c:v>
                </c:pt>
                <c:pt idx="159">
                  <c:v>9.65</c:v>
                </c:pt>
                <c:pt idx="160">
                  <c:v>9.6199999999999992</c:v>
                </c:pt>
                <c:pt idx="161">
                  <c:v>9.58</c:v>
                </c:pt>
                <c:pt idx="162">
                  <c:v>9.5500000000000007</c:v>
                </c:pt>
                <c:pt idx="163">
                  <c:v>10.29</c:v>
                </c:pt>
                <c:pt idx="164">
                  <c:v>9.86</c:v>
                </c:pt>
                <c:pt idx="165">
                  <c:v>10.17</c:v>
                </c:pt>
                <c:pt idx="166">
                  <c:v>10.65</c:v>
                </c:pt>
                <c:pt idx="167">
                  <c:v>10.65</c:v>
                </c:pt>
                <c:pt idx="168">
                  <c:v>10.97</c:v>
                </c:pt>
                <c:pt idx="169">
                  <c:v>9.59</c:v>
                </c:pt>
                <c:pt idx="170">
                  <c:v>9.35</c:v>
                </c:pt>
                <c:pt idx="171">
                  <c:v>9.2799999999999994</c:v>
                </c:pt>
                <c:pt idx="172">
                  <c:v>8.83</c:v>
                </c:pt>
                <c:pt idx="173">
                  <c:v>8.44</c:v>
                </c:pt>
                <c:pt idx="174">
                  <c:v>8.7799999999999994</c:v>
                </c:pt>
                <c:pt idx="175">
                  <c:v>9.16</c:v>
                </c:pt>
                <c:pt idx="176">
                  <c:v>8.7899999999999991</c:v>
                </c:pt>
                <c:pt idx="177">
                  <c:v>8.84</c:v>
                </c:pt>
                <c:pt idx="178">
                  <c:v>9.01</c:v>
                </c:pt>
                <c:pt idx="179">
                  <c:v>8.99</c:v>
                </c:pt>
                <c:pt idx="180">
                  <c:v>8.9</c:v>
                </c:pt>
                <c:pt idx="181">
                  <c:v>8.44</c:v>
                </c:pt>
                <c:pt idx="182">
                  <c:v>8.82</c:v>
                </c:pt>
                <c:pt idx="183">
                  <c:v>8.92</c:v>
                </c:pt>
                <c:pt idx="184">
                  <c:v>8.76</c:v>
                </c:pt>
                <c:pt idx="185">
                  <c:v>8.83</c:v>
                </c:pt>
                <c:pt idx="186">
                  <c:v>8.74</c:v>
                </c:pt>
                <c:pt idx="187">
                  <c:v>8.61</c:v>
                </c:pt>
                <c:pt idx="188">
                  <c:v>8.8800000000000008</c:v>
                </c:pt>
                <c:pt idx="189">
                  <c:v>8.4700000000000006</c:v>
                </c:pt>
                <c:pt idx="190">
                  <c:v>9.1199999999999992</c:v>
                </c:pt>
                <c:pt idx="191">
                  <c:v>8.9700000000000006</c:v>
                </c:pt>
                <c:pt idx="192">
                  <c:v>9.67</c:v>
                </c:pt>
                <c:pt idx="193">
                  <c:v>9.2899999999999991</c:v>
                </c:pt>
                <c:pt idx="194">
                  <c:v>9.5500000000000007</c:v>
                </c:pt>
                <c:pt idx="195">
                  <c:v>9.73</c:v>
                </c:pt>
                <c:pt idx="196">
                  <c:v>9.7200000000000006</c:v>
                </c:pt>
                <c:pt idx="197">
                  <c:v>9.4700000000000006</c:v>
                </c:pt>
                <c:pt idx="198">
                  <c:v>8.91</c:v>
                </c:pt>
                <c:pt idx="199">
                  <c:v>9.52</c:v>
                </c:pt>
                <c:pt idx="200">
                  <c:v>9.73</c:v>
                </c:pt>
                <c:pt idx="201">
                  <c:v>9.86</c:v>
                </c:pt>
                <c:pt idx="202">
                  <c:v>10.4</c:v>
                </c:pt>
                <c:pt idx="203">
                  <c:v>10.68</c:v>
                </c:pt>
                <c:pt idx="204">
                  <c:v>10.91</c:v>
                </c:pt>
                <c:pt idx="205">
                  <c:v>10.28</c:v>
                </c:pt>
                <c:pt idx="206">
                  <c:v>9.84</c:v>
                </c:pt>
                <c:pt idx="207">
                  <c:v>10.11</c:v>
                </c:pt>
                <c:pt idx="208">
                  <c:v>10.83</c:v>
                </c:pt>
                <c:pt idx="209">
                  <c:v>10.56</c:v>
                </c:pt>
                <c:pt idx="210">
                  <c:v>11.56</c:v>
                </c:pt>
                <c:pt idx="211">
                  <c:v>11.01</c:v>
                </c:pt>
                <c:pt idx="212">
                  <c:v>12.02</c:v>
                </c:pt>
                <c:pt idx="213">
                  <c:v>11.33</c:v>
                </c:pt>
                <c:pt idx="214">
                  <c:v>11.31</c:v>
                </c:pt>
                <c:pt idx="215">
                  <c:v>11.41</c:v>
                </c:pt>
                <c:pt idx="216">
                  <c:v>11.01</c:v>
                </c:pt>
                <c:pt idx="217">
                  <c:v>11.17</c:v>
                </c:pt>
                <c:pt idx="218">
                  <c:v>11.95</c:v>
                </c:pt>
                <c:pt idx="219">
                  <c:v>11.87</c:v>
                </c:pt>
                <c:pt idx="220">
                  <c:v>12.07</c:v>
                </c:pt>
                <c:pt idx="221">
                  <c:v>11.77</c:v>
                </c:pt>
                <c:pt idx="222">
                  <c:v>10.79</c:v>
                </c:pt>
                <c:pt idx="223">
                  <c:v>8.57</c:v>
                </c:pt>
                <c:pt idx="224">
                  <c:v>8.57</c:v>
                </c:pt>
                <c:pt idx="225">
                  <c:v>9.8800000000000008</c:v>
                </c:pt>
                <c:pt idx="226">
                  <c:v>11.49</c:v>
                </c:pt>
                <c:pt idx="227">
                  <c:v>11.49</c:v>
                </c:pt>
                <c:pt idx="228">
                  <c:v>11.22</c:v>
                </c:pt>
                <c:pt idx="229">
                  <c:v>10.15</c:v>
                </c:pt>
                <c:pt idx="230">
                  <c:v>10.27</c:v>
                </c:pt>
                <c:pt idx="231">
                  <c:v>11.25</c:v>
                </c:pt>
                <c:pt idx="232">
                  <c:v>10.93</c:v>
                </c:pt>
                <c:pt idx="233">
                  <c:v>11.17</c:v>
                </c:pt>
                <c:pt idx="234">
                  <c:v>10.65</c:v>
                </c:pt>
                <c:pt idx="235">
                  <c:v>10.050000000000001</c:v>
                </c:pt>
                <c:pt idx="236">
                  <c:v>9.0399999999999991</c:v>
                </c:pt>
                <c:pt idx="237">
                  <c:v>9.25</c:v>
                </c:pt>
                <c:pt idx="238">
                  <c:v>9.01</c:v>
                </c:pt>
                <c:pt idx="239">
                  <c:v>8.76</c:v>
                </c:pt>
                <c:pt idx="240">
                  <c:v>7.99</c:v>
                </c:pt>
                <c:pt idx="241">
                  <c:v>7.07</c:v>
                </c:pt>
                <c:pt idx="242">
                  <c:v>7.77</c:v>
                </c:pt>
                <c:pt idx="243">
                  <c:v>8.11</c:v>
                </c:pt>
                <c:pt idx="244">
                  <c:v>8.33</c:v>
                </c:pt>
                <c:pt idx="245">
                  <c:v>7.61</c:v>
                </c:pt>
                <c:pt idx="246">
                  <c:v>7.87</c:v>
                </c:pt>
                <c:pt idx="247">
                  <c:v>8.68</c:v>
                </c:pt>
                <c:pt idx="248">
                  <c:v>8.4700000000000006</c:v>
                </c:pt>
                <c:pt idx="249">
                  <c:v>9.4</c:v>
                </c:pt>
                <c:pt idx="250">
                  <c:v>8.56</c:v>
                </c:pt>
                <c:pt idx="251">
                  <c:v>9.9600000000000009</c:v>
                </c:pt>
                <c:pt idx="252">
                  <c:v>11.15</c:v>
                </c:pt>
                <c:pt idx="253">
                  <c:v>10.46</c:v>
                </c:pt>
                <c:pt idx="254">
                  <c:v>10.27</c:v>
                </c:pt>
                <c:pt idx="255">
                  <c:v>11.15</c:v>
                </c:pt>
                <c:pt idx="256">
                  <c:v>11.33</c:v>
                </c:pt>
                <c:pt idx="257">
                  <c:v>11.45</c:v>
                </c:pt>
                <c:pt idx="258">
                  <c:v>11.72</c:v>
                </c:pt>
                <c:pt idx="259">
                  <c:v>12.01</c:v>
                </c:pt>
                <c:pt idx="260">
                  <c:v>10.46</c:v>
                </c:pt>
                <c:pt idx="261">
                  <c:v>11.52</c:v>
                </c:pt>
                <c:pt idx="262">
                  <c:v>13.22</c:v>
                </c:pt>
                <c:pt idx="263">
                  <c:v>13.37</c:v>
                </c:pt>
                <c:pt idx="264">
                  <c:v>13.32</c:v>
                </c:pt>
                <c:pt idx="265">
                  <c:v>12.92</c:v>
                </c:pt>
                <c:pt idx="266">
                  <c:v>12.72</c:v>
                </c:pt>
                <c:pt idx="267">
                  <c:v>12.3</c:v>
                </c:pt>
                <c:pt idx="268">
                  <c:v>12.38</c:v>
                </c:pt>
                <c:pt idx="269">
                  <c:v>11</c:v>
                </c:pt>
                <c:pt idx="270">
                  <c:v>10.01</c:v>
                </c:pt>
                <c:pt idx="271">
                  <c:v>10.65</c:v>
                </c:pt>
                <c:pt idx="272">
                  <c:v>8.77</c:v>
                </c:pt>
                <c:pt idx="273">
                  <c:v>9.14</c:v>
                </c:pt>
                <c:pt idx="274">
                  <c:v>10.29</c:v>
                </c:pt>
                <c:pt idx="275">
                  <c:v>9.89</c:v>
                </c:pt>
                <c:pt idx="276">
                  <c:v>9.25</c:v>
                </c:pt>
                <c:pt idx="277">
                  <c:v>8.5399999999999991</c:v>
                </c:pt>
                <c:pt idx="278">
                  <c:v>8.6300000000000008</c:v>
                </c:pt>
                <c:pt idx="279">
                  <c:v>9.3800000000000008</c:v>
                </c:pt>
                <c:pt idx="280">
                  <c:v>10.47</c:v>
                </c:pt>
                <c:pt idx="281">
                  <c:v>10.95</c:v>
                </c:pt>
                <c:pt idx="282">
                  <c:v>11.23</c:v>
                </c:pt>
                <c:pt idx="283">
                  <c:v>11.92</c:v>
                </c:pt>
                <c:pt idx="284">
                  <c:v>11.69</c:v>
                </c:pt>
                <c:pt idx="285">
                  <c:v>12.31</c:v>
                </c:pt>
                <c:pt idx="286">
                  <c:v>12.12</c:v>
                </c:pt>
                <c:pt idx="287">
                  <c:v>12.61</c:v>
                </c:pt>
                <c:pt idx="288">
                  <c:v>12.79</c:v>
                </c:pt>
                <c:pt idx="289">
                  <c:v>12.76</c:v>
                </c:pt>
                <c:pt idx="290">
                  <c:v>12.92</c:v>
                </c:pt>
                <c:pt idx="291">
                  <c:v>12.37</c:v>
                </c:pt>
                <c:pt idx="292">
                  <c:v>12.1</c:v>
                </c:pt>
                <c:pt idx="293">
                  <c:v>12.58</c:v>
                </c:pt>
                <c:pt idx="294">
                  <c:v>11.68</c:v>
                </c:pt>
                <c:pt idx="295">
                  <c:v>11.47</c:v>
                </c:pt>
                <c:pt idx="296">
                  <c:v>11.82</c:v>
                </c:pt>
                <c:pt idx="297">
                  <c:v>11.49</c:v>
                </c:pt>
                <c:pt idx="298">
                  <c:v>12.78</c:v>
                </c:pt>
                <c:pt idx="299">
                  <c:v>13.4</c:v>
                </c:pt>
                <c:pt idx="300">
                  <c:v>12.91</c:v>
                </c:pt>
                <c:pt idx="301">
                  <c:v>13.12</c:v>
                </c:pt>
                <c:pt idx="302">
                  <c:v>12.65</c:v>
                </c:pt>
                <c:pt idx="303">
                  <c:v>11.53</c:v>
                </c:pt>
                <c:pt idx="304">
                  <c:v>12.34</c:v>
                </c:pt>
                <c:pt idx="305">
                  <c:v>12.39</c:v>
                </c:pt>
                <c:pt idx="306">
                  <c:v>12.81</c:v>
                </c:pt>
                <c:pt idx="307">
                  <c:v>12.04</c:v>
                </c:pt>
                <c:pt idx="308">
                  <c:v>12.37</c:v>
                </c:pt>
                <c:pt idx="309">
                  <c:v>11.99</c:v>
                </c:pt>
                <c:pt idx="310">
                  <c:v>12.56</c:v>
                </c:pt>
                <c:pt idx="311">
                  <c:v>12.78</c:v>
                </c:pt>
                <c:pt idx="312">
                  <c:v>12.91</c:v>
                </c:pt>
                <c:pt idx="313">
                  <c:v>12.33</c:v>
                </c:pt>
                <c:pt idx="314">
                  <c:v>12.51</c:v>
                </c:pt>
                <c:pt idx="315">
                  <c:v>12.3</c:v>
                </c:pt>
                <c:pt idx="316">
                  <c:v>12.23</c:v>
                </c:pt>
                <c:pt idx="317">
                  <c:v>12.07</c:v>
                </c:pt>
                <c:pt idx="318">
                  <c:v>11.95</c:v>
                </c:pt>
                <c:pt idx="319">
                  <c:v>12.03</c:v>
                </c:pt>
                <c:pt idx="320">
                  <c:v>12.35</c:v>
                </c:pt>
                <c:pt idx="321">
                  <c:v>12.41</c:v>
                </c:pt>
                <c:pt idx="322">
                  <c:v>12.92</c:v>
                </c:pt>
                <c:pt idx="323">
                  <c:v>12.83</c:v>
                </c:pt>
                <c:pt idx="324">
                  <c:v>13.14</c:v>
                </c:pt>
                <c:pt idx="325">
                  <c:v>12.46</c:v>
                </c:pt>
                <c:pt idx="326">
                  <c:v>12.33</c:v>
                </c:pt>
                <c:pt idx="327">
                  <c:v>12.95</c:v>
                </c:pt>
                <c:pt idx="328">
                  <c:v>13.52</c:v>
                </c:pt>
                <c:pt idx="329">
                  <c:v>12.87</c:v>
                </c:pt>
                <c:pt idx="330">
                  <c:v>13</c:v>
                </c:pt>
                <c:pt idx="331">
                  <c:v>12.93</c:v>
                </c:pt>
                <c:pt idx="332">
                  <c:v>12.89</c:v>
                </c:pt>
                <c:pt idx="333">
                  <c:v>12.79</c:v>
                </c:pt>
                <c:pt idx="334">
                  <c:v>11.99</c:v>
                </c:pt>
                <c:pt idx="335">
                  <c:v>12.27</c:v>
                </c:pt>
                <c:pt idx="336">
                  <c:v>11.58</c:v>
                </c:pt>
                <c:pt idx="337">
                  <c:v>10.34</c:v>
                </c:pt>
                <c:pt idx="338">
                  <c:v>10</c:v>
                </c:pt>
                <c:pt idx="339">
                  <c:v>10.24</c:v>
                </c:pt>
                <c:pt idx="340">
                  <c:v>10.71</c:v>
                </c:pt>
                <c:pt idx="341">
                  <c:v>9.4</c:v>
                </c:pt>
                <c:pt idx="342">
                  <c:v>8.74</c:v>
                </c:pt>
                <c:pt idx="343">
                  <c:v>9.57</c:v>
                </c:pt>
                <c:pt idx="344">
                  <c:v>7.79</c:v>
                </c:pt>
                <c:pt idx="345">
                  <c:v>5.86</c:v>
                </c:pt>
                <c:pt idx="346">
                  <c:v>6.06</c:v>
                </c:pt>
                <c:pt idx="347">
                  <c:v>7.03</c:v>
                </c:pt>
                <c:pt idx="348">
                  <c:v>7.59</c:v>
                </c:pt>
                <c:pt idx="349">
                  <c:v>6.94</c:v>
                </c:pt>
                <c:pt idx="350">
                  <c:v>7.51</c:v>
                </c:pt>
                <c:pt idx="351">
                  <c:v>8.98</c:v>
                </c:pt>
                <c:pt idx="352">
                  <c:v>8.93</c:v>
                </c:pt>
                <c:pt idx="353">
                  <c:v>8.92</c:v>
                </c:pt>
                <c:pt idx="354">
                  <c:v>9.3000000000000007</c:v>
                </c:pt>
                <c:pt idx="355">
                  <c:v>9.64</c:v>
                </c:pt>
                <c:pt idx="356">
                  <c:v>10.02</c:v>
                </c:pt>
                <c:pt idx="357">
                  <c:v>10.45</c:v>
                </c:pt>
                <c:pt idx="358">
                  <c:v>10.6</c:v>
                </c:pt>
                <c:pt idx="359">
                  <c:v>11.23</c:v>
                </c:pt>
                <c:pt idx="360">
                  <c:v>10.75</c:v>
                </c:pt>
                <c:pt idx="361">
                  <c:v>10.42</c:v>
                </c:pt>
                <c:pt idx="362">
                  <c:v>10.9</c:v>
                </c:pt>
                <c:pt idx="363">
                  <c:v>10.84</c:v>
                </c:pt>
                <c:pt idx="364">
                  <c:v>9.26</c:v>
                </c:pt>
                <c:pt idx="365">
                  <c:v>8.41</c:v>
                </c:pt>
                <c:pt idx="366">
                  <c:v>9.08</c:v>
                </c:pt>
                <c:pt idx="367">
                  <c:v>8.4</c:v>
                </c:pt>
                <c:pt idx="368">
                  <c:v>9.01</c:v>
                </c:pt>
                <c:pt idx="369">
                  <c:v>9.5399999999999991</c:v>
                </c:pt>
                <c:pt idx="370">
                  <c:v>9.35</c:v>
                </c:pt>
                <c:pt idx="371">
                  <c:v>10</c:v>
                </c:pt>
                <c:pt idx="372">
                  <c:v>10.119999999999999</c:v>
                </c:pt>
                <c:pt idx="373">
                  <c:v>9.74</c:v>
                </c:pt>
                <c:pt idx="374">
                  <c:v>9.9</c:v>
                </c:pt>
                <c:pt idx="375">
                  <c:v>9.89</c:v>
                </c:pt>
                <c:pt idx="376">
                  <c:v>9.57</c:v>
                </c:pt>
                <c:pt idx="377">
                  <c:v>9.7200000000000006</c:v>
                </c:pt>
                <c:pt idx="378">
                  <c:v>8.89</c:v>
                </c:pt>
                <c:pt idx="379">
                  <c:v>8.35</c:v>
                </c:pt>
                <c:pt idx="380">
                  <c:v>7.67</c:v>
                </c:pt>
                <c:pt idx="381">
                  <c:v>8.7200000000000006</c:v>
                </c:pt>
                <c:pt idx="382">
                  <c:v>8.91</c:v>
                </c:pt>
                <c:pt idx="383">
                  <c:v>8.66</c:v>
                </c:pt>
                <c:pt idx="384">
                  <c:v>8.93</c:v>
                </c:pt>
                <c:pt idx="385">
                  <c:v>8.94</c:v>
                </c:pt>
                <c:pt idx="386">
                  <c:v>9.61</c:v>
                </c:pt>
                <c:pt idx="387">
                  <c:v>8.77</c:v>
                </c:pt>
                <c:pt idx="388">
                  <c:v>8.1199999999999992</c:v>
                </c:pt>
                <c:pt idx="389">
                  <c:v>8.27</c:v>
                </c:pt>
                <c:pt idx="390">
                  <c:v>8.07</c:v>
                </c:pt>
                <c:pt idx="391">
                  <c:v>8.68</c:v>
                </c:pt>
                <c:pt idx="392">
                  <c:v>9.0399999999999991</c:v>
                </c:pt>
                <c:pt idx="393">
                  <c:v>8.9600000000000009</c:v>
                </c:pt>
                <c:pt idx="394">
                  <c:v>8.81</c:v>
                </c:pt>
                <c:pt idx="395">
                  <c:v>9.27</c:v>
                </c:pt>
                <c:pt idx="396">
                  <c:v>9.6</c:v>
                </c:pt>
                <c:pt idx="397">
                  <c:v>9.52</c:v>
                </c:pt>
                <c:pt idx="398">
                  <c:v>9.59</c:v>
                </c:pt>
                <c:pt idx="399">
                  <c:v>10.11</c:v>
                </c:pt>
                <c:pt idx="400">
                  <c:v>10.74</c:v>
                </c:pt>
                <c:pt idx="401">
                  <c:v>10.64</c:v>
                </c:pt>
                <c:pt idx="402">
                  <c:v>11.51</c:v>
                </c:pt>
                <c:pt idx="403">
                  <c:v>10.78</c:v>
                </c:pt>
                <c:pt idx="404">
                  <c:v>11.58</c:v>
                </c:pt>
                <c:pt idx="405">
                  <c:v>11.88</c:v>
                </c:pt>
                <c:pt idx="406">
                  <c:v>12.33</c:v>
                </c:pt>
                <c:pt idx="407">
                  <c:v>12.61</c:v>
                </c:pt>
                <c:pt idx="408">
                  <c:v>11.71</c:v>
                </c:pt>
                <c:pt idx="409">
                  <c:v>11.98</c:v>
                </c:pt>
                <c:pt idx="410">
                  <c:v>12.36</c:v>
                </c:pt>
                <c:pt idx="411">
                  <c:v>11.87</c:v>
                </c:pt>
                <c:pt idx="412">
                  <c:v>12.28</c:v>
                </c:pt>
                <c:pt idx="413">
                  <c:v>12.39</c:v>
                </c:pt>
                <c:pt idx="414">
                  <c:v>12.13</c:v>
                </c:pt>
                <c:pt idx="415">
                  <c:v>12.55</c:v>
                </c:pt>
                <c:pt idx="416">
                  <c:v>12.23</c:v>
                </c:pt>
                <c:pt idx="417">
                  <c:v>12.85</c:v>
                </c:pt>
                <c:pt idx="418">
                  <c:v>13.41</c:v>
                </c:pt>
                <c:pt idx="419">
                  <c:v>13.11</c:v>
                </c:pt>
                <c:pt idx="420">
                  <c:v>13.02</c:v>
                </c:pt>
                <c:pt idx="421">
                  <c:v>13.19</c:v>
                </c:pt>
                <c:pt idx="422">
                  <c:v>13.17</c:v>
                </c:pt>
                <c:pt idx="423">
                  <c:v>12.83</c:v>
                </c:pt>
                <c:pt idx="424">
                  <c:v>12.79</c:v>
                </c:pt>
                <c:pt idx="425">
                  <c:v>12.49</c:v>
                </c:pt>
                <c:pt idx="426">
                  <c:v>12.7</c:v>
                </c:pt>
                <c:pt idx="427">
                  <c:v>11.88</c:v>
                </c:pt>
                <c:pt idx="428">
                  <c:v>11.1</c:v>
                </c:pt>
                <c:pt idx="429">
                  <c:v>11.12</c:v>
                </c:pt>
                <c:pt idx="430">
                  <c:v>11.44</c:v>
                </c:pt>
                <c:pt idx="431">
                  <c:v>11.05</c:v>
                </c:pt>
                <c:pt idx="432">
                  <c:v>9.9700000000000006</c:v>
                </c:pt>
                <c:pt idx="433">
                  <c:v>10.69</c:v>
                </c:pt>
                <c:pt idx="434">
                  <c:v>10.84</c:v>
                </c:pt>
                <c:pt idx="435">
                  <c:v>10.41</c:v>
                </c:pt>
                <c:pt idx="436">
                  <c:v>10.44</c:v>
                </c:pt>
                <c:pt idx="437">
                  <c:v>10.27</c:v>
                </c:pt>
                <c:pt idx="438">
                  <c:v>10.91</c:v>
                </c:pt>
                <c:pt idx="439">
                  <c:v>10.78</c:v>
                </c:pt>
                <c:pt idx="440">
                  <c:v>10.8</c:v>
                </c:pt>
                <c:pt idx="441">
                  <c:v>11.01</c:v>
                </c:pt>
                <c:pt idx="442">
                  <c:v>11.78</c:v>
                </c:pt>
                <c:pt idx="443">
                  <c:v>12.23</c:v>
                </c:pt>
                <c:pt idx="444">
                  <c:v>11.88</c:v>
                </c:pt>
                <c:pt idx="445">
                  <c:v>11.99</c:v>
                </c:pt>
                <c:pt idx="446">
                  <c:v>11.97</c:v>
                </c:pt>
                <c:pt idx="447">
                  <c:v>12.24</c:v>
                </c:pt>
                <c:pt idx="448">
                  <c:v>11.77</c:v>
                </c:pt>
                <c:pt idx="449">
                  <c:v>11.62</c:v>
                </c:pt>
                <c:pt idx="450">
                  <c:v>12.09</c:v>
                </c:pt>
                <c:pt idx="451">
                  <c:v>11.7</c:v>
                </c:pt>
                <c:pt idx="452">
                  <c:v>12.12</c:v>
                </c:pt>
                <c:pt idx="453">
                  <c:v>12.16</c:v>
                </c:pt>
                <c:pt idx="454">
                  <c:v>12.87</c:v>
                </c:pt>
                <c:pt idx="455">
                  <c:v>12.55</c:v>
                </c:pt>
                <c:pt idx="456">
                  <c:v>12.35</c:v>
                </c:pt>
                <c:pt idx="457">
                  <c:v>11</c:v>
                </c:pt>
                <c:pt idx="458">
                  <c:v>11.04</c:v>
                </c:pt>
                <c:pt idx="459">
                  <c:v>10.58</c:v>
                </c:pt>
                <c:pt idx="460">
                  <c:v>10.39</c:v>
                </c:pt>
                <c:pt idx="461">
                  <c:v>10.119999999999999</c:v>
                </c:pt>
                <c:pt idx="462">
                  <c:v>10.41</c:v>
                </c:pt>
                <c:pt idx="463">
                  <c:v>10.68</c:v>
                </c:pt>
                <c:pt idx="464">
                  <c:v>10.62</c:v>
                </c:pt>
                <c:pt idx="465">
                  <c:v>9.67</c:v>
                </c:pt>
                <c:pt idx="466">
                  <c:v>9.5</c:v>
                </c:pt>
                <c:pt idx="467">
                  <c:v>8.2799999999999994</c:v>
                </c:pt>
                <c:pt idx="468">
                  <c:v>9.64</c:v>
                </c:pt>
                <c:pt idx="469">
                  <c:v>9.59</c:v>
                </c:pt>
                <c:pt idx="470">
                  <c:v>9.0299999999999994</c:v>
                </c:pt>
                <c:pt idx="471">
                  <c:v>9.1999999999999993</c:v>
                </c:pt>
                <c:pt idx="472">
                  <c:v>8.15</c:v>
                </c:pt>
                <c:pt idx="473">
                  <c:v>9.11</c:v>
                </c:pt>
                <c:pt idx="474">
                  <c:v>9.4600000000000009</c:v>
                </c:pt>
                <c:pt idx="475">
                  <c:v>8.86</c:v>
                </c:pt>
                <c:pt idx="476">
                  <c:v>9.66</c:v>
                </c:pt>
                <c:pt idx="477">
                  <c:v>9.9499999999999993</c:v>
                </c:pt>
                <c:pt idx="478">
                  <c:v>10.130000000000001</c:v>
                </c:pt>
                <c:pt idx="479">
                  <c:v>10.46</c:v>
                </c:pt>
                <c:pt idx="480">
                  <c:v>9.8699999999999992</c:v>
                </c:pt>
                <c:pt idx="481">
                  <c:v>8.86</c:v>
                </c:pt>
                <c:pt idx="482">
                  <c:v>7.07</c:v>
                </c:pt>
                <c:pt idx="483">
                  <c:v>8.9600000000000009</c:v>
                </c:pt>
                <c:pt idx="484">
                  <c:v>10.1</c:v>
                </c:pt>
                <c:pt idx="485">
                  <c:v>10.3</c:v>
                </c:pt>
                <c:pt idx="486">
                  <c:v>10.99</c:v>
                </c:pt>
                <c:pt idx="487">
                  <c:v>10.95</c:v>
                </c:pt>
                <c:pt idx="488">
                  <c:v>10.65</c:v>
                </c:pt>
                <c:pt idx="489">
                  <c:v>10.27</c:v>
                </c:pt>
                <c:pt idx="490">
                  <c:v>11.08</c:v>
                </c:pt>
                <c:pt idx="491">
                  <c:v>11.52</c:v>
                </c:pt>
                <c:pt idx="492">
                  <c:v>11.64</c:v>
                </c:pt>
                <c:pt idx="493">
                  <c:v>11.69</c:v>
                </c:pt>
                <c:pt idx="494">
                  <c:v>12.73</c:v>
                </c:pt>
                <c:pt idx="495">
                  <c:v>12.95</c:v>
                </c:pt>
                <c:pt idx="496">
                  <c:v>12.77</c:v>
                </c:pt>
                <c:pt idx="497">
                  <c:v>12.17</c:v>
                </c:pt>
                <c:pt idx="498">
                  <c:v>11.69</c:v>
                </c:pt>
                <c:pt idx="499">
                  <c:v>10.95</c:v>
                </c:pt>
                <c:pt idx="500">
                  <c:v>10.81</c:v>
                </c:pt>
                <c:pt idx="501">
                  <c:v>10.72</c:v>
                </c:pt>
                <c:pt idx="502">
                  <c:v>10.45</c:v>
                </c:pt>
                <c:pt idx="503">
                  <c:v>11.35</c:v>
                </c:pt>
                <c:pt idx="504">
                  <c:v>10.73</c:v>
                </c:pt>
                <c:pt idx="505">
                  <c:v>10.08</c:v>
                </c:pt>
                <c:pt idx="506">
                  <c:v>9.9600000000000009</c:v>
                </c:pt>
                <c:pt idx="507">
                  <c:v>9.16</c:v>
                </c:pt>
                <c:pt idx="508">
                  <c:v>9.26</c:v>
                </c:pt>
                <c:pt idx="509">
                  <c:v>8.7200000000000006</c:v>
                </c:pt>
                <c:pt idx="510">
                  <c:v>9.25</c:v>
                </c:pt>
                <c:pt idx="511">
                  <c:v>9.16</c:v>
                </c:pt>
                <c:pt idx="512">
                  <c:v>8.41</c:v>
                </c:pt>
                <c:pt idx="513">
                  <c:v>9.11</c:v>
                </c:pt>
                <c:pt idx="514">
                  <c:v>10.33</c:v>
                </c:pt>
                <c:pt idx="515">
                  <c:v>10.199999999999999</c:v>
                </c:pt>
                <c:pt idx="516">
                  <c:v>11.17</c:v>
                </c:pt>
                <c:pt idx="517">
                  <c:v>10.34</c:v>
                </c:pt>
                <c:pt idx="518">
                  <c:v>10.77</c:v>
                </c:pt>
                <c:pt idx="519">
                  <c:v>10.36</c:v>
                </c:pt>
                <c:pt idx="520">
                  <c:v>9.64</c:v>
                </c:pt>
                <c:pt idx="521">
                  <c:v>10.46</c:v>
                </c:pt>
                <c:pt idx="522">
                  <c:v>10.68</c:v>
                </c:pt>
                <c:pt idx="523">
                  <c:v>11.1</c:v>
                </c:pt>
                <c:pt idx="524">
                  <c:v>10.210000000000001</c:v>
                </c:pt>
                <c:pt idx="525">
                  <c:v>9.93</c:v>
                </c:pt>
                <c:pt idx="526">
                  <c:v>10.59</c:v>
                </c:pt>
                <c:pt idx="527">
                  <c:v>11.32</c:v>
                </c:pt>
                <c:pt idx="528">
                  <c:v>11.07</c:v>
                </c:pt>
                <c:pt idx="529">
                  <c:v>11.01</c:v>
                </c:pt>
                <c:pt idx="530">
                  <c:v>11.45</c:v>
                </c:pt>
                <c:pt idx="531">
                  <c:v>11.16</c:v>
                </c:pt>
                <c:pt idx="532">
                  <c:v>10.82</c:v>
                </c:pt>
                <c:pt idx="533">
                  <c:v>10.49</c:v>
                </c:pt>
                <c:pt idx="534">
                  <c:v>11.47</c:v>
                </c:pt>
                <c:pt idx="535">
                  <c:v>11.44</c:v>
                </c:pt>
                <c:pt idx="536">
                  <c:v>11.92</c:v>
                </c:pt>
              </c:numCache>
            </c:numRef>
          </c:val>
          <c:smooth val="0"/>
          <c:extLst>
            <c:ext xmlns:c16="http://schemas.microsoft.com/office/drawing/2014/chart" uri="{C3380CC4-5D6E-409C-BE32-E72D297353CC}">
              <c16:uniqueId val="{00000004-27A7-DD40-8E73-427BC0F05467}"/>
            </c:ext>
          </c:extLst>
        </c:ser>
        <c:ser>
          <c:idx val="1"/>
          <c:order val="3"/>
          <c:tx>
            <c:strRef>
              <c:f>Sheet1!$C$1</c:f>
              <c:strCache>
                <c:ptCount val="1"/>
                <c:pt idx="0">
                  <c:v>Highest valuation quintile</c:v>
                </c:pt>
              </c:strCache>
            </c:strRef>
          </c:tx>
          <c:spPr>
            <a:ln w="22225" cap="rnd">
              <a:solidFill>
                <a:schemeClr val="accent1">
                  <a:lumMod val="50000"/>
                </a:schemeClr>
              </a:solidFill>
              <a:round/>
            </a:ln>
            <a:effectLst/>
          </c:spPr>
          <c:marker>
            <c:symbol val="none"/>
          </c:marker>
          <c:dPt>
            <c:idx val="527"/>
            <c:marker>
              <c:symbol val="none"/>
            </c:marker>
            <c:bubble3D val="0"/>
            <c:extLst>
              <c:ext xmlns:c16="http://schemas.microsoft.com/office/drawing/2014/chart" uri="{C3380CC4-5D6E-409C-BE32-E72D297353CC}">
                <c16:uniqueId val="{00000005-27A7-DD40-8E73-427BC0F05467}"/>
              </c:ext>
            </c:extLst>
          </c:dPt>
          <c:dPt>
            <c:idx val="530"/>
            <c:marker>
              <c:symbol val="none"/>
            </c:marker>
            <c:bubble3D val="0"/>
            <c:extLst>
              <c:ext xmlns:c16="http://schemas.microsoft.com/office/drawing/2014/chart" uri="{C3380CC4-5D6E-409C-BE32-E72D297353CC}">
                <c16:uniqueId val="{00000006-27A7-DD40-8E73-427BC0F05467}"/>
              </c:ext>
            </c:extLst>
          </c:dPt>
          <c:dPt>
            <c:idx val="533"/>
            <c:marker>
              <c:symbol val="none"/>
            </c:marker>
            <c:bubble3D val="0"/>
            <c:extLst>
              <c:ext xmlns:c16="http://schemas.microsoft.com/office/drawing/2014/chart" uri="{C3380CC4-5D6E-409C-BE32-E72D297353CC}">
                <c16:uniqueId val="{00000004-DFE6-C24D-A9F3-2B0DDCE2E238}"/>
              </c:ext>
            </c:extLst>
          </c:dPt>
          <c:cat>
            <c:numRef>
              <c:f>Sheet1!$A$2:$A$538</c:f>
              <c:numCache>
                <c:formatCode>m/d/yy</c:formatCode>
                <c:ptCount val="537"/>
                <c:pt idx="0">
                  <c:v>29251</c:v>
                </c:pt>
                <c:pt idx="1">
                  <c:v>29280</c:v>
                </c:pt>
                <c:pt idx="2">
                  <c:v>29311</c:v>
                </c:pt>
                <c:pt idx="3">
                  <c:v>29341</c:v>
                </c:pt>
                <c:pt idx="4">
                  <c:v>29372</c:v>
                </c:pt>
                <c:pt idx="5">
                  <c:v>29402</c:v>
                </c:pt>
                <c:pt idx="6">
                  <c:v>29433</c:v>
                </c:pt>
                <c:pt idx="7">
                  <c:v>29464</c:v>
                </c:pt>
                <c:pt idx="8">
                  <c:v>29494</c:v>
                </c:pt>
                <c:pt idx="9">
                  <c:v>29525</c:v>
                </c:pt>
                <c:pt idx="10">
                  <c:v>29555</c:v>
                </c:pt>
                <c:pt idx="11">
                  <c:v>29586</c:v>
                </c:pt>
                <c:pt idx="12">
                  <c:v>29617</c:v>
                </c:pt>
                <c:pt idx="13">
                  <c:v>29645</c:v>
                </c:pt>
                <c:pt idx="14">
                  <c:v>29676</c:v>
                </c:pt>
                <c:pt idx="15">
                  <c:v>29706</c:v>
                </c:pt>
                <c:pt idx="16">
                  <c:v>29737</c:v>
                </c:pt>
                <c:pt idx="17">
                  <c:v>29767</c:v>
                </c:pt>
                <c:pt idx="18">
                  <c:v>29798</c:v>
                </c:pt>
                <c:pt idx="19">
                  <c:v>29829</c:v>
                </c:pt>
                <c:pt idx="20">
                  <c:v>29859</c:v>
                </c:pt>
                <c:pt idx="21">
                  <c:v>29890</c:v>
                </c:pt>
                <c:pt idx="22">
                  <c:v>29920</c:v>
                </c:pt>
                <c:pt idx="23">
                  <c:v>29951</c:v>
                </c:pt>
                <c:pt idx="24">
                  <c:v>29982</c:v>
                </c:pt>
                <c:pt idx="25">
                  <c:v>30010</c:v>
                </c:pt>
                <c:pt idx="26">
                  <c:v>30041</c:v>
                </c:pt>
                <c:pt idx="27">
                  <c:v>30071</c:v>
                </c:pt>
                <c:pt idx="28">
                  <c:v>30102</c:v>
                </c:pt>
                <c:pt idx="29">
                  <c:v>30132</c:v>
                </c:pt>
                <c:pt idx="30">
                  <c:v>30163</c:v>
                </c:pt>
                <c:pt idx="31">
                  <c:v>30194</c:v>
                </c:pt>
                <c:pt idx="32">
                  <c:v>30224</c:v>
                </c:pt>
                <c:pt idx="33">
                  <c:v>30255</c:v>
                </c:pt>
                <c:pt idx="34">
                  <c:v>30285</c:v>
                </c:pt>
                <c:pt idx="35">
                  <c:v>30316</c:v>
                </c:pt>
                <c:pt idx="36">
                  <c:v>30347</c:v>
                </c:pt>
                <c:pt idx="37">
                  <c:v>30375</c:v>
                </c:pt>
                <c:pt idx="38">
                  <c:v>30406</c:v>
                </c:pt>
                <c:pt idx="39">
                  <c:v>30436</c:v>
                </c:pt>
                <c:pt idx="40">
                  <c:v>30467</c:v>
                </c:pt>
                <c:pt idx="41">
                  <c:v>30497</c:v>
                </c:pt>
                <c:pt idx="42">
                  <c:v>30528</c:v>
                </c:pt>
                <c:pt idx="43">
                  <c:v>30559</c:v>
                </c:pt>
                <c:pt idx="44">
                  <c:v>30589</c:v>
                </c:pt>
                <c:pt idx="45">
                  <c:v>30620</c:v>
                </c:pt>
                <c:pt idx="46">
                  <c:v>30650</c:v>
                </c:pt>
                <c:pt idx="47">
                  <c:v>30681</c:v>
                </c:pt>
                <c:pt idx="48">
                  <c:v>30712</c:v>
                </c:pt>
                <c:pt idx="49">
                  <c:v>30741</c:v>
                </c:pt>
                <c:pt idx="50">
                  <c:v>30772</c:v>
                </c:pt>
                <c:pt idx="51">
                  <c:v>30802</c:v>
                </c:pt>
                <c:pt idx="52">
                  <c:v>30833</c:v>
                </c:pt>
                <c:pt idx="53">
                  <c:v>30863</c:v>
                </c:pt>
                <c:pt idx="54">
                  <c:v>30894</c:v>
                </c:pt>
                <c:pt idx="55">
                  <c:v>30925</c:v>
                </c:pt>
                <c:pt idx="56">
                  <c:v>30955</c:v>
                </c:pt>
                <c:pt idx="57">
                  <c:v>30986</c:v>
                </c:pt>
                <c:pt idx="58">
                  <c:v>31016</c:v>
                </c:pt>
                <c:pt idx="59">
                  <c:v>31047</c:v>
                </c:pt>
                <c:pt idx="60">
                  <c:v>31078</c:v>
                </c:pt>
                <c:pt idx="61">
                  <c:v>31106</c:v>
                </c:pt>
                <c:pt idx="62">
                  <c:v>31137</c:v>
                </c:pt>
                <c:pt idx="63">
                  <c:v>31167</c:v>
                </c:pt>
                <c:pt idx="64">
                  <c:v>31198</c:v>
                </c:pt>
                <c:pt idx="65">
                  <c:v>31228</c:v>
                </c:pt>
                <c:pt idx="66">
                  <c:v>31259</c:v>
                </c:pt>
                <c:pt idx="67">
                  <c:v>31290</c:v>
                </c:pt>
                <c:pt idx="68">
                  <c:v>31320</c:v>
                </c:pt>
                <c:pt idx="69">
                  <c:v>31351</c:v>
                </c:pt>
                <c:pt idx="70">
                  <c:v>31381</c:v>
                </c:pt>
                <c:pt idx="71">
                  <c:v>31412</c:v>
                </c:pt>
                <c:pt idx="72">
                  <c:v>31443</c:v>
                </c:pt>
                <c:pt idx="73">
                  <c:v>31471</c:v>
                </c:pt>
                <c:pt idx="74">
                  <c:v>31502</c:v>
                </c:pt>
                <c:pt idx="75">
                  <c:v>31532</c:v>
                </c:pt>
                <c:pt idx="76">
                  <c:v>31563</c:v>
                </c:pt>
                <c:pt idx="77">
                  <c:v>31593</c:v>
                </c:pt>
                <c:pt idx="78">
                  <c:v>31624</c:v>
                </c:pt>
                <c:pt idx="79">
                  <c:v>31655</c:v>
                </c:pt>
                <c:pt idx="80">
                  <c:v>31685</c:v>
                </c:pt>
                <c:pt idx="81">
                  <c:v>31716</c:v>
                </c:pt>
                <c:pt idx="82">
                  <c:v>31746</c:v>
                </c:pt>
                <c:pt idx="83">
                  <c:v>31777</c:v>
                </c:pt>
                <c:pt idx="84">
                  <c:v>31808</c:v>
                </c:pt>
                <c:pt idx="85">
                  <c:v>31836</c:v>
                </c:pt>
                <c:pt idx="86">
                  <c:v>31867</c:v>
                </c:pt>
                <c:pt idx="87">
                  <c:v>31897</c:v>
                </c:pt>
                <c:pt idx="88">
                  <c:v>31928</c:v>
                </c:pt>
                <c:pt idx="89">
                  <c:v>31958</c:v>
                </c:pt>
                <c:pt idx="90">
                  <c:v>31989</c:v>
                </c:pt>
                <c:pt idx="91">
                  <c:v>32020</c:v>
                </c:pt>
                <c:pt idx="92">
                  <c:v>32050</c:v>
                </c:pt>
                <c:pt idx="93">
                  <c:v>32081</c:v>
                </c:pt>
                <c:pt idx="94">
                  <c:v>32111</c:v>
                </c:pt>
                <c:pt idx="95">
                  <c:v>32142</c:v>
                </c:pt>
                <c:pt idx="96">
                  <c:v>32173</c:v>
                </c:pt>
                <c:pt idx="97">
                  <c:v>32202</c:v>
                </c:pt>
                <c:pt idx="98">
                  <c:v>32233</c:v>
                </c:pt>
                <c:pt idx="99">
                  <c:v>32263</c:v>
                </c:pt>
                <c:pt idx="100">
                  <c:v>32294</c:v>
                </c:pt>
                <c:pt idx="101">
                  <c:v>32324</c:v>
                </c:pt>
                <c:pt idx="102">
                  <c:v>32355</c:v>
                </c:pt>
                <c:pt idx="103">
                  <c:v>32386</c:v>
                </c:pt>
                <c:pt idx="104">
                  <c:v>32416</c:v>
                </c:pt>
                <c:pt idx="105">
                  <c:v>32447</c:v>
                </c:pt>
                <c:pt idx="106">
                  <c:v>32477</c:v>
                </c:pt>
                <c:pt idx="107">
                  <c:v>32508</c:v>
                </c:pt>
                <c:pt idx="108">
                  <c:v>32539</c:v>
                </c:pt>
                <c:pt idx="109">
                  <c:v>32567</c:v>
                </c:pt>
                <c:pt idx="110">
                  <c:v>32598</c:v>
                </c:pt>
                <c:pt idx="111">
                  <c:v>32628</c:v>
                </c:pt>
                <c:pt idx="112">
                  <c:v>32659</c:v>
                </c:pt>
                <c:pt idx="113">
                  <c:v>32689</c:v>
                </c:pt>
                <c:pt idx="114">
                  <c:v>32720</c:v>
                </c:pt>
                <c:pt idx="115">
                  <c:v>32751</c:v>
                </c:pt>
                <c:pt idx="116">
                  <c:v>32781</c:v>
                </c:pt>
                <c:pt idx="117">
                  <c:v>32812</c:v>
                </c:pt>
                <c:pt idx="118">
                  <c:v>32842</c:v>
                </c:pt>
                <c:pt idx="119">
                  <c:v>32873</c:v>
                </c:pt>
                <c:pt idx="120">
                  <c:v>32904</c:v>
                </c:pt>
                <c:pt idx="121">
                  <c:v>32932</c:v>
                </c:pt>
                <c:pt idx="122">
                  <c:v>32963</c:v>
                </c:pt>
                <c:pt idx="123">
                  <c:v>32993</c:v>
                </c:pt>
                <c:pt idx="124">
                  <c:v>33024</c:v>
                </c:pt>
                <c:pt idx="125">
                  <c:v>33054</c:v>
                </c:pt>
                <c:pt idx="126">
                  <c:v>33085</c:v>
                </c:pt>
                <c:pt idx="127">
                  <c:v>33116</c:v>
                </c:pt>
                <c:pt idx="128">
                  <c:v>33146</c:v>
                </c:pt>
                <c:pt idx="129">
                  <c:v>33177</c:v>
                </c:pt>
                <c:pt idx="130">
                  <c:v>33207</c:v>
                </c:pt>
                <c:pt idx="131">
                  <c:v>33238</c:v>
                </c:pt>
                <c:pt idx="132">
                  <c:v>33269</c:v>
                </c:pt>
                <c:pt idx="133">
                  <c:v>33297</c:v>
                </c:pt>
                <c:pt idx="134">
                  <c:v>33328</c:v>
                </c:pt>
                <c:pt idx="135">
                  <c:v>33358</c:v>
                </c:pt>
                <c:pt idx="136">
                  <c:v>33389</c:v>
                </c:pt>
                <c:pt idx="137">
                  <c:v>33419</c:v>
                </c:pt>
                <c:pt idx="138">
                  <c:v>33450</c:v>
                </c:pt>
                <c:pt idx="139">
                  <c:v>33481</c:v>
                </c:pt>
                <c:pt idx="140">
                  <c:v>33511</c:v>
                </c:pt>
                <c:pt idx="141">
                  <c:v>33542</c:v>
                </c:pt>
                <c:pt idx="142">
                  <c:v>33572</c:v>
                </c:pt>
                <c:pt idx="143">
                  <c:v>33603</c:v>
                </c:pt>
                <c:pt idx="144">
                  <c:v>33634</c:v>
                </c:pt>
                <c:pt idx="145">
                  <c:v>33663</c:v>
                </c:pt>
                <c:pt idx="146">
                  <c:v>33694</c:v>
                </c:pt>
                <c:pt idx="147">
                  <c:v>33724</c:v>
                </c:pt>
                <c:pt idx="148">
                  <c:v>33755</c:v>
                </c:pt>
                <c:pt idx="149">
                  <c:v>33785</c:v>
                </c:pt>
                <c:pt idx="150">
                  <c:v>33816</c:v>
                </c:pt>
                <c:pt idx="151">
                  <c:v>33847</c:v>
                </c:pt>
                <c:pt idx="152">
                  <c:v>33877</c:v>
                </c:pt>
                <c:pt idx="153">
                  <c:v>33908</c:v>
                </c:pt>
                <c:pt idx="154">
                  <c:v>33938</c:v>
                </c:pt>
                <c:pt idx="155">
                  <c:v>33969</c:v>
                </c:pt>
                <c:pt idx="156">
                  <c:v>34000</c:v>
                </c:pt>
                <c:pt idx="157">
                  <c:v>34028</c:v>
                </c:pt>
                <c:pt idx="158">
                  <c:v>34059</c:v>
                </c:pt>
                <c:pt idx="159">
                  <c:v>34089</c:v>
                </c:pt>
                <c:pt idx="160">
                  <c:v>34120</c:v>
                </c:pt>
                <c:pt idx="161">
                  <c:v>34150</c:v>
                </c:pt>
                <c:pt idx="162">
                  <c:v>34181</c:v>
                </c:pt>
                <c:pt idx="163">
                  <c:v>34212</c:v>
                </c:pt>
                <c:pt idx="164">
                  <c:v>34242</c:v>
                </c:pt>
                <c:pt idx="165">
                  <c:v>34273</c:v>
                </c:pt>
                <c:pt idx="166">
                  <c:v>34303</c:v>
                </c:pt>
                <c:pt idx="167">
                  <c:v>34334</c:v>
                </c:pt>
                <c:pt idx="168">
                  <c:v>34365</c:v>
                </c:pt>
                <c:pt idx="169">
                  <c:v>34393</c:v>
                </c:pt>
                <c:pt idx="170">
                  <c:v>34424</c:v>
                </c:pt>
                <c:pt idx="171">
                  <c:v>34454</c:v>
                </c:pt>
                <c:pt idx="172">
                  <c:v>34485</c:v>
                </c:pt>
                <c:pt idx="173">
                  <c:v>34515</c:v>
                </c:pt>
                <c:pt idx="174">
                  <c:v>34546</c:v>
                </c:pt>
                <c:pt idx="175">
                  <c:v>34577</c:v>
                </c:pt>
                <c:pt idx="176">
                  <c:v>34607</c:v>
                </c:pt>
                <c:pt idx="177">
                  <c:v>34638</c:v>
                </c:pt>
                <c:pt idx="178">
                  <c:v>34668</c:v>
                </c:pt>
                <c:pt idx="179">
                  <c:v>34699</c:v>
                </c:pt>
                <c:pt idx="180">
                  <c:v>34730</c:v>
                </c:pt>
                <c:pt idx="181">
                  <c:v>34758</c:v>
                </c:pt>
                <c:pt idx="182">
                  <c:v>34789</c:v>
                </c:pt>
                <c:pt idx="183">
                  <c:v>34819</c:v>
                </c:pt>
                <c:pt idx="184">
                  <c:v>34850</c:v>
                </c:pt>
                <c:pt idx="185">
                  <c:v>34880</c:v>
                </c:pt>
                <c:pt idx="186">
                  <c:v>34911</c:v>
                </c:pt>
                <c:pt idx="187">
                  <c:v>34942</c:v>
                </c:pt>
                <c:pt idx="188">
                  <c:v>34972</c:v>
                </c:pt>
                <c:pt idx="189">
                  <c:v>35003</c:v>
                </c:pt>
                <c:pt idx="190">
                  <c:v>35033</c:v>
                </c:pt>
                <c:pt idx="191">
                  <c:v>35064</c:v>
                </c:pt>
                <c:pt idx="192">
                  <c:v>35095</c:v>
                </c:pt>
                <c:pt idx="193">
                  <c:v>35124</c:v>
                </c:pt>
                <c:pt idx="194">
                  <c:v>35155</c:v>
                </c:pt>
                <c:pt idx="195">
                  <c:v>35185</c:v>
                </c:pt>
                <c:pt idx="196">
                  <c:v>35216</c:v>
                </c:pt>
                <c:pt idx="197">
                  <c:v>35246</c:v>
                </c:pt>
                <c:pt idx="198">
                  <c:v>35277</c:v>
                </c:pt>
                <c:pt idx="199">
                  <c:v>35308</c:v>
                </c:pt>
                <c:pt idx="200">
                  <c:v>35338</c:v>
                </c:pt>
                <c:pt idx="201">
                  <c:v>35369</c:v>
                </c:pt>
                <c:pt idx="202">
                  <c:v>35399</c:v>
                </c:pt>
                <c:pt idx="203">
                  <c:v>35430</c:v>
                </c:pt>
                <c:pt idx="204">
                  <c:v>35461</c:v>
                </c:pt>
                <c:pt idx="205">
                  <c:v>35489</c:v>
                </c:pt>
                <c:pt idx="206">
                  <c:v>35520</c:v>
                </c:pt>
                <c:pt idx="207">
                  <c:v>35550</c:v>
                </c:pt>
                <c:pt idx="208">
                  <c:v>35581</c:v>
                </c:pt>
                <c:pt idx="209">
                  <c:v>35611</c:v>
                </c:pt>
                <c:pt idx="210">
                  <c:v>35642</c:v>
                </c:pt>
                <c:pt idx="211">
                  <c:v>35673</c:v>
                </c:pt>
                <c:pt idx="212">
                  <c:v>35703</c:v>
                </c:pt>
                <c:pt idx="213">
                  <c:v>35734</c:v>
                </c:pt>
                <c:pt idx="214">
                  <c:v>35764</c:v>
                </c:pt>
                <c:pt idx="215">
                  <c:v>35795</c:v>
                </c:pt>
                <c:pt idx="216">
                  <c:v>35826</c:v>
                </c:pt>
                <c:pt idx="217">
                  <c:v>35854</c:v>
                </c:pt>
                <c:pt idx="218">
                  <c:v>35885</c:v>
                </c:pt>
                <c:pt idx="219">
                  <c:v>35915</c:v>
                </c:pt>
                <c:pt idx="220">
                  <c:v>35946</c:v>
                </c:pt>
                <c:pt idx="221">
                  <c:v>35976</c:v>
                </c:pt>
                <c:pt idx="222">
                  <c:v>36007</c:v>
                </c:pt>
                <c:pt idx="223">
                  <c:v>36038</c:v>
                </c:pt>
                <c:pt idx="224">
                  <c:v>36068</c:v>
                </c:pt>
                <c:pt idx="225">
                  <c:v>36099</c:v>
                </c:pt>
                <c:pt idx="226">
                  <c:v>36129</c:v>
                </c:pt>
                <c:pt idx="227">
                  <c:v>36160</c:v>
                </c:pt>
                <c:pt idx="228">
                  <c:v>36191</c:v>
                </c:pt>
                <c:pt idx="229">
                  <c:v>36219</c:v>
                </c:pt>
                <c:pt idx="230">
                  <c:v>36250</c:v>
                </c:pt>
                <c:pt idx="231">
                  <c:v>36280</c:v>
                </c:pt>
                <c:pt idx="232">
                  <c:v>36311</c:v>
                </c:pt>
                <c:pt idx="233">
                  <c:v>36341</c:v>
                </c:pt>
                <c:pt idx="234">
                  <c:v>36372</c:v>
                </c:pt>
                <c:pt idx="235">
                  <c:v>36403</c:v>
                </c:pt>
                <c:pt idx="236">
                  <c:v>36433</c:v>
                </c:pt>
                <c:pt idx="237">
                  <c:v>36464</c:v>
                </c:pt>
                <c:pt idx="238">
                  <c:v>36494</c:v>
                </c:pt>
                <c:pt idx="239">
                  <c:v>36525</c:v>
                </c:pt>
                <c:pt idx="240">
                  <c:v>36556</c:v>
                </c:pt>
                <c:pt idx="241">
                  <c:v>36585</c:v>
                </c:pt>
                <c:pt idx="242">
                  <c:v>36616</c:v>
                </c:pt>
                <c:pt idx="243">
                  <c:v>36646</c:v>
                </c:pt>
                <c:pt idx="244">
                  <c:v>36677</c:v>
                </c:pt>
                <c:pt idx="245">
                  <c:v>36707</c:v>
                </c:pt>
                <c:pt idx="246">
                  <c:v>36738</c:v>
                </c:pt>
                <c:pt idx="247">
                  <c:v>36769</c:v>
                </c:pt>
                <c:pt idx="248">
                  <c:v>36799</c:v>
                </c:pt>
                <c:pt idx="249">
                  <c:v>36830</c:v>
                </c:pt>
                <c:pt idx="250">
                  <c:v>36860</c:v>
                </c:pt>
                <c:pt idx="251">
                  <c:v>36891</c:v>
                </c:pt>
                <c:pt idx="252">
                  <c:v>36922</c:v>
                </c:pt>
                <c:pt idx="253">
                  <c:v>36950</c:v>
                </c:pt>
                <c:pt idx="254">
                  <c:v>36981</c:v>
                </c:pt>
                <c:pt idx="255">
                  <c:v>37011</c:v>
                </c:pt>
                <c:pt idx="256">
                  <c:v>37042</c:v>
                </c:pt>
                <c:pt idx="257">
                  <c:v>37072</c:v>
                </c:pt>
                <c:pt idx="258">
                  <c:v>37103</c:v>
                </c:pt>
                <c:pt idx="259">
                  <c:v>37134</c:v>
                </c:pt>
                <c:pt idx="260">
                  <c:v>37164</c:v>
                </c:pt>
                <c:pt idx="261">
                  <c:v>37195</c:v>
                </c:pt>
                <c:pt idx="262">
                  <c:v>37225</c:v>
                </c:pt>
                <c:pt idx="263">
                  <c:v>37256</c:v>
                </c:pt>
                <c:pt idx="264">
                  <c:v>37287</c:v>
                </c:pt>
                <c:pt idx="265">
                  <c:v>37315</c:v>
                </c:pt>
                <c:pt idx="266">
                  <c:v>37346</c:v>
                </c:pt>
                <c:pt idx="267">
                  <c:v>37376</c:v>
                </c:pt>
                <c:pt idx="268">
                  <c:v>37407</c:v>
                </c:pt>
                <c:pt idx="269">
                  <c:v>37437</c:v>
                </c:pt>
                <c:pt idx="270">
                  <c:v>37468</c:v>
                </c:pt>
                <c:pt idx="271">
                  <c:v>37499</c:v>
                </c:pt>
                <c:pt idx="272">
                  <c:v>37529</c:v>
                </c:pt>
                <c:pt idx="273">
                  <c:v>37560</c:v>
                </c:pt>
                <c:pt idx="274">
                  <c:v>37590</c:v>
                </c:pt>
                <c:pt idx="275">
                  <c:v>37621</c:v>
                </c:pt>
                <c:pt idx="276">
                  <c:v>37652</c:v>
                </c:pt>
                <c:pt idx="277">
                  <c:v>37680</c:v>
                </c:pt>
                <c:pt idx="278">
                  <c:v>37711</c:v>
                </c:pt>
                <c:pt idx="279">
                  <c:v>37741</c:v>
                </c:pt>
                <c:pt idx="280">
                  <c:v>37772</c:v>
                </c:pt>
                <c:pt idx="281">
                  <c:v>37802</c:v>
                </c:pt>
                <c:pt idx="282">
                  <c:v>37833</c:v>
                </c:pt>
                <c:pt idx="283">
                  <c:v>37864</c:v>
                </c:pt>
                <c:pt idx="284">
                  <c:v>37894</c:v>
                </c:pt>
                <c:pt idx="285">
                  <c:v>37925</c:v>
                </c:pt>
                <c:pt idx="286">
                  <c:v>37955</c:v>
                </c:pt>
                <c:pt idx="287">
                  <c:v>37986</c:v>
                </c:pt>
                <c:pt idx="288">
                  <c:v>38017</c:v>
                </c:pt>
                <c:pt idx="289">
                  <c:v>38046</c:v>
                </c:pt>
                <c:pt idx="290">
                  <c:v>38077</c:v>
                </c:pt>
                <c:pt idx="291">
                  <c:v>38107</c:v>
                </c:pt>
                <c:pt idx="292">
                  <c:v>38138</c:v>
                </c:pt>
                <c:pt idx="293">
                  <c:v>38168</c:v>
                </c:pt>
                <c:pt idx="294">
                  <c:v>38199</c:v>
                </c:pt>
                <c:pt idx="295">
                  <c:v>38230</c:v>
                </c:pt>
                <c:pt idx="296">
                  <c:v>38260</c:v>
                </c:pt>
                <c:pt idx="297">
                  <c:v>38291</c:v>
                </c:pt>
                <c:pt idx="298">
                  <c:v>38321</c:v>
                </c:pt>
                <c:pt idx="299">
                  <c:v>38352</c:v>
                </c:pt>
                <c:pt idx="300">
                  <c:v>38383</c:v>
                </c:pt>
                <c:pt idx="301">
                  <c:v>38411</c:v>
                </c:pt>
                <c:pt idx="302">
                  <c:v>38442</c:v>
                </c:pt>
                <c:pt idx="303">
                  <c:v>38472</c:v>
                </c:pt>
                <c:pt idx="304">
                  <c:v>38503</c:v>
                </c:pt>
                <c:pt idx="305">
                  <c:v>38533</c:v>
                </c:pt>
                <c:pt idx="306">
                  <c:v>38564</c:v>
                </c:pt>
                <c:pt idx="307">
                  <c:v>38595</c:v>
                </c:pt>
                <c:pt idx="308">
                  <c:v>38625</c:v>
                </c:pt>
                <c:pt idx="309">
                  <c:v>38656</c:v>
                </c:pt>
                <c:pt idx="310">
                  <c:v>38686</c:v>
                </c:pt>
                <c:pt idx="311">
                  <c:v>38717</c:v>
                </c:pt>
                <c:pt idx="312">
                  <c:v>38748</c:v>
                </c:pt>
                <c:pt idx="313">
                  <c:v>38776</c:v>
                </c:pt>
                <c:pt idx="314">
                  <c:v>38807</c:v>
                </c:pt>
                <c:pt idx="315">
                  <c:v>38837</c:v>
                </c:pt>
                <c:pt idx="316">
                  <c:v>38868</c:v>
                </c:pt>
                <c:pt idx="317">
                  <c:v>38898</c:v>
                </c:pt>
                <c:pt idx="318">
                  <c:v>38929</c:v>
                </c:pt>
                <c:pt idx="319">
                  <c:v>38960</c:v>
                </c:pt>
                <c:pt idx="320">
                  <c:v>38990</c:v>
                </c:pt>
                <c:pt idx="321">
                  <c:v>39021</c:v>
                </c:pt>
                <c:pt idx="322">
                  <c:v>39051</c:v>
                </c:pt>
                <c:pt idx="323">
                  <c:v>39082</c:v>
                </c:pt>
                <c:pt idx="324">
                  <c:v>39113</c:v>
                </c:pt>
                <c:pt idx="325">
                  <c:v>39141</c:v>
                </c:pt>
                <c:pt idx="326">
                  <c:v>39172</c:v>
                </c:pt>
                <c:pt idx="327">
                  <c:v>39202</c:v>
                </c:pt>
                <c:pt idx="328">
                  <c:v>39233</c:v>
                </c:pt>
                <c:pt idx="329">
                  <c:v>39263</c:v>
                </c:pt>
                <c:pt idx="330">
                  <c:v>39294</c:v>
                </c:pt>
                <c:pt idx="331">
                  <c:v>39325</c:v>
                </c:pt>
                <c:pt idx="332">
                  <c:v>39355</c:v>
                </c:pt>
                <c:pt idx="333">
                  <c:v>39386</c:v>
                </c:pt>
                <c:pt idx="334">
                  <c:v>39416</c:v>
                </c:pt>
                <c:pt idx="335">
                  <c:v>39447</c:v>
                </c:pt>
                <c:pt idx="336">
                  <c:v>39478</c:v>
                </c:pt>
                <c:pt idx="337">
                  <c:v>39507</c:v>
                </c:pt>
                <c:pt idx="338">
                  <c:v>39538</c:v>
                </c:pt>
                <c:pt idx="339">
                  <c:v>39568</c:v>
                </c:pt>
                <c:pt idx="340">
                  <c:v>39599</c:v>
                </c:pt>
                <c:pt idx="341">
                  <c:v>39629</c:v>
                </c:pt>
                <c:pt idx="342">
                  <c:v>39660</c:v>
                </c:pt>
                <c:pt idx="343">
                  <c:v>39691</c:v>
                </c:pt>
                <c:pt idx="344">
                  <c:v>39721</c:v>
                </c:pt>
                <c:pt idx="345">
                  <c:v>39752</c:v>
                </c:pt>
                <c:pt idx="346">
                  <c:v>39782</c:v>
                </c:pt>
                <c:pt idx="347">
                  <c:v>39813</c:v>
                </c:pt>
                <c:pt idx="348">
                  <c:v>39844</c:v>
                </c:pt>
                <c:pt idx="349">
                  <c:v>39872</c:v>
                </c:pt>
                <c:pt idx="350">
                  <c:v>39903</c:v>
                </c:pt>
                <c:pt idx="351">
                  <c:v>39933</c:v>
                </c:pt>
                <c:pt idx="352">
                  <c:v>39964</c:v>
                </c:pt>
                <c:pt idx="353">
                  <c:v>39994</c:v>
                </c:pt>
                <c:pt idx="354">
                  <c:v>40025</c:v>
                </c:pt>
                <c:pt idx="355">
                  <c:v>40056</c:v>
                </c:pt>
                <c:pt idx="356">
                  <c:v>40086</c:v>
                </c:pt>
                <c:pt idx="357">
                  <c:v>40117</c:v>
                </c:pt>
                <c:pt idx="358">
                  <c:v>40147</c:v>
                </c:pt>
                <c:pt idx="359">
                  <c:v>40178</c:v>
                </c:pt>
                <c:pt idx="360">
                  <c:v>40209</c:v>
                </c:pt>
                <c:pt idx="361">
                  <c:v>40237</c:v>
                </c:pt>
                <c:pt idx="362">
                  <c:v>40268</c:v>
                </c:pt>
                <c:pt idx="363">
                  <c:v>40298</c:v>
                </c:pt>
                <c:pt idx="364">
                  <c:v>40329</c:v>
                </c:pt>
                <c:pt idx="365">
                  <c:v>40359</c:v>
                </c:pt>
                <c:pt idx="366">
                  <c:v>40390</c:v>
                </c:pt>
                <c:pt idx="367">
                  <c:v>40421</c:v>
                </c:pt>
                <c:pt idx="368">
                  <c:v>40451</c:v>
                </c:pt>
                <c:pt idx="369">
                  <c:v>40482</c:v>
                </c:pt>
                <c:pt idx="370">
                  <c:v>40512</c:v>
                </c:pt>
                <c:pt idx="371">
                  <c:v>40543</c:v>
                </c:pt>
                <c:pt idx="372">
                  <c:v>40574</c:v>
                </c:pt>
                <c:pt idx="373">
                  <c:v>40602</c:v>
                </c:pt>
                <c:pt idx="374">
                  <c:v>40633</c:v>
                </c:pt>
                <c:pt idx="375">
                  <c:v>40663</c:v>
                </c:pt>
                <c:pt idx="376">
                  <c:v>40694</c:v>
                </c:pt>
                <c:pt idx="377">
                  <c:v>40724</c:v>
                </c:pt>
                <c:pt idx="378">
                  <c:v>40755</c:v>
                </c:pt>
                <c:pt idx="379">
                  <c:v>40786</c:v>
                </c:pt>
                <c:pt idx="380">
                  <c:v>40816</c:v>
                </c:pt>
                <c:pt idx="381">
                  <c:v>40847</c:v>
                </c:pt>
                <c:pt idx="382">
                  <c:v>40877</c:v>
                </c:pt>
                <c:pt idx="383">
                  <c:v>40908</c:v>
                </c:pt>
                <c:pt idx="384">
                  <c:v>40939</c:v>
                </c:pt>
                <c:pt idx="385">
                  <c:v>40968</c:v>
                </c:pt>
                <c:pt idx="386">
                  <c:v>40999</c:v>
                </c:pt>
                <c:pt idx="387">
                  <c:v>41029</c:v>
                </c:pt>
                <c:pt idx="388">
                  <c:v>41060</c:v>
                </c:pt>
                <c:pt idx="389">
                  <c:v>41090</c:v>
                </c:pt>
                <c:pt idx="390">
                  <c:v>41121</c:v>
                </c:pt>
                <c:pt idx="391">
                  <c:v>41152</c:v>
                </c:pt>
                <c:pt idx="392">
                  <c:v>41182</c:v>
                </c:pt>
                <c:pt idx="393">
                  <c:v>41213</c:v>
                </c:pt>
                <c:pt idx="394">
                  <c:v>41243</c:v>
                </c:pt>
                <c:pt idx="395">
                  <c:v>41274</c:v>
                </c:pt>
                <c:pt idx="396">
                  <c:v>41305</c:v>
                </c:pt>
                <c:pt idx="397">
                  <c:v>41333</c:v>
                </c:pt>
                <c:pt idx="398">
                  <c:v>41364</c:v>
                </c:pt>
                <c:pt idx="399">
                  <c:v>41394</c:v>
                </c:pt>
                <c:pt idx="400">
                  <c:v>41425</c:v>
                </c:pt>
                <c:pt idx="401">
                  <c:v>41455</c:v>
                </c:pt>
                <c:pt idx="402">
                  <c:v>41486</c:v>
                </c:pt>
                <c:pt idx="403">
                  <c:v>41517</c:v>
                </c:pt>
                <c:pt idx="404">
                  <c:v>41547</c:v>
                </c:pt>
                <c:pt idx="405">
                  <c:v>41578</c:v>
                </c:pt>
                <c:pt idx="406">
                  <c:v>41608</c:v>
                </c:pt>
                <c:pt idx="407">
                  <c:v>41639</c:v>
                </c:pt>
                <c:pt idx="408">
                  <c:v>41670</c:v>
                </c:pt>
                <c:pt idx="409">
                  <c:v>41698</c:v>
                </c:pt>
                <c:pt idx="410">
                  <c:v>41729</c:v>
                </c:pt>
                <c:pt idx="411">
                  <c:v>41759</c:v>
                </c:pt>
                <c:pt idx="412">
                  <c:v>41790</c:v>
                </c:pt>
                <c:pt idx="413">
                  <c:v>41820</c:v>
                </c:pt>
                <c:pt idx="414">
                  <c:v>41851</c:v>
                </c:pt>
                <c:pt idx="415">
                  <c:v>41882</c:v>
                </c:pt>
                <c:pt idx="416">
                  <c:v>41912</c:v>
                </c:pt>
                <c:pt idx="417">
                  <c:v>41943</c:v>
                </c:pt>
                <c:pt idx="418">
                  <c:v>41973</c:v>
                </c:pt>
                <c:pt idx="419">
                  <c:v>42004</c:v>
                </c:pt>
                <c:pt idx="420">
                  <c:v>42035</c:v>
                </c:pt>
                <c:pt idx="421">
                  <c:v>42063</c:v>
                </c:pt>
                <c:pt idx="422">
                  <c:v>42094</c:v>
                </c:pt>
                <c:pt idx="423">
                  <c:v>42124</c:v>
                </c:pt>
                <c:pt idx="424">
                  <c:v>42155</c:v>
                </c:pt>
                <c:pt idx="425">
                  <c:v>42185</c:v>
                </c:pt>
                <c:pt idx="426">
                  <c:v>42216</c:v>
                </c:pt>
                <c:pt idx="427">
                  <c:v>42247</c:v>
                </c:pt>
                <c:pt idx="428">
                  <c:v>42277</c:v>
                </c:pt>
                <c:pt idx="429">
                  <c:v>42308</c:v>
                </c:pt>
                <c:pt idx="430">
                  <c:v>42338</c:v>
                </c:pt>
                <c:pt idx="431">
                  <c:v>42369</c:v>
                </c:pt>
                <c:pt idx="432">
                  <c:v>42400</c:v>
                </c:pt>
                <c:pt idx="433">
                  <c:v>42429</c:v>
                </c:pt>
                <c:pt idx="434">
                  <c:v>42460</c:v>
                </c:pt>
                <c:pt idx="435">
                  <c:v>42490</c:v>
                </c:pt>
                <c:pt idx="436">
                  <c:v>42521</c:v>
                </c:pt>
                <c:pt idx="437">
                  <c:v>42551</c:v>
                </c:pt>
                <c:pt idx="438">
                  <c:v>42582</c:v>
                </c:pt>
                <c:pt idx="439">
                  <c:v>42613</c:v>
                </c:pt>
                <c:pt idx="440">
                  <c:v>42643</c:v>
                </c:pt>
                <c:pt idx="441">
                  <c:v>42674</c:v>
                </c:pt>
                <c:pt idx="442">
                  <c:v>42704</c:v>
                </c:pt>
                <c:pt idx="443">
                  <c:v>42735</c:v>
                </c:pt>
                <c:pt idx="444">
                  <c:v>42766</c:v>
                </c:pt>
                <c:pt idx="445">
                  <c:v>42794</c:v>
                </c:pt>
                <c:pt idx="446">
                  <c:v>42825</c:v>
                </c:pt>
                <c:pt idx="447">
                  <c:v>42855</c:v>
                </c:pt>
                <c:pt idx="448">
                  <c:v>42886</c:v>
                </c:pt>
                <c:pt idx="449">
                  <c:v>42916</c:v>
                </c:pt>
                <c:pt idx="450">
                  <c:v>42947</c:v>
                </c:pt>
                <c:pt idx="451">
                  <c:v>42978</c:v>
                </c:pt>
                <c:pt idx="452">
                  <c:v>43008</c:v>
                </c:pt>
                <c:pt idx="453">
                  <c:v>43039</c:v>
                </c:pt>
                <c:pt idx="454">
                  <c:v>43069</c:v>
                </c:pt>
                <c:pt idx="455">
                  <c:v>43100</c:v>
                </c:pt>
                <c:pt idx="456">
                  <c:v>43131</c:v>
                </c:pt>
                <c:pt idx="457">
                  <c:v>43159</c:v>
                </c:pt>
                <c:pt idx="458">
                  <c:v>43190</c:v>
                </c:pt>
                <c:pt idx="459">
                  <c:v>43220</c:v>
                </c:pt>
                <c:pt idx="460">
                  <c:v>43251</c:v>
                </c:pt>
                <c:pt idx="461">
                  <c:v>43281</c:v>
                </c:pt>
                <c:pt idx="462">
                  <c:v>43312</c:v>
                </c:pt>
                <c:pt idx="463">
                  <c:v>43343</c:v>
                </c:pt>
                <c:pt idx="464">
                  <c:v>43373</c:v>
                </c:pt>
                <c:pt idx="465">
                  <c:v>43404</c:v>
                </c:pt>
                <c:pt idx="466">
                  <c:v>43434</c:v>
                </c:pt>
                <c:pt idx="467">
                  <c:v>43465</c:v>
                </c:pt>
                <c:pt idx="468">
                  <c:v>43496</c:v>
                </c:pt>
                <c:pt idx="469">
                  <c:v>43524</c:v>
                </c:pt>
                <c:pt idx="470">
                  <c:v>43555</c:v>
                </c:pt>
                <c:pt idx="471">
                  <c:v>43585</c:v>
                </c:pt>
                <c:pt idx="472">
                  <c:v>43616</c:v>
                </c:pt>
                <c:pt idx="473">
                  <c:v>43646</c:v>
                </c:pt>
                <c:pt idx="474">
                  <c:v>43677</c:v>
                </c:pt>
                <c:pt idx="475">
                  <c:v>43708</c:v>
                </c:pt>
                <c:pt idx="476">
                  <c:v>43738</c:v>
                </c:pt>
                <c:pt idx="477">
                  <c:v>43769</c:v>
                </c:pt>
                <c:pt idx="478">
                  <c:v>43799</c:v>
                </c:pt>
                <c:pt idx="479">
                  <c:v>43830</c:v>
                </c:pt>
                <c:pt idx="480">
                  <c:v>43861</c:v>
                </c:pt>
                <c:pt idx="481">
                  <c:v>43890</c:v>
                </c:pt>
                <c:pt idx="482">
                  <c:v>43921</c:v>
                </c:pt>
                <c:pt idx="483">
                  <c:v>43951</c:v>
                </c:pt>
                <c:pt idx="484">
                  <c:v>43982</c:v>
                </c:pt>
                <c:pt idx="485">
                  <c:v>44012</c:v>
                </c:pt>
                <c:pt idx="486">
                  <c:v>44043</c:v>
                </c:pt>
                <c:pt idx="487">
                  <c:v>44074</c:v>
                </c:pt>
                <c:pt idx="488">
                  <c:v>44104</c:v>
                </c:pt>
                <c:pt idx="489">
                  <c:v>44135</c:v>
                </c:pt>
                <c:pt idx="490">
                  <c:v>44165</c:v>
                </c:pt>
                <c:pt idx="491">
                  <c:v>44196</c:v>
                </c:pt>
                <c:pt idx="492">
                  <c:v>44227</c:v>
                </c:pt>
                <c:pt idx="493">
                  <c:v>44255</c:v>
                </c:pt>
                <c:pt idx="494">
                  <c:v>44286</c:v>
                </c:pt>
                <c:pt idx="495">
                  <c:v>44316</c:v>
                </c:pt>
                <c:pt idx="496">
                  <c:v>44347</c:v>
                </c:pt>
                <c:pt idx="497">
                  <c:v>44377</c:v>
                </c:pt>
                <c:pt idx="498">
                  <c:v>44408</c:v>
                </c:pt>
                <c:pt idx="499">
                  <c:v>44439</c:v>
                </c:pt>
                <c:pt idx="500">
                  <c:v>44469</c:v>
                </c:pt>
                <c:pt idx="501">
                  <c:v>44500</c:v>
                </c:pt>
                <c:pt idx="502">
                  <c:v>44530</c:v>
                </c:pt>
                <c:pt idx="503">
                  <c:v>44561</c:v>
                </c:pt>
                <c:pt idx="504">
                  <c:v>44592</c:v>
                </c:pt>
                <c:pt idx="505">
                  <c:v>44620</c:v>
                </c:pt>
                <c:pt idx="506">
                  <c:v>44651</c:v>
                </c:pt>
                <c:pt idx="507">
                  <c:v>44681</c:v>
                </c:pt>
                <c:pt idx="508">
                  <c:v>44712</c:v>
                </c:pt>
                <c:pt idx="509">
                  <c:v>44742</c:v>
                </c:pt>
                <c:pt idx="510">
                  <c:v>44773</c:v>
                </c:pt>
                <c:pt idx="511">
                  <c:v>44804</c:v>
                </c:pt>
                <c:pt idx="512">
                  <c:v>44834</c:v>
                </c:pt>
                <c:pt idx="513">
                  <c:v>44865</c:v>
                </c:pt>
                <c:pt idx="514">
                  <c:v>44895</c:v>
                </c:pt>
                <c:pt idx="515">
                  <c:v>44926</c:v>
                </c:pt>
                <c:pt idx="516">
                  <c:v>44957</c:v>
                </c:pt>
                <c:pt idx="517">
                  <c:v>44985</c:v>
                </c:pt>
                <c:pt idx="518">
                  <c:v>45016</c:v>
                </c:pt>
                <c:pt idx="519">
                  <c:v>45046</c:v>
                </c:pt>
                <c:pt idx="520">
                  <c:v>45077</c:v>
                </c:pt>
                <c:pt idx="521">
                  <c:v>45107</c:v>
                </c:pt>
                <c:pt idx="522">
                  <c:v>45138</c:v>
                </c:pt>
                <c:pt idx="523">
                  <c:v>45169</c:v>
                </c:pt>
                <c:pt idx="524">
                  <c:v>45199</c:v>
                </c:pt>
                <c:pt idx="525">
                  <c:v>45230</c:v>
                </c:pt>
                <c:pt idx="526">
                  <c:v>45260</c:v>
                </c:pt>
                <c:pt idx="527">
                  <c:v>45289</c:v>
                </c:pt>
                <c:pt idx="528">
                  <c:v>45322</c:v>
                </c:pt>
                <c:pt idx="529">
                  <c:v>45351</c:v>
                </c:pt>
                <c:pt idx="530">
                  <c:v>45382</c:v>
                </c:pt>
                <c:pt idx="531">
                  <c:v>45412</c:v>
                </c:pt>
                <c:pt idx="532">
                  <c:v>45443</c:v>
                </c:pt>
                <c:pt idx="533">
                  <c:v>45473</c:v>
                </c:pt>
                <c:pt idx="534">
                  <c:v>45504</c:v>
                </c:pt>
                <c:pt idx="535">
                  <c:v>45535</c:v>
                </c:pt>
                <c:pt idx="536">
                  <c:v>45565</c:v>
                </c:pt>
              </c:numCache>
            </c:numRef>
          </c:cat>
          <c:val>
            <c:numRef>
              <c:f>Sheet1!$C$2:$C$538</c:f>
              <c:numCache>
                <c:formatCode>0.0</c:formatCode>
                <c:ptCount val="537"/>
                <c:pt idx="0">
                  <c:v>9.7100000000000009</c:v>
                </c:pt>
                <c:pt idx="1">
                  <c:v>8.9600000000000009</c:v>
                </c:pt>
                <c:pt idx="2">
                  <c:v>7.5</c:v>
                </c:pt>
                <c:pt idx="3">
                  <c:v>7.68</c:v>
                </c:pt>
                <c:pt idx="4">
                  <c:v>8.6300000000000008</c:v>
                </c:pt>
                <c:pt idx="5">
                  <c:v>8.83</c:v>
                </c:pt>
                <c:pt idx="6">
                  <c:v>9.7799999999999994</c:v>
                </c:pt>
                <c:pt idx="7">
                  <c:v>10.52</c:v>
                </c:pt>
                <c:pt idx="8">
                  <c:v>10.87</c:v>
                </c:pt>
                <c:pt idx="9">
                  <c:v>11.02</c:v>
                </c:pt>
                <c:pt idx="10">
                  <c:v>12.44</c:v>
                </c:pt>
                <c:pt idx="11">
                  <c:v>12.65</c:v>
                </c:pt>
                <c:pt idx="12">
                  <c:v>11.36</c:v>
                </c:pt>
                <c:pt idx="13">
                  <c:v>10.69</c:v>
                </c:pt>
                <c:pt idx="14">
                  <c:v>11.83</c:v>
                </c:pt>
                <c:pt idx="15">
                  <c:v>10.55</c:v>
                </c:pt>
                <c:pt idx="16">
                  <c:v>11.02</c:v>
                </c:pt>
                <c:pt idx="17">
                  <c:v>10.35</c:v>
                </c:pt>
                <c:pt idx="18">
                  <c:v>10.38</c:v>
                </c:pt>
                <c:pt idx="19">
                  <c:v>9.33</c:v>
                </c:pt>
                <c:pt idx="20">
                  <c:v>9.14</c:v>
                </c:pt>
                <c:pt idx="21">
                  <c:v>9.85</c:v>
                </c:pt>
                <c:pt idx="22">
                  <c:v>10.44</c:v>
                </c:pt>
                <c:pt idx="23">
                  <c:v>10.08</c:v>
                </c:pt>
                <c:pt idx="24">
                  <c:v>10.14</c:v>
                </c:pt>
                <c:pt idx="25">
                  <c:v>9.1199999999999992</c:v>
                </c:pt>
                <c:pt idx="26">
                  <c:v>8.23</c:v>
                </c:pt>
                <c:pt idx="27">
                  <c:v>8.7200000000000006</c:v>
                </c:pt>
                <c:pt idx="28">
                  <c:v>8.58</c:v>
                </c:pt>
                <c:pt idx="29">
                  <c:v>8.31</c:v>
                </c:pt>
                <c:pt idx="30">
                  <c:v>9.1999999999999993</c:v>
                </c:pt>
                <c:pt idx="31">
                  <c:v>9.85</c:v>
                </c:pt>
                <c:pt idx="32">
                  <c:v>10.17</c:v>
                </c:pt>
                <c:pt idx="33">
                  <c:v>12.41</c:v>
                </c:pt>
                <c:pt idx="34">
                  <c:v>13.96</c:v>
                </c:pt>
                <c:pt idx="35">
                  <c:v>13.45</c:v>
                </c:pt>
                <c:pt idx="36">
                  <c:v>12.94</c:v>
                </c:pt>
                <c:pt idx="37">
                  <c:v>12.94</c:v>
                </c:pt>
                <c:pt idx="38">
                  <c:v>13.35</c:v>
                </c:pt>
                <c:pt idx="39">
                  <c:v>12.78</c:v>
                </c:pt>
                <c:pt idx="40">
                  <c:v>13.6</c:v>
                </c:pt>
                <c:pt idx="41">
                  <c:v>14.06</c:v>
                </c:pt>
                <c:pt idx="42">
                  <c:v>13.69</c:v>
                </c:pt>
                <c:pt idx="43">
                  <c:v>13.18</c:v>
                </c:pt>
                <c:pt idx="44">
                  <c:v>13.62</c:v>
                </c:pt>
                <c:pt idx="45">
                  <c:v>13.35</c:v>
                </c:pt>
                <c:pt idx="46">
                  <c:v>13.58</c:v>
                </c:pt>
                <c:pt idx="47">
                  <c:v>13.29</c:v>
                </c:pt>
                <c:pt idx="48">
                  <c:v>12.82</c:v>
                </c:pt>
                <c:pt idx="49">
                  <c:v>11.07</c:v>
                </c:pt>
                <c:pt idx="50">
                  <c:v>10.61</c:v>
                </c:pt>
                <c:pt idx="51">
                  <c:v>10.45</c:v>
                </c:pt>
                <c:pt idx="52">
                  <c:v>10.39</c:v>
                </c:pt>
                <c:pt idx="53">
                  <c:v>10.52</c:v>
                </c:pt>
                <c:pt idx="54">
                  <c:v>10.45</c:v>
                </c:pt>
                <c:pt idx="55">
                  <c:v>11.52</c:v>
                </c:pt>
                <c:pt idx="56">
                  <c:v>11.76</c:v>
                </c:pt>
                <c:pt idx="57">
                  <c:v>11.87</c:v>
                </c:pt>
                <c:pt idx="58">
                  <c:v>11.55</c:v>
                </c:pt>
                <c:pt idx="59">
                  <c:v>12.01</c:v>
                </c:pt>
                <c:pt idx="60">
                  <c:v>13.18</c:v>
                </c:pt>
                <c:pt idx="61">
                  <c:v>12.59</c:v>
                </c:pt>
                <c:pt idx="62">
                  <c:v>12.15</c:v>
                </c:pt>
                <c:pt idx="63">
                  <c:v>12.4</c:v>
                </c:pt>
                <c:pt idx="64">
                  <c:v>13.05</c:v>
                </c:pt>
                <c:pt idx="65">
                  <c:v>13.81</c:v>
                </c:pt>
                <c:pt idx="66">
                  <c:v>13.73</c:v>
                </c:pt>
                <c:pt idx="67">
                  <c:v>13.49</c:v>
                </c:pt>
                <c:pt idx="68">
                  <c:v>13.1</c:v>
                </c:pt>
                <c:pt idx="69">
                  <c:v>13.83</c:v>
                </c:pt>
                <c:pt idx="70">
                  <c:v>15.09</c:v>
                </c:pt>
                <c:pt idx="71">
                  <c:v>15.41</c:v>
                </c:pt>
                <c:pt idx="72">
                  <c:v>16.13</c:v>
                </c:pt>
                <c:pt idx="73">
                  <c:v>15.5</c:v>
                </c:pt>
                <c:pt idx="74">
                  <c:v>16.239999999999998</c:v>
                </c:pt>
                <c:pt idx="75">
                  <c:v>16.25</c:v>
                </c:pt>
                <c:pt idx="76">
                  <c:v>17.5</c:v>
                </c:pt>
                <c:pt idx="77">
                  <c:v>18.46</c:v>
                </c:pt>
                <c:pt idx="78">
                  <c:v>16.96</c:v>
                </c:pt>
                <c:pt idx="79">
                  <c:v>17.809999999999999</c:v>
                </c:pt>
                <c:pt idx="80">
                  <c:v>15.88</c:v>
                </c:pt>
                <c:pt idx="81">
                  <c:v>17.079999999999998</c:v>
                </c:pt>
                <c:pt idx="82">
                  <c:v>17.2</c:v>
                </c:pt>
                <c:pt idx="83">
                  <c:v>16.64</c:v>
                </c:pt>
                <c:pt idx="84">
                  <c:v>19.760000000000002</c:v>
                </c:pt>
                <c:pt idx="85">
                  <c:v>18.440000000000001</c:v>
                </c:pt>
                <c:pt idx="86">
                  <c:v>18.27</c:v>
                </c:pt>
                <c:pt idx="87">
                  <c:v>17.8</c:v>
                </c:pt>
                <c:pt idx="88">
                  <c:v>17.71</c:v>
                </c:pt>
                <c:pt idx="89">
                  <c:v>18.29</c:v>
                </c:pt>
                <c:pt idx="90">
                  <c:v>19.05</c:v>
                </c:pt>
                <c:pt idx="91">
                  <c:v>19.309999999999999</c:v>
                </c:pt>
                <c:pt idx="92">
                  <c:v>19.47</c:v>
                </c:pt>
                <c:pt idx="93">
                  <c:v>14.95</c:v>
                </c:pt>
                <c:pt idx="94">
                  <c:v>13.54</c:v>
                </c:pt>
                <c:pt idx="95">
                  <c:v>15</c:v>
                </c:pt>
                <c:pt idx="96">
                  <c:v>14.84</c:v>
                </c:pt>
                <c:pt idx="97">
                  <c:v>14.38</c:v>
                </c:pt>
                <c:pt idx="98">
                  <c:v>13.68</c:v>
                </c:pt>
                <c:pt idx="99">
                  <c:v>13.59</c:v>
                </c:pt>
                <c:pt idx="100">
                  <c:v>13.4</c:v>
                </c:pt>
                <c:pt idx="101">
                  <c:v>13.96</c:v>
                </c:pt>
                <c:pt idx="102">
                  <c:v>13.78</c:v>
                </c:pt>
                <c:pt idx="103">
                  <c:v>13.22</c:v>
                </c:pt>
                <c:pt idx="104">
                  <c:v>13.67</c:v>
                </c:pt>
                <c:pt idx="105">
                  <c:v>14.31</c:v>
                </c:pt>
                <c:pt idx="106">
                  <c:v>13.9</c:v>
                </c:pt>
                <c:pt idx="107">
                  <c:v>13.67</c:v>
                </c:pt>
                <c:pt idx="108">
                  <c:v>14.24</c:v>
                </c:pt>
                <c:pt idx="109">
                  <c:v>13.11</c:v>
                </c:pt>
                <c:pt idx="110">
                  <c:v>13.35</c:v>
                </c:pt>
                <c:pt idx="111">
                  <c:v>13.95</c:v>
                </c:pt>
                <c:pt idx="112">
                  <c:v>14.41</c:v>
                </c:pt>
                <c:pt idx="113">
                  <c:v>14.29</c:v>
                </c:pt>
                <c:pt idx="114">
                  <c:v>16.39</c:v>
                </c:pt>
                <c:pt idx="115">
                  <c:v>15.65</c:v>
                </c:pt>
                <c:pt idx="116">
                  <c:v>16.239999999999998</c:v>
                </c:pt>
                <c:pt idx="117">
                  <c:v>15.98</c:v>
                </c:pt>
                <c:pt idx="118">
                  <c:v>15.61</c:v>
                </c:pt>
                <c:pt idx="119">
                  <c:v>15.76</c:v>
                </c:pt>
                <c:pt idx="120">
                  <c:v>14.79</c:v>
                </c:pt>
                <c:pt idx="121">
                  <c:v>13.93</c:v>
                </c:pt>
                <c:pt idx="122">
                  <c:v>14.05</c:v>
                </c:pt>
                <c:pt idx="123">
                  <c:v>14.25</c:v>
                </c:pt>
                <c:pt idx="124">
                  <c:v>15.51</c:v>
                </c:pt>
                <c:pt idx="125">
                  <c:v>15.68</c:v>
                </c:pt>
                <c:pt idx="126">
                  <c:v>15.35</c:v>
                </c:pt>
                <c:pt idx="127">
                  <c:v>14.03</c:v>
                </c:pt>
                <c:pt idx="128">
                  <c:v>13.4</c:v>
                </c:pt>
                <c:pt idx="129">
                  <c:v>13.11</c:v>
                </c:pt>
                <c:pt idx="130">
                  <c:v>14.09</c:v>
                </c:pt>
                <c:pt idx="131">
                  <c:v>15.11</c:v>
                </c:pt>
                <c:pt idx="132">
                  <c:v>15.62</c:v>
                </c:pt>
                <c:pt idx="133">
                  <c:v>15.36</c:v>
                </c:pt>
                <c:pt idx="134">
                  <c:v>15.22</c:v>
                </c:pt>
                <c:pt idx="135">
                  <c:v>15.75</c:v>
                </c:pt>
                <c:pt idx="136">
                  <c:v>16.3</c:v>
                </c:pt>
                <c:pt idx="137">
                  <c:v>16.13</c:v>
                </c:pt>
                <c:pt idx="138">
                  <c:v>17.39</c:v>
                </c:pt>
                <c:pt idx="139">
                  <c:v>17.47</c:v>
                </c:pt>
                <c:pt idx="140">
                  <c:v>17.010000000000002</c:v>
                </c:pt>
                <c:pt idx="141">
                  <c:v>17.03</c:v>
                </c:pt>
                <c:pt idx="142">
                  <c:v>16.670000000000002</c:v>
                </c:pt>
                <c:pt idx="143">
                  <c:v>18.78</c:v>
                </c:pt>
                <c:pt idx="144">
                  <c:v>19.07</c:v>
                </c:pt>
                <c:pt idx="145">
                  <c:v>18.079999999999998</c:v>
                </c:pt>
                <c:pt idx="146">
                  <c:v>17.23</c:v>
                </c:pt>
                <c:pt idx="147">
                  <c:v>17.329999999999998</c:v>
                </c:pt>
                <c:pt idx="148">
                  <c:v>17.350000000000001</c:v>
                </c:pt>
                <c:pt idx="149">
                  <c:v>16.489999999999998</c:v>
                </c:pt>
                <c:pt idx="150">
                  <c:v>17.63</c:v>
                </c:pt>
                <c:pt idx="151">
                  <c:v>16.79</c:v>
                </c:pt>
                <c:pt idx="152">
                  <c:v>17.89</c:v>
                </c:pt>
                <c:pt idx="153">
                  <c:v>18.27</c:v>
                </c:pt>
                <c:pt idx="154">
                  <c:v>19.04</c:v>
                </c:pt>
                <c:pt idx="155">
                  <c:v>18.829999999999998</c:v>
                </c:pt>
                <c:pt idx="156">
                  <c:v>19.239999999999998</c:v>
                </c:pt>
                <c:pt idx="157">
                  <c:v>16.8</c:v>
                </c:pt>
                <c:pt idx="158">
                  <c:v>16.420000000000002</c:v>
                </c:pt>
                <c:pt idx="159">
                  <c:v>16.41</c:v>
                </c:pt>
                <c:pt idx="160">
                  <c:v>16.8</c:v>
                </c:pt>
                <c:pt idx="161">
                  <c:v>17.04</c:v>
                </c:pt>
                <c:pt idx="162">
                  <c:v>16.39</c:v>
                </c:pt>
                <c:pt idx="163">
                  <c:v>16.84</c:v>
                </c:pt>
                <c:pt idx="164">
                  <c:v>16.809999999999999</c:v>
                </c:pt>
                <c:pt idx="165">
                  <c:v>18.11</c:v>
                </c:pt>
                <c:pt idx="166">
                  <c:v>17.07</c:v>
                </c:pt>
                <c:pt idx="167">
                  <c:v>17.98</c:v>
                </c:pt>
                <c:pt idx="168">
                  <c:v>18.02</c:v>
                </c:pt>
                <c:pt idx="169">
                  <c:v>16.87</c:v>
                </c:pt>
                <c:pt idx="170">
                  <c:v>16.190000000000001</c:v>
                </c:pt>
                <c:pt idx="171">
                  <c:v>16.23</c:v>
                </c:pt>
                <c:pt idx="172">
                  <c:v>16.440000000000001</c:v>
                </c:pt>
                <c:pt idx="173">
                  <c:v>15.75</c:v>
                </c:pt>
                <c:pt idx="174">
                  <c:v>16.12</c:v>
                </c:pt>
                <c:pt idx="175">
                  <c:v>16.84</c:v>
                </c:pt>
                <c:pt idx="176">
                  <c:v>15.97</c:v>
                </c:pt>
                <c:pt idx="177">
                  <c:v>16.46</c:v>
                </c:pt>
                <c:pt idx="178">
                  <c:v>15.86</c:v>
                </c:pt>
                <c:pt idx="179">
                  <c:v>15.91</c:v>
                </c:pt>
                <c:pt idx="180">
                  <c:v>16.75</c:v>
                </c:pt>
                <c:pt idx="181">
                  <c:v>15.28</c:v>
                </c:pt>
                <c:pt idx="182">
                  <c:v>15.56</c:v>
                </c:pt>
                <c:pt idx="183">
                  <c:v>16.64</c:v>
                </c:pt>
                <c:pt idx="184">
                  <c:v>17.100000000000001</c:v>
                </c:pt>
                <c:pt idx="185">
                  <c:v>17.34</c:v>
                </c:pt>
                <c:pt idx="186">
                  <c:v>17.510000000000002</c:v>
                </c:pt>
                <c:pt idx="187">
                  <c:v>17.600000000000001</c:v>
                </c:pt>
                <c:pt idx="188">
                  <c:v>17.829999999999998</c:v>
                </c:pt>
                <c:pt idx="189">
                  <c:v>17.12</c:v>
                </c:pt>
                <c:pt idx="190">
                  <c:v>17.86</c:v>
                </c:pt>
                <c:pt idx="191">
                  <c:v>18.64</c:v>
                </c:pt>
                <c:pt idx="192">
                  <c:v>18.920000000000002</c:v>
                </c:pt>
                <c:pt idx="193">
                  <c:v>17.64</c:v>
                </c:pt>
                <c:pt idx="194">
                  <c:v>17.77</c:v>
                </c:pt>
                <c:pt idx="195">
                  <c:v>18.27</c:v>
                </c:pt>
                <c:pt idx="196">
                  <c:v>18.46</c:v>
                </c:pt>
                <c:pt idx="197">
                  <c:v>18.260000000000002</c:v>
                </c:pt>
                <c:pt idx="198">
                  <c:v>17.440000000000001</c:v>
                </c:pt>
                <c:pt idx="199">
                  <c:v>17.47</c:v>
                </c:pt>
                <c:pt idx="200">
                  <c:v>18.5</c:v>
                </c:pt>
                <c:pt idx="201">
                  <c:v>19.489999999999998</c:v>
                </c:pt>
                <c:pt idx="202">
                  <c:v>19.63</c:v>
                </c:pt>
                <c:pt idx="203">
                  <c:v>19.23</c:v>
                </c:pt>
                <c:pt idx="204">
                  <c:v>19.600000000000001</c:v>
                </c:pt>
                <c:pt idx="205">
                  <c:v>17.23</c:v>
                </c:pt>
                <c:pt idx="206">
                  <c:v>17.88</c:v>
                </c:pt>
                <c:pt idx="207">
                  <c:v>18</c:v>
                </c:pt>
                <c:pt idx="208">
                  <c:v>18.52</c:v>
                </c:pt>
                <c:pt idx="209">
                  <c:v>20.51</c:v>
                </c:pt>
                <c:pt idx="210">
                  <c:v>21.29</c:v>
                </c:pt>
                <c:pt idx="211">
                  <c:v>20.28</c:v>
                </c:pt>
                <c:pt idx="212">
                  <c:v>22.01</c:v>
                </c:pt>
                <c:pt idx="213">
                  <c:v>20.49</c:v>
                </c:pt>
                <c:pt idx="214">
                  <c:v>21.11</c:v>
                </c:pt>
                <c:pt idx="215">
                  <c:v>22.08</c:v>
                </c:pt>
                <c:pt idx="216">
                  <c:v>22.58</c:v>
                </c:pt>
                <c:pt idx="217">
                  <c:v>20.65</c:v>
                </c:pt>
                <c:pt idx="218">
                  <c:v>22.21</c:v>
                </c:pt>
                <c:pt idx="219">
                  <c:v>23.57</c:v>
                </c:pt>
                <c:pt idx="220">
                  <c:v>22.59</c:v>
                </c:pt>
                <c:pt idx="221">
                  <c:v>24.72</c:v>
                </c:pt>
                <c:pt idx="222">
                  <c:v>23.11</c:v>
                </c:pt>
                <c:pt idx="223">
                  <c:v>20.54</c:v>
                </c:pt>
                <c:pt idx="224">
                  <c:v>21.27</c:v>
                </c:pt>
                <c:pt idx="225">
                  <c:v>23.09</c:v>
                </c:pt>
                <c:pt idx="226">
                  <c:v>24.41</c:v>
                </c:pt>
                <c:pt idx="227">
                  <c:v>27.61</c:v>
                </c:pt>
                <c:pt idx="228">
                  <c:v>29.25</c:v>
                </c:pt>
                <c:pt idx="229">
                  <c:v>24.19</c:v>
                </c:pt>
                <c:pt idx="230">
                  <c:v>25.93</c:v>
                </c:pt>
                <c:pt idx="231">
                  <c:v>28</c:v>
                </c:pt>
                <c:pt idx="232">
                  <c:v>25.4</c:v>
                </c:pt>
                <c:pt idx="233">
                  <c:v>26.59</c:v>
                </c:pt>
                <c:pt idx="234">
                  <c:v>29.39</c:v>
                </c:pt>
                <c:pt idx="235">
                  <c:v>26.74</c:v>
                </c:pt>
                <c:pt idx="236">
                  <c:v>25</c:v>
                </c:pt>
                <c:pt idx="237">
                  <c:v>28.13</c:v>
                </c:pt>
                <c:pt idx="238">
                  <c:v>28.46</c:v>
                </c:pt>
                <c:pt idx="239">
                  <c:v>29.04</c:v>
                </c:pt>
                <c:pt idx="240">
                  <c:v>28.35</c:v>
                </c:pt>
                <c:pt idx="241">
                  <c:v>26.13</c:v>
                </c:pt>
                <c:pt idx="242">
                  <c:v>26.44</c:v>
                </c:pt>
                <c:pt idx="243">
                  <c:v>25.84</c:v>
                </c:pt>
                <c:pt idx="244">
                  <c:v>26.28</c:v>
                </c:pt>
                <c:pt idx="245">
                  <c:v>28.74</c:v>
                </c:pt>
                <c:pt idx="246">
                  <c:v>29.95</c:v>
                </c:pt>
                <c:pt idx="247">
                  <c:v>31.01</c:v>
                </c:pt>
                <c:pt idx="248">
                  <c:v>31.38</c:v>
                </c:pt>
                <c:pt idx="249">
                  <c:v>29.86</c:v>
                </c:pt>
                <c:pt idx="250">
                  <c:v>28.3</c:v>
                </c:pt>
                <c:pt idx="251">
                  <c:v>32.17</c:v>
                </c:pt>
                <c:pt idx="252">
                  <c:v>29.9</c:v>
                </c:pt>
                <c:pt idx="253">
                  <c:v>24.15</c:v>
                </c:pt>
                <c:pt idx="254">
                  <c:v>23.73</c:v>
                </c:pt>
                <c:pt idx="255">
                  <c:v>25.83</c:v>
                </c:pt>
                <c:pt idx="256">
                  <c:v>25.61</c:v>
                </c:pt>
                <c:pt idx="257">
                  <c:v>25.08</c:v>
                </c:pt>
                <c:pt idx="258">
                  <c:v>25.38</c:v>
                </c:pt>
                <c:pt idx="259">
                  <c:v>25</c:v>
                </c:pt>
                <c:pt idx="260">
                  <c:v>23.08</c:v>
                </c:pt>
                <c:pt idx="261">
                  <c:v>25.64</c:v>
                </c:pt>
                <c:pt idx="262">
                  <c:v>27.07</c:v>
                </c:pt>
                <c:pt idx="263">
                  <c:v>27.75</c:v>
                </c:pt>
                <c:pt idx="264">
                  <c:v>27.5</c:v>
                </c:pt>
                <c:pt idx="265">
                  <c:v>26.55</c:v>
                </c:pt>
                <c:pt idx="266">
                  <c:v>26.71</c:v>
                </c:pt>
                <c:pt idx="267">
                  <c:v>26.75</c:v>
                </c:pt>
                <c:pt idx="268">
                  <c:v>25.61</c:v>
                </c:pt>
                <c:pt idx="269">
                  <c:v>23.18</c:v>
                </c:pt>
                <c:pt idx="270">
                  <c:v>21.25</c:v>
                </c:pt>
                <c:pt idx="271">
                  <c:v>23.29</c:v>
                </c:pt>
                <c:pt idx="272">
                  <c:v>21.22</c:v>
                </c:pt>
                <c:pt idx="273">
                  <c:v>23.7</c:v>
                </c:pt>
                <c:pt idx="274">
                  <c:v>24.59</c:v>
                </c:pt>
                <c:pt idx="275">
                  <c:v>23.48</c:v>
                </c:pt>
                <c:pt idx="276">
                  <c:v>21.07</c:v>
                </c:pt>
                <c:pt idx="277">
                  <c:v>19.34</c:v>
                </c:pt>
                <c:pt idx="278">
                  <c:v>19.989999999999998</c:v>
                </c:pt>
                <c:pt idx="279">
                  <c:v>21.48</c:v>
                </c:pt>
                <c:pt idx="280">
                  <c:v>22.59</c:v>
                </c:pt>
                <c:pt idx="281">
                  <c:v>22.98</c:v>
                </c:pt>
                <c:pt idx="282">
                  <c:v>23.37</c:v>
                </c:pt>
                <c:pt idx="283">
                  <c:v>23.71</c:v>
                </c:pt>
                <c:pt idx="284">
                  <c:v>23.76</c:v>
                </c:pt>
                <c:pt idx="285">
                  <c:v>24.25</c:v>
                </c:pt>
                <c:pt idx="286">
                  <c:v>23.63</c:v>
                </c:pt>
                <c:pt idx="287">
                  <c:v>24.65</c:v>
                </c:pt>
                <c:pt idx="288">
                  <c:v>25.16</c:v>
                </c:pt>
                <c:pt idx="289">
                  <c:v>23.52</c:v>
                </c:pt>
                <c:pt idx="290">
                  <c:v>23.41</c:v>
                </c:pt>
                <c:pt idx="291">
                  <c:v>23.31</c:v>
                </c:pt>
                <c:pt idx="292">
                  <c:v>23.16</c:v>
                </c:pt>
                <c:pt idx="293">
                  <c:v>23.42</c:v>
                </c:pt>
                <c:pt idx="294">
                  <c:v>21.79</c:v>
                </c:pt>
                <c:pt idx="295">
                  <c:v>20</c:v>
                </c:pt>
                <c:pt idx="296">
                  <c:v>20.51</c:v>
                </c:pt>
                <c:pt idx="297">
                  <c:v>22.76</c:v>
                </c:pt>
                <c:pt idx="298">
                  <c:v>23.46</c:v>
                </c:pt>
                <c:pt idx="299">
                  <c:v>24.34</c:v>
                </c:pt>
                <c:pt idx="300">
                  <c:v>23.47</c:v>
                </c:pt>
                <c:pt idx="301">
                  <c:v>21.63</c:v>
                </c:pt>
                <c:pt idx="302">
                  <c:v>20.8</c:v>
                </c:pt>
                <c:pt idx="303">
                  <c:v>20.41</c:v>
                </c:pt>
                <c:pt idx="304">
                  <c:v>20.59</c:v>
                </c:pt>
                <c:pt idx="305">
                  <c:v>20.2</c:v>
                </c:pt>
                <c:pt idx="306">
                  <c:v>22.02</c:v>
                </c:pt>
                <c:pt idx="307">
                  <c:v>21.71</c:v>
                </c:pt>
                <c:pt idx="308">
                  <c:v>21.26</c:v>
                </c:pt>
                <c:pt idx="309">
                  <c:v>19.649999999999999</c:v>
                </c:pt>
                <c:pt idx="310">
                  <c:v>20.97</c:v>
                </c:pt>
                <c:pt idx="311">
                  <c:v>21.26</c:v>
                </c:pt>
                <c:pt idx="312">
                  <c:v>22.73</c:v>
                </c:pt>
                <c:pt idx="313">
                  <c:v>20.05</c:v>
                </c:pt>
                <c:pt idx="314">
                  <c:v>20.58</c:v>
                </c:pt>
                <c:pt idx="315">
                  <c:v>20.350000000000001</c:v>
                </c:pt>
                <c:pt idx="316">
                  <c:v>19.440000000000001</c:v>
                </c:pt>
                <c:pt idx="317">
                  <c:v>18.850000000000001</c:v>
                </c:pt>
                <c:pt idx="318">
                  <c:v>19.059999999999999</c:v>
                </c:pt>
                <c:pt idx="319">
                  <c:v>19.34</c:v>
                </c:pt>
                <c:pt idx="320">
                  <c:v>19.52</c:v>
                </c:pt>
                <c:pt idx="321">
                  <c:v>19.809999999999999</c:v>
                </c:pt>
                <c:pt idx="322">
                  <c:v>20.48</c:v>
                </c:pt>
                <c:pt idx="323">
                  <c:v>20.97</c:v>
                </c:pt>
                <c:pt idx="324">
                  <c:v>21.54</c:v>
                </c:pt>
                <c:pt idx="325">
                  <c:v>19.559999999999999</c:v>
                </c:pt>
                <c:pt idx="326">
                  <c:v>19.63</c:v>
                </c:pt>
                <c:pt idx="327">
                  <c:v>20.399999999999999</c:v>
                </c:pt>
                <c:pt idx="328">
                  <c:v>20.61</c:v>
                </c:pt>
                <c:pt idx="329">
                  <c:v>19.760000000000002</c:v>
                </c:pt>
                <c:pt idx="330">
                  <c:v>19.5</c:v>
                </c:pt>
                <c:pt idx="331">
                  <c:v>18.96</c:v>
                </c:pt>
                <c:pt idx="332">
                  <c:v>20.059999999999999</c:v>
                </c:pt>
                <c:pt idx="333">
                  <c:v>20.75</c:v>
                </c:pt>
                <c:pt idx="334">
                  <c:v>20.73</c:v>
                </c:pt>
                <c:pt idx="335">
                  <c:v>20.68</c:v>
                </c:pt>
                <c:pt idx="336">
                  <c:v>18.37</c:v>
                </c:pt>
                <c:pt idx="337">
                  <c:v>16.46</c:v>
                </c:pt>
                <c:pt idx="338">
                  <c:v>16.61</c:v>
                </c:pt>
                <c:pt idx="339">
                  <c:v>17.440000000000001</c:v>
                </c:pt>
                <c:pt idx="340">
                  <c:v>17.600000000000001</c:v>
                </c:pt>
                <c:pt idx="341">
                  <c:v>16.97</c:v>
                </c:pt>
                <c:pt idx="342">
                  <c:v>16.97</c:v>
                </c:pt>
                <c:pt idx="343">
                  <c:v>17.72</c:v>
                </c:pt>
                <c:pt idx="344">
                  <c:v>16.170000000000002</c:v>
                </c:pt>
                <c:pt idx="345">
                  <c:v>14.38</c:v>
                </c:pt>
                <c:pt idx="346">
                  <c:v>14.04</c:v>
                </c:pt>
                <c:pt idx="347">
                  <c:v>14.44</c:v>
                </c:pt>
                <c:pt idx="348">
                  <c:v>14.02</c:v>
                </c:pt>
                <c:pt idx="349">
                  <c:v>12.6</c:v>
                </c:pt>
                <c:pt idx="350">
                  <c:v>14.11</c:v>
                </c:pt>
                <c:pt idx="351">
                  <c:v>15.51</c:v>
                </c:pt>
                <c:pt idx="352">
                  <c:v>15.94</c:v>
                </c:pt>
                <c:pt idx="353">
                  <c:v>16.739999999999998</c:v>
                </c:pt>
                <c:pt idx="354">
                  <c:v>17.95</c:v>
                </c:pt>
                <c:pt idx="355">
                  <c:v>18.899999999999999</c:v>
                </c:pt>
                <c:pt idx="356">
                  <c:v>20.170000000000002</c:v>
                </c:pt>
                <c:pt idx="357">
                  <c:v>19.13</c:v>
                </c:pt>
                <c:pt idx="358">
                  <c:v>18.57</c:v>
                </c:pt>
                <c:pt idx="359">
                  <c:v>19.66</c:v>
                </c:pt>
                <c:pt idx="360">
                  <c:v>18.260000000000002</c:v>
                </c:pt>
                <c:pt idx="361">
                  <c:v>16.61</c:v>
                </c:pt>
                <c:pt idx="362">
                  <c:v>17.38</c:v>
                </c:pt>
                <c:pt idx="363">
                  <c:v>18.57</c:v>
                </c:pt>
                <c:pt idx="364">
                  <c:v>16.03</c:v>
                </c:pt>
                <c:pt idx="365">
                  <c:v>15.49</c:v>
                </c:pt>
                <c:pt idx="366">
                  <c:v>16.670000000000002</c:v>
                </c:pt>
                <c:pt idx="367">
                  <c:v>15.69</c:v>
                </c:pt>
                <c:pt idx="368">
                  <c:v>17.7</c:v>
                </c:pt>
                <c:pt idx="369">
                  <c:v>18.62</c:v>
                </c:pt>
                <c:pt idx="370">
                  <c:v>18.27</c:v>
                </c:pt>
                <c:pt idx="371">
                  <c:v>19.23</c:v>
                </c:pt>
                <c:pt idx="372">
                  <c:v>17.989999999999998</c:v>
                </c:pt>
                <c:pt idx="373">
                  <c:v>17.79</c:v>
                </c:pt>
                <c:pt idx="374">
                  <c:v>17.3</c:v>
                </c:pt>
                <c:pt idx="375">
                  <c:v>18.329999999999998</c:v>
                </c:pt>
                <c:pt idx="376">
                  <c:v>17.760000000000002</c:v>
                </c:pt>
                <c:pt idx="377">
                  <c:v>17.399999999999999</c:v>
                </c:pt>
                <c:pt idx="378">
                  <c:v>17.2</c:v>
                </c:pt>
                <c:pt idx="379">
                  <c:v>15.82</c:v>
                </c:pt>
                <c:pt idx="380">
                  <c:v>15.35</c:v>
                </c:pt>
                <c:pt idx="381">
                  <c:v>17.41</c:v>
                </c:pt>
                <c:pt idx="382">
                  <c:v>17.05</c:v>
                </c:pt>
                <c:pt idx="383">
                  <c:v>17.420000000000002</c:v>
                </c:pt>
                <c:pt idx="384">
                  <c:v>17.88</c:v>
                </c:pt>
                <c:pt idx="385">
                  <c:v>17.579999999999998</c:v>
                </c:pt>
                <c:pt idx="386">
                  <c:v>17.86</c:v>
                </c:pt>
                <c:pt idx="387">
                  <c:v>17.48</c:v>
                </c:pt>
                <c:pt idx="388">
                  <c:v>16.47</c:v>
                </c:pt>
                <c:pt idx="389">
                  <c:v>17.5</c:v>
                </c:pt>
                <c:pt idx="390">
                  <c:v>17.2</c:v>
                </c:pt>
                <c:pt idx="391">
                  <c:v>17.940000000000001</c:v>
                </c:pt>
                <c:pt idx="392">
                  <c:v>18.3</c:v>
                </c:pt>
                <c:pt idx="393">
                  <c:v>17.73</c:v>
                </c:pt>
                <c:pt idx="394">
                  <c:v>18.02</c:v>
                </c:pt>
                <c:pt idx="395">
                  <c:v>18.29</c:v>
                </c:pt>
                <c:pt idx="396">
                  <c:v>19.170000000000002</c:v>
                </c:pt>
                <c:pt idx="397">
                  <c:v>17.86</c:v>
                </c:pt>
                <c:pt idx="398">
                  <c:v>18.66</c:v>
                </c:pt>
                <c:pt idx="399">
                  <c:v>18.47</c:v>
                </c:pt>
                <c:pt idx="400">
                  <c:v>18.850000000000001</c:v>
                </c:pt>
                <c:pt idx="401">
                  <c:v>18.64</c:v>
                </c:pt>
                <c:pt idx="402">
                  <c:v>19.78</c:v>
                </c:pt>
                <c:pt idx="403">
                  <c:v>19.39</c:v>
                </c:pt>
                <c:pt idx="404">
                  <c:v>20.65</c:v>
                </c:pt>
                <c:pt idx="405">
                  <c:v>20.99</c:v>
                </c:pt>
                <c:pt idx="406">
                  <c:v>21.58</c:v>
                </c:pt>
                <c:pt idx="407">
                  <c:v>22.54</c:v>
                </c:pt>
                <c:pt idx="408">
                  <c:v>21.16</c:v>
                </c:pt>
                <c:pt idx="409">
                  <c:v>21.3</c:v>
                </c:pt>
                <c:pt idx="410">
                  <c:v>20.61</c:v>
                </c:pt>
                <c:pt idx="411">
                  <c:v>20.32</c:v>
                </c:pt>
                <c:pt idx="412">
                  <c:v>20.89</c:v>
                </c:pt>
                <c:pt idx="413">
                  <c:v>21.34</c:v>
                </c:pt>
                <c:pt idx="414">
                  <c:v>20.68</c:v>
                </c:pt>
                <c:pt idx="415">
                  <c:v>21.12</c:v>
                </c:pt>
                <c:pt idx="416">
                  <c:v>21.36</c:v>
                </c:pt>
                <c:pt idx="417">
                  <c:v>22.41</c:v>
                </c:pt>
                <c:pt idx="418">
                  <c:v>22.86</c:v>
                </c:pt>
                <c:pt idx="419">
                  <c:v>22.97</c:v>
                </c:pt>
                <c:pt idx="420">
                  <c:v>22.56</c:v>
                </c:pt>
                <c:pt idx="421">
                  <c:v>22.63</c:v>
                </c:pt>
                <c:pt idx="422">
                  <c:v>22.55</c:v>
                </c:pt>
                <c:pt idx="423">
                  <c:v>22.64</c:v>
                </c:pt>
                <c:pt idx="424">
                  <c:v>23.12</c:v>
                </c:pt>
                <c:pt idx="425">
                  <c:v>23.17</c:v>
                </c:pt>
                <c:pt idx="426">
                  <c:v>23.81</c:v>
                </c:pt>
                <c:pt idx="427">
                  <c:v>21.59</c:v>
                </c:pt>
                <c:pt idx="428">
                  <c:v>21.56</c:v>
                </c:pt>
                <c:pt idx="429">
                  <c:v>22.66</c:v>
                </c:pt>
                <c:pt idx="430">
                  <c:v>23.3</c:v>
                </c:pt>
                <c:pt idx="431">
                  <c:v>23.15</c:v>
                </c:pt>
                <c:pt idx="432">
                  <c:v>22.35</c:v>
                </c:pt>
                <c:pt idx="433">
                  <c:v>19.420000000000002</c:v>
                </c:pt>
                <c:pt idx="434">
                  <c:v>21.01</c:v>
                </c:pt>
                <c:pt idx="435">
                  <c:v>21.36</c:v>
                </c:pt>
                <c:pt idx="436">
                  <c:v>21.72</c:v>
                </c:pt>
                <c:pt idx="437">
                  <c:v>21.98</c:v>
                </c:pt>
                <c:pt idx="438">
                  <c:v>22.85</c:v>
                </c:pt>
                <c:pt idx="439">
                  <c:v>22.42</c:v>
                </c:pt>
                <c:pt idx="440">
                  <c:v>22.2</c:v>
                </c:pt>
                <c:pt idx="441">
                  <c:v>21.44</c:v>
                </c:pt>
                <c:pt idx="442">
                  <c:v>22.5</c:v>
                </c:pt>
                <c:pt idx="443">
                  <c:v>21.85</c:v>
                </c:pt>
                <c:pt idx="444">
                  <c:v>22.78</c:v>
                </c:pt>
                <c:pt idx="445">
                  <c:v>21.54</c:v>
                </c:pt>
                <c:pt idx="446">
                  <c:v>21.47</c:v>
                </c:pt>
                <c:pt idx="447">
                  <c:v>22.45</c:v>
                </c:pt>
                <c:pt idx="448">
                  <c:v>23</c:v>
                </c:pt>
                <c:pt idx="449">
                  <c:v>23.16</c:v>
                </c:pt>
                <c:pt idx="450">
                  <c:v>23.5</c:v>
                </c:pt>
                <c:pt idx="451">
                  <c:v>23.6</c:v>
                </c:pt>
                <c:pt idx="452">
                  <c:v>24.43</c:v>
                </c:pt>
                <c:pt idx="453">
                  <c:v>25.09</c:v>
                </c:pt>
                <c:pt idx="454">
                  <c:v>25.7</c:v>
                </c:pt>
                <c:pt idx="455">
                  <c:v>25.64</c:v>
                </c:pt>
                <c:pt idx="456">
                  <c:v>25.77</c:v>
                </c:pt>
                <c:pt idx="457">
                  <c:v>23.46</c:v>
                </c:pt>
                <c:pt idx="458">
                  <c:v>22.8</c:v>
                </c:pt>
                <c:pt idx="459">
                  <c:v>21.97</c:v>
                </c:pt>
                <c:pt idx="460">
                  <c:v>23.01</c:v>
                </c:pt>
                <c:pt idx="461">
                  <c:v>23.75</c:v>
                </c:pt>
                <c:pt idx="462">
                  <c:v>24.14</c:v>
                </c:pt>
                <c:pt idx="463">
                  <c:v>24.61</c:v>
                </c:pt>
                <c:pt idx="464">
                  <c:v>24.78</c:v>
                </c:pt>
                <c:pt idx="465">
                  <c:v>23.99</c:v>
                </c:pt>
                <c:pt idx="466">
                  <c:v>24.24</c:v>
                </c:pt>
                <c:pt idx="467">
                  <c:v>23.55</c:v>
                </c:pt>
                <c:pt idx="468">
                  <c:v>24.15</c:v>
                </c:pt>
                <c:pt idx="469">
                  <c:v>24.53</c:v>
                </c:pt>
                <c:pt idx="470">
                  <c:v>25.05</c:v>
                </c:pt>
                <c:pt idx="471">
                  <c:v>26.25</c:v>
                </c:pt>
                <c:pt idx="472">
                  <c:v>25.54</c:v>
                </c:pt>
                <c:pt idx="473">
                  <c:v>27.08</c:v>
                </c:pt>
                <c:pt idx="474">
                  <c:v>26.58</c:v>
                </c:pt>
                <c:pt idx="475">
                  <c:v>27.41</c:v>
                </c:pt>
                <c:pt idx="476">
                  <c:v>27.02</c:v>
                </c:pt>
                <c:pt idx="477">
                  <c:v>25.71</c:v>
                </c:pt>
                <c:pt idx="478">
                  <c:v>25.78</c:v>
                </c:pt>
                <c:pt idx="479">
                  <c:v>26.38</c:v>
                </c:pt>
                <c:pt idx="480">
                  <c:v>28.13</c:v>
                </c:pt>
                <c:pt idx="481">
                  <c:v>24.39</c:v>
                </c:pt>
                <c:pt idx="482">
                  <c:v>21.32</c:v>
                </c:pt>
                <c:pt idx="483">
                  <c:v>26.67</c:v>
                </c:pt>
                <c:pt idx="484">
                  <c:v>29.95</c:v>
                </c:pt>
                <c:pt idx="485">
                  <c:v>30.44</c:v>
                </c:pt>
                <c:pt idx="486">
                  <c:v>32.119999999999997</c:v>
                </c:pt>
                <c:pt idx="487">
                  <c:v>33.14</c:v>
                </c:pt>
                <c:pt idx="488">
                  <c:v>32.409999999999997</c:v>
                </c:pt>
                <c:pt idx="489">
                  <c:v>32.26</c:v>
                </c:pt>
                <c:pt idx="490">
                  <c:v>35.74</c:v>
                </c:pt>
                <c:pt idx="491">
                  <c:v>37.93</c:v>
                </c:pt>
                <c:pt idx="492">
                  <c:v>35.35</c:v>
                </c:pt>
                <c:pt idx="493">
                  <c:v>32.89</c:v>
                </c:pt>
                <c:pt idx="494">
                  <c:v>33.590000000000003</c:v>
                </c:pt>
                <c:pt idx="495">
                  <c:v>34.61</c:v>
                </c:pt>
                <c:pt idx="496">
                  <c:v>33.94</c:v>
                </c:pt>
                <c:pt idx="497">
                  <c:v>34.79</c:v>
                </c:pt>
                <c:pt idx="498">
                  <c:v>36.56</c:v>
                </c:pt>
                <c:pt idx="499">
                  <c:v>35.69</c:v>
                </c:pt>
                <c:pt idx="500">
                  <c:v>33.979999999999997</c:v>
                </c:pt>
                <c:pt idx="501">
                  <c:v>36.36</c:v>
                </c:pt>
                <c:pt idx="502">
                  <c:v>36.46</c:v>
                </c:pt>
                <c:pt idx="503">
                  <c:v>38.25</c:v>
                </c:pt>
                <c:pt idx="504">
                  <c:v>32.79</c:v>
                </c:pt>
                <c:pt idx="505">
                  <c:v>29.32</c:v>
                </c:pt>
                <c:pt idx="506">
                  <c:v>29.24</c:v>
                </c:pt>
                <c:pt idx="507">
                  <c:v>26.87</c:v>
                </c:pt>
                <c:pt idx="508">
                  <c:v>26.38</c:v>
                </c:pt>
                <c:pt idx="509">
                  <c:v>25.21</c:v>
                </c:pt>
                <c:pt idx="510">
                  <c:v>28.53</c:v>
                </c:pt>
                <c:pt idx="511">
                  <c:v>27.73</c:v>
                </c:pt>
                <c:pt idx="512">
                  <c:v>25.32</c:v>
                </c:pt>
                <c:pt idx="513">
                  <c:v>26.75</c:v>
                </c:pt>
                <c:pt idx="514">
                  <c:v>28.71</c:v>
                </c:pt>
                <c:pt idx="515">
                  <c:v>27.22</c:v>
                </c:pt>
                <c:pt idx="516">
                  <c:v>30.56</c:v>
                </c:pt>
                <c:pt idx="517">
                  <c:v>25.81</c:v>
                </c:pt>
                <c:pt idx="518">
                  <c:v>27.42</c:v>
                </c:pt>
                <c:pt idx="519">
                  <c:v>28.22</c:v>
                </c:pt>
                <c:pt idx="520">
                  <c:v>26.47</c:v>
                </c:pt>
                <c:pt idx="521">
                  <c:v>29.57</c:v>
                </c:pt>
                <c:pt idx="522">
                  <c:v>30.6</c:v>
                </c:pt>
                <c:pt idx="523">
                  <c:v>28.18</c:v>
                </c:pt>
                <c:pt idx="524">
                  <c:v>26.14</c:v>
                </c:pt>
                <c:pt idx="525">
                  <c:v>25.18</c:v>
                </c:pt>
                <c:pt idx="526">
                  <c:v>28.34</c:v>
                </c:pt>
                <c:pt idx="527">
                  <c:v>29.47</c:v>
                </c:pt>
                <c:pt idx="528">
                  <c:v>29.76</c:v>
                </c:pt>
                <c:pt idx="529">
                  <c:v>29.88</c:v>
                </c:pt>
                <c:pt idx="530">
                  <c:v>28.73</c:v>
                </c:pt>
                <c:pt idx="531">
                  <c:v>27.84</c:v>
                </c:pt>
                <c:pt idx="532">
                  <c:v>28.6</c:v>
                </c:pt>
                <c:pt idx="533">
                  <c:v>27.43</c:v>
                </c:pt>
                <c:pt idx="534">
                  <c:v>28.78</c:v>
                </c:pt>
                <c:pt idx="535">
                  <c:v>30.04</c:v>
                </c:pt>
                <c:pt idx="536">
                  <c:v>30.29</c:v>
                </c:pt>
              </c:numCache>
            </c:numRef>
          </c:val>
          <c:smooth val="0"/>
          <c:extLst>
            <c:ext xmlns:c16="http://schemas.microsoft.com/office/drawing/2014/chart" uri="{C3380CC4-5D6E-409C-BE32-E72D297353CC}">
              <c16:uniqueId val="{00000007-27A7-DD40-8E73-427BC0F05467}"/>
            </c:ext>
          </c:extLst>
        </c:ser>
        <c:dLbls>
          <c:showLegendKey val="0"/>
          <c:showVal val="0"/>
          <c:showCatName val="0"/>
          <c:showSerName val="0"/>
          <c:showPercent val="0"/>
          <c:showBubbleSize val="0"/>
        </c:dLbls>
        <c:smooth val="0"/>
        <c:axId val="162342400"/>
        <c:axId val="162344128"/>
      </c:lineChart>
      <c:dateAx>
        <c:axId val="162342400"/>
        <c:scaling>
          <c:orientation val="minMax"/>
          <c:max val="45565"/>
          <c:min val="31048"/>
        </c:scaling>
        <c:delete val="0"/>
        <c:axPos val="b"/>
        <c:numFmt formatCode="yyyy"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spc="0" baseline="0">
                <a:solidFill>
                  <a:schemeClr val="tx1">
                    <a:lumMod val="65000"/>
                    <a:lumOff val="35000"/>
                  </a:schemeClr>
                </a:solidFill>
                <a:latin typeface="+mn-lt"/>
                <a:ea typeface="+mn-ea"/>
                <a:cs typeface="+mn-cs"/>
              </a:defRPr>
            </a:pPr>
            <a:endParaRPr lang="en-US"/>
          </a:p>
        </c:txPr>
        <c:crossAx val="162344128"/>
        <c:crosses val="autoZero"/>
        <c:auto val="1"/>
        <c:lblOffset val="100"/>
        <c:baseTimeUnit val="months"/>
        <c:majorUnit val="5"/>
        <c:majorTimeUnit val="years"/>
      </c:dateAx>
      <c:valAx>
        <c:axId val="162344128"/>
        <c:scaling>
          <c:orientation val="minMax"/>
          <c:max val="40"/>
        </c:scaling>
        <c:delete val="0"/>
        <c:axPos val="l"/>
        <c:numFmt formatCode="[=40]0&quot;x&quot;;0__"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spc="10" baseline="0">
                <a:solidFill>
                  <a:schemeClr val="tx1">
                    <a:lumMod val="65000"/>
                    <a:lumOff val="35000"/>
                  </a:schemeClr>
                </a:solidFill>
                <a:latin typeface="+mn-lt"/>
                <a:ea typeface="+mn-ea"/>
                <a:cs typeface="+mn-cs"/>
              </a:defRPr>
            </a:pPr>
            <a:endParaRPr lang="en-US"/>
          </a:p>
        </c:txPr>
        <c:crossAx val="162342400"/>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S&amp;P 500 Quarterly EPS Growth YoY (%)</c:v>
                </c:pt>
              </c:strCache>
            </c:strRef>
          </c:tx>
          <c:spPr>
            <a:ln w="22225" cap="rnd">
              <a:solidFill>
                <a:schemeClr val="tx1">
                  <a:lumMod val="50000"/>
                  <a:lumOff val="50000"/>
                </a:schemeClr>
              </a:solidFill>
              <a:round/>
            </a:ln>
            <a:effectLst/>
          </c:spPr>
          <c:marker>
            <c:symbol val="none"/>
          </c:marker>
          <c:cat>
            <c:strRef>
              <c:f>Sheet1!$A$2:$A$12</c:f>
              <c:strCache>
                <c:ptCount val="11"/>
                <c:pt idx="0">
                  <c:v>2022 Q1</c:v>
                </c:pt>
                <c:pt idx="1">
                  <c:v>2022 Q2</c:v>
                </c:pt>
                <c:pt idx="2">
                  <c:v>2022 Q3</c:v>
                </c:pt>
                <c:pt idx="3">
                  <c:v>2022 Q4</c:v>
                </c:pt>
                <c:pt idx="4">
                  <c:v>2023 Q1</c:v>
                </c:pt>
                <c:pt idx="5">
                  <c:v>2023 Q2</c:v>
                </c:pt>
                <c:pt idx="6">
                  <c:v>2023 Q3</c:v>
                </c:pt>
                <c:pt idx="7">
                  <c:v>2023 Q4</c:v>
                </c:pt>
                <c:pt idx="8">
                  <c:v>2024 Q1</c:v>
                </c:pt>
                <c:pt idx="9">
                  <c:v>2024 Q2</c:v>
                </c:pt>
                <c:pt idx="10">
                  <c:v>2024 Q3</c:v>
                </c:pt>
              </c:strCache>
            </c:strRef>
          </c:cat>
          <c:val>
            <c:numRef>
              <c:f>Sheet1!$B$2:$B$12</c:f>
              <c:numCache>
                <c:formatCode>General</c:formatCode>
                <c:ptCount val="11"/>
                <c:pt idx="0">
                  <c:v>9.7051627524156414E-2</c:v>
                </c:pt>
                <c:pt idx="1">
                  <c:v>7.0638473551752901E-2</c:v>
                </c:pt>
                <c:pt idx="2">
                  <c:v>3.1264174371709696E-2</c:v>
                </c:pt>
                <c:pt idx="3">
                  <c:v>-2.6747145398151928E-2</c:v>
                </c:pt>
                <c:pt idx="4">
                  <c:v>-2.9370775985397835E-2</c:v>
                </c:pt>
                <c:pt idx="5">
                  <c:v>-5.656361069185456E-2</c:v>
                </c:pt>
                <c:pt idx="6">
                  <c:v>3.9775667306176654E-2</c:v>
                </c:pt>
                <c:pt idx="7">
                  <c:v>7.4301237248836083E-2</c:v>
                </c:pt>
                <c:pt idx="8">
                  <c:v>7.0323899071397467E-2</c:v>
                </c:pt>
                <c:pt idx="9">
                  <c:v>0.13205802271118072</c:v>
                </c:pt>
                <c:pt idx="10">
                  <c:v>5.2655353389963411E-2</c:v>
                </c:pt>
              </c:numCache>
            </c:numRef>
          </c:val>
          <c:smooth val="0"/>
          <c:extLst>
            <c:ext xmlns:c16="http://schemas.microsoft.com/office/drawing/2014/chart" uri="{C3380CC4-5D6E-409C-BE32-E72D297353CC}">
              <c16:uniqueId val="{00000000-41B6-DE4A-9063-D96EA403FE50}"/>
            </c:ext>
          </c:extLst>
        </c:ser>
        <c:ser>
          <c:idx val="1"/>
          <c:order val="1"/>
          <c:tx>
            <c:strRef>
              <c:f>Sheet1!$C$1</c:f>
              <c:strCache>
                <c:ptCount val="1"/>
                <c:pt idx="0">
                  <c:v>Magnificent  7 EPS Growth YoY (%)</c:v>
                </c:pt>
              </c:strCache>
            </c:strRef>
          </c:tx>
          <c:spPr>
            <a:ln w="34925" cap="rnd">
              <a:solidFill>
                <a:schemeClr val="accent1"/>
              </a:solidFill>
              <a:round/>
            </a:ln>
            <a:effectLst/>
          </c:spPr>
          <c:marker>
            <c:symbol val="none"/>
          </c:marker>
          <c:cat>
            <c:strRef>
              <c:f>Sheet1!$A$2:$A$12</c:f>
              <c:strCache>
                <c:ptCount val="11"/>
                <c:pt idx="0">
                  <c:v>2022 Q1</c:v>
                </c:pt>
                <c:pt idx="1">
                  <c:v>2022 Q2</c:v>
                </c:pt>
                <c:pt idx="2">
                  <c:v>2022 Q3</c:v>
                </c:pt>
                <c:pt idx="3">
                  <c:v>2022 Q4</c:v>
                </c:pt>
                <c:pt idx="4">
                  <c:v>2023 Q1</c:v>
                </c:pt>
                <c:pt idx="5">
                  <c:v>2023 Q2</c:v>
                </c:pt>
                <c:pt idx="6">
                  <c:v>2023 Q3</c:v>
                </c:pt>
                <c:pt idx="7">
                  <c:v>2023 Q4</c:v>
                </c:pt>
                <c:pt idx="8">
                  <c:v>2024 Q1</c:v>
                </c:pt>
                <c:pt idx="9">
                  <c:v>2024 Q2</c:v>
                </c:pt>
                <c:pt idx="10">
                  <c:v>2024 Q3</c:v>
                </c:pt>
              </c:strCache>
            </c:strRef>
          </c:cat>
          <c:val>
            <c:numRef>
              <c:f>Sheet1!$C$2:$C$12</c:f>
              <c:numCache>
                <c:formatCode>General</c:formatCode>
                <c:ptCount val="11"/>
                <c:pt idx="0">
                  <c:v>-3.8696011572639022E-2</c:v>
                </c:pt>
                <c:pt idx="1">
                  <c:v>-0.19364450111732545</c:v>
                </c:pt>
                <c:pt idx="2">
                  <c:v>-0.16557829801512536</c:v>
                </c:pt>
                <c:pt idx="3">
                  <c:v>-0.22094580456162372</c:v>
                </c:pt>
                <c:pt idx="4">
                  <c:v>-2.9021336056322844E-2</c:v>
                </c:pt>
                <c:pt idx="5">
                  <c:v>0.29361662152217827</c:v>
                </c:pt>
                <c:pt idx="6">
                  <c:v>0.52688072259341756</c:v>
                </c:pt>
                <c:pt idx="7">
                  <c:v>0.56831672530955379</c:v>
                </c:pt>
                <c:pt idx="8">
                  <c:v>0.50725078873083529</c:v>
                </c:pt>
                <c:pt idx="9">
                  <c:v>0.349180605649827</c:v>
                </c:pt>
                <c:pt idx="10">
                  <c:v>0.18278600514576282</c:v>
                </c:pt>
              </c:numCache>
            </c:numRef>
          </c:val>
          <c:smooth val="0"/>
          <c:extLst>
            <c:ext xmlns:c16="http://schemas.microsoft.com/office/drawing/2014/chart" uri="{C3380CC4-5D6E-409C-BE32-E72D297353CC}">
              <c16:uniqueId val="{00000001-41B6-DE4A-9063-D96EA403FE50}"/>
            </c:ext>
          </c:extLst>
        </c:ser>
        <c:ser>
          <c:idx val="2"/>
          <c:order val="2"/>
          <c:tx>
            <c:strRef>
              <c:f>Sheet1!$D$1</c:f>
              <c:strCache>
                <c:ptCount val="1"/>
                <c:pt idx="0">
                  <c:v>S&amp;P 500 ex Magnificent 7 EPS Growth YoY (%)</c:v>
                </c:pt>
              </c:strCache>
            </c:strRef>
          </c:tx>
          <c:spPr>
            <a:ln w="22225" cap="rnd">
              <a:solidFill>
                <a:schemeClr val="tx1">
                  <a:lumMod val="75000"/>
                  <a:lumOff val="25000"/>
                </a:schemeClr>
              </a:solidFill>
              <a:round/>
            </a:ln>
            <a:effectLst/>
          </c:spPr>
          <c:marker>
            <c:symbol val="none"/>
          </c:marker>
          <c:cat>
            <c:strRef>
              <c:f>Sheet1!$A$2:$A$12</c:f>
              <c:strCache>
                <c:ptCount val="11"/>
                <c:pt idx="0">
                  <c:v>2022 Q1</c:v>
                </c:pt>
                <c:pt idx="1">
                  <c:v>2022 Q2</c:v>
                </c:pt>
                <c:pt idx="2">
                  <c:v>2022 Q3</c:v>
                </c:pt>
                <c:pt idx="3">
                  <c:v>2022 Q4</c:v>
                </c:pt>
                <c:pt idx="4">
                  <c:v>2023 Q1</c:v>
                </c:pt>
                <c:pt idx="5">
                  <c:v>2023 Q2</c:v>
                </c:pt>
                <c:pt idx="6">
                  <c:v>2023 Q3</c:v>
                </c:pt>
                <c:pt idx="7">
                  <c:v>2023 Q4</c:v>
                </c:pt>
                <c:pt idx="8">
                  <c:v>2024 Q1</c:v>
                </c:pt>
                <c:pt idx="9">
                  <c:v>2024 Q2</c:v>
                </c:pt>
                <c:pt idx="10">
                  <c:v>2024 Q3</c:v>
                </c:pt>
              </c:strCache>
            </c:strRef>
          </c:cat>
          <c:val>
            <c:numRef>
              <c:f>Sheet1!$D$2:$D$12</c:f>
              <c:numCache>
                <c:formatCode>General</c:formatCode>
                <c:ptCount val="11"/>
                <c:pt idx="0">
                  <c:v>0.12604598938370293</c:v>
                </c:pt>
                <c:pt idx="1">
                  <c:v>0.12283523564524579</c:v>
                </c:pt>
                <c:pt idx="2">
                  <c:v>6.8505353277250158E-2</c:v>
                </c:pt>
                <c:pt idx="3">
                  <c:v>1.9588543162996297E-2</c:v>
                </c:pt>
                <c:pt idx="4">
                  <c:v>-2.9542989817530785E-2</c:v>
                </c:pt>
                <c:pt idx="5">
                  <c:v>-0.10621213064870583</c:v>
                </c:pt>
                <c:pt idx="6">
                  <c:v>-3.2175396682190605E-2</c:v>
                </c:pt>
                <c:pt idx="7">
                  <c:v>-1.5791691781459671E-2</c:v>
                </c:pt>
                <c:pt idx="8">
                  <c:v>-8.7599562002189657E-3</c:v>
                </c:pt>
                <c:pt idx="9">
                  <c:v>8.7376997775134191E-2</c:v>
                </c:pt>
                <c:pt idx="10">
                  <c:v>2.2337232024015163E-2</c:v>
                </c:pt>
              </c:numCache>
            </c:numRef>
          </c:val>
          <c:smooth val="0"/>
          <c:extLst>
            <c:ext xmlns:c16="http://schemas.microsoft.com/office/drawing/2014/chart" uri="{C3380CC4-5D6E-409C-BE32-E72D297353CC}">
              <c16:uniqueId val="{00000002-41B6-DE4A-9063-D96EA403FE50}"/>
            </c:ext>
          </c:extLst>
        </c:ser>
        <c:dLbls>
          <c:showLegendKey val="0"/>
          <c:showVal val="0"/>
          <c:showCatName val="0"/>
          <c:showSerName val="0"/>
          <c:showPercent val="0"/>
          <c:showBubbleSize val="0"/>
        </c:dLbls>
        <c:smooth val="0"/>
        <c:axId val="499602111"/>
        <c:axId val="1386573584"/>
      </c:lineChart>
      <c:catAx>
        <c:axId val="499602111"/>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1386573584"/>
        <c:crosses val="autoZero"/>
        <c:auto val="1"/>
        <c:lblAlgn val="ctr"/>
        <c:lblOffset val="100"/>
        <c:noMultiLvlLbl val="0"/>
      </c:catAx>
      <c:valAx>
        <c:axId val="1386573584"/>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49960211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9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extBox 6"/>
          <p:cNvSpPr txBox="1"/>
          <p:nvPr/>
        </p:nvSpPr>
        <p:spPr>
          <a:xfrm>
            <a:off x="467834" y="265817"/>
            <a:ext cx="5922334" cy="276999"/>
          </a:xfrm>
          <a:prstGeom prst="rect">
            <a:avLst/>
          </a:prstGeom>
          <a:noFill/>
        </p:spPr>
        <p:txBody>
          <a:bodyPr wrap="square" lIns="0" tIns="0" rIns="0" bIns="0" rtlCol="0">
            <a:noAutofit/>
          </a:bodyPr>
          <a:lstStyle/>
          <a:p>
            <a:pPr algn="l"/>
            <a:r>
              <a:rPr lang="en-US" sz="1400" b="1" dirty="0">
                <a:solidFill>
                  <a:schemeClr val="tx1"/>
                </a:solidFill>
                <a:latin typeface="AvenirNext LT Com Regular" panose="020B0503020202020204" pitchFamily="34" charset="0"/>
              </a:rPr>
              <a:t>A brave new world — 3Q24 (Public version)</a:t>
            </a:r>
          </a:p>
          <a:p>
            <a:pPr algn="l"/>
            <a:endParaRPr lang="en-US" sz="1800" b="1" dirty="0">
              <a:solidFill>
                <a:schemeClr val="tx1"/>
              </a:solidFill>
              <a:latin typeface="AvenirNext LT Com Regular" panose="020B0503020202020204" pitchFamily="34" charset="0"/>
            </a:endParaRPr>
          </a:p>
        </p:txBody>
      </p:sp>
      <p:cxnSp>
        <p:nvCxnSpPr>
          <p:cNvPr id="9" name="Straight Connector 8"/>
          <p:cNvCxnSpPr/>
          <p:nvPr/>
        </p:nvCxnSpPr>
        <p:spPr>
          <a:xfrm>
            <a:off x="467834" y="652280"/>
            <a:ext cx="5922334"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4428508"/>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65" name="Shape 665"/>
          <p:cNvSpPr>
            <a:spLocks noGrp="1" noRot="1" noChangeAspect="1"/>
          </p:cNvSpPr>
          <p:nvPr>
            <p:ph type="sldImg"/>
          </p:nvPr>
        </p:nvSpPr>
        <p:spPr>
          <a:xfrm>
            <a:off x="1179513" y="749300"/>
            <a:ext cx="4502150" cy="2533650"/>
          </a:xfrm>
          <a:prstGeom prst="rect">
            <a:avLst/>
          </a:prstGeom>
          <a:ln>
            <a:solidFill>
              <a:schemeClr val="bg1">
                <a:lumMod val="65000"/>
              </a:schemeClr>
            </a:solidFill>
          </a:ln>
          <a:effectLst>
            <a:outerShdw blurRad="50800" dist="38100" dir="2700000" algn="tl" rotWithShape="0">
              <a:prstClr val="black">
                <a:alpha val="25000"/>
              </a:prstClr>
            </a:outerShdw>
          </a:effectLst>
        </p:spPr>
        <p:txBody>
          <a:bodyPr/>
          <a:lstStyle/>
          <a:p>
            <a:endParaRPr/>
          </a:p>
        </p:txBody>
      </p:sp>
      <p:sp>
        <p:nvSpPr>
          <p:cNvPr id="4" name="TextBox 3"/>
          <p:cNvSpPr txBox="1"/>
          <p:nvPr/>
        </p:nvSpPr>
        <p:spPr>
          <a:xfrm>
            <a:off x="304801" y="269735"/>
            <a:ext cx="6217920" cy="21544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algn="l"/>
            <a:r>
              <a:rPr lang="en-US" sz="1400" b="1" dirty="0">
                <a:solidFill>
                  <a:schemeClr val="tx1"/>
                </a:solidFill>
                <a:latin typeface="AvenirNext LT Com Regular" panose="020B0503020202020204" pitchFamily="34" charset="0"/>
              </a:rPr>
              <a:t>A brave new world — 3Q24 (Public version) </a:t>
            </a:r>
          </a:p>
        </p:txBody>
      </p:sp>
      <p:sp>
        <p:nvSpPr>
          <p:cNvPr id="5" name="Notes Placeholder 4">
            <a:extLst>
              <a:ext uri="{FF2B5EF4-FFF2-40B4-BE49-F238E27FC236}">
                <a16:creationId xmlns:a16="http://schemas.microsoft.com/office/drawing/2014/main" id="{C37428A4-3D2A-4F2E-851F-D9A6F8C61C8C}"/>
              </a:ext>
            </a:extLst>
          </p:cNvPr>
          <p:cNvSpPr>
            <a:spLocks noGrp="1"/>
          </p:cNvSpPr>
          <p:nvPr>
            <p:ph type="body" sz="quarter" idx="3"/>
          </p:nvPr>
        </p:nvSpPr>
        <p:spPr>
          <a:xfrm>
            <a:off x="664029" y="3722914"/>
            <a:ext cx="5529942" cy="4963885"/>
          </a:xfrm>
          <a:prstGeom prst="rect">
            <a:avLst/>
          </a:prstGeom>
        </p:spPr>
        <p:txBody>
          <a:bodyPr vert="horz" lIns="0" tIns="0" rIns="0" bIns="0" rtlCol="0"/>
          <a:lstStyle/>
          <a:p>
            <a:pPr lvl="0"/>
            <a:r>
              <a:rPr lang="en-US" dirty="0"/>
              <a:t>Notes TK.</a:t>
            </a:r>
          </a:p>
        </p:txBody>
      </p:sp>
      <p:sp>
        <p:nvSpPr>
          <p:cNvPr id="7" name="Rectangle 10">
            <a:extLst>
              <a:ext uri="{FF2B5EF4-FFF2-40B4-BE49-F238E27FC236}">
                <a16:creationId xmlns:a16="http://schemas.microsoft.com/office/drawing/2014/main" id="{6B27B754-E3DC-4263-A381-2EF6222752FC}"/>
              </a:ext>
            </a:extLst>
          </p:cNvPr>
          <p:cNvSpPr>
            <a:spLocks noChangeArrowheads="1"/>
          </p:cNvSpPr>
          <p:nvPr/>
        </p:nvSpPr>
        <p:spPr bwMode="auto">
          <a:xfrm>
            <a:off x="301752" y="492034"/>
            <a:ext cx="3383280" cy="169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962025">
              <a:defRPr>
                <a:solidFill>
                  <a:schemeClr val="tx1"/>
                </a:solidFill>
                <a:latin typeface="AvenirNext LT Com Regular" panose="020B0503020202020204" pitchFamily="34" charset="0"/>
                <a:cs typeface="Arial" panose="020B0604020202020204" pitchFamily="34" charset="0"/>
              </a:defRPr>
            </a:lvl1pPr>
            <a:lvl2pPr marL="742950" indent="-285750" defTabSz="962025">
              <a:defRPr>
                <a:solidFill>
                  <a:schemeClr val="tx1"/>
                </a:solidFill>
                <a:latin typeface="AvenirNext LT Com Regular" panose="020B0503020202020204" pitchFamily="34" charset="0"/>
                <a:cs typeface="Arial" panose="020B0604020202020204" pitchFamily="34" charset="0"/>
              </a:defRPr>
            </a:lvl2pPr>
            <a:lvl3pPr marL="1143000" indent="-228600" defTabSz="962025">
              <a:defRPr>
                <a:solidFill>
                  <a:schemeClr val="tx1"/>
                </a:solidFill>
                <a:latin typeface="AvenirNext LT Com Regular" panose="020B0503020202020204" pitchFamily="34" charset="0"/>
                <a:cs typeface="Arial" panose="020B0604020202020204" pitchFamily="34" charset="0"/>
              </a:defRPr>
            </a:lvl3pPr>
            <a:lvl4pPr marL="1600200" indent="-228600" defTabSz="962025">
              <a:defRPr>
                <a:solidFill>
                  <a:schemeClr val="tx1"/>
                </a:solidFill>
                <a:latin typeface="AvenirNext LT Com Regular" panose="020B0503020202020204" pitchFamily="34" charset="0"/>
                <a:cs typeface="Arial" panose="020B0604020202020204" pitchFamily="34" charset="0"/>
              </a:defRPr>
            </a:lvl4pPr>
            <a:lvl5pPr marL="2057400" indent="-228600" defTabSz="962025">
              <a:defRPr>
                <a:solidFill>
                  <a:schemeClr val="tx1"/>
                </a:solidFill>
                <a:latin typeface="AvenirNext LT Com Regular" panose="020B0503020202020204" pitchFamily="34" charset="0"/>
                <a:cs typeface="Arial" panose="020B0604020202020204" pitchFamily="34" charset="0"/>
              </a:defRPr>
            </a:lvl5pPr>
            <a:lvl6pPr marL="2514600" indent="-228600" defTabSz="962025" eaLnBrk="0" fontAlgn="base" hangingPunct="0">
              <a:spcBef>
                <a:spcPct val="0"/>
              </a:spcBef>
              <a:spcAft>
                <a:spcPct val="0"/>
              </a:spcAft>
              <a:defRPr>
                <a:solidFill>
                  <a:schemeClr val="tx1"/>
                </a:solidFill>
                <a:latin typeface="AvenirNext LT Com Regular" panose="020B0503020202020204" pitchFamily="34" charset="0"/>
                <a:cs typeface="Arial" panose="020B0604020202020204" pitchFamily="34" charset="0"/>
              </a:defRPr>
            </a:lvl6pPr>
            <a:lvl7pPr marL="2971800" indent="-228600" defTabSz="962025" eaLnBrk="0" fontAlgn="base" hangingPunct="0">
              <a:spcBef>
                <a:spcPct val="0"/>
              </a:spcBef>
              <a:spcAft>
                <a:spcPct val="0"/>
              </a:spcAft>
              <a:defRPr>
                <a:solidFill>
                  <a:schemeClr val="tx1"/>
                </a:solidFill>
                <a:latin typeface="AvenirNext LT Com Regular" panose="020B0503020202020204" pitchFamily="34" charset="0"/>
                <a:cs typeface="Arial" panose="020B0604020202020204" pitchFamily="34" charset="0"/>
              </a:defRPr>
            </a:lvl7pPr>
            <a:lvl8pPr marL="3429000" indent="-228600" defTabSz="962025" eaLnBrk="0" fontAlgn="base" hangingPunct="0">
              <a:spcBef>
                <a:spcPct val="0"/>
              </a:spcBef>
              <a:spcAft>
                <a:spcPct val="0"/>
              </a:spcAft>
              <a:defRPr>
                <a:solidFill>
                  <a:schemeClr val="tx1"/>
                </a:solidFill>
                <a:latin typeface="AvenirNext LT Com Regular" panose="020B0503020202020204" pitchFamily="34" charset="0"/>
                <a:cs typeface="Arial" panose="020B0604020202020204" pitchFamily="34" charset="0"/>
              </a:defRPr>
            </a:lvl8pPr>
            <a:lvl9pPr marL="3886200" indent="-228600" defTabSz="962025" eaLnBrk="0" fontAlgn="base" hangingPunct="0">
              <a:spcBef>
                <a:spcPct val="0"/>
              </a:spcBef>
              <a:spcAft>
                <a:spcPct val="0"/>
              </a:spcAft>
              <a:defRPr>
                <a:solidFill>
                  <a:schemeClr val="tx1"/>
                </a:solidFill>
                <a:latin typeface="AvenirNext LT Com Regular" panose="020B0503020202020204" pitchFamily="34" charset="0"/>
                <a:cs typeface="Arial" panose="020B0604020202020204" pitchFamily="34" charset="0"/>
              </a:defRPr>
            </a:lvl9pPr>
          </a:lstStyle>
          <a:p>
            <a:pPr algn="l" eaLnBrk="1" hangingPunct="1">
              <a:defRPr/>
            </a:pPr>
            <a:r>
              <a:rPr lang="en-US" altLang="en-US" sz="1100" b="0" i="0" dirty="0">
                <a:solidFill>
                  <a:schemeClr val="tx1"/>
                </a:solidFill>
                <a:latin typeface="+mn-lt"/>
              </a:rPr>
              <a:t>Slide</a:t>
            </a:r>
            <a:r>
              <a:rPr lang="en-US" altLang="en-US" sz="1100" b="0" i="0" dirty="0">
                <a:solidFill>
                  <a:schemeClr val="tx1"/>
                </a:solidFill>
              </a:rPr>
              <a:t> </a:t>
            </a:r>
            <a:fld id="{B44EDDEE-EE1D-49B5-A8DD-42474B6EA45C}" type="slidenum">
              <a:rPr lang="en-US" altLang="en-US" sz="1100" b="0" i="0" smtClean="0">
                <a:solidFill>
                  <a:schemeClr val="tx1"/>
                </a:solidFill>
                <a:latin typeface="+mn-lt"/>
              </a:rPr>
              <a:pPr algn="l" eaLnBrk="1" hangingPunct="1">
                <a:defRPr/>
              </a:pPr>
              <a:t>‹#›</a:t>
            </a:fld>
            <a:endParaRPr lang="en-US" altLang="en-US" sz="1100" b="0" i="0" dirty="0">
              <a:solidFill>
                <a:schemeClr val="tx1"/>
              </a:solidFill>
              <a:latin typeface="+mn-lt"/>
            </a:endParaRPr>
          </a:p>
        </p:txBody>
      </p:sp>
    </p:spTree>
    <p:extLst>
      <p:ext uri="{BB962C8B-B14F-4D97-AF65-F5344CB8AC3E}">
        <p14:creationId xmlns:p14="http://schemas.microsoft.com/office/powerpoint/2010/main" val="2861976928"/>
      </p:ext>
    </p:extLst>
  </p:cSld>
  <p:clrMap bg1="lt1" tx1="dk1" bg2="lt2" tx2="dk2" accent1="accent1" accent2="accent2" accent3="accent3" accent4="accent4" accent5="accent5" accent6="accent6" hlink="hlink" folHlink="folHlink"/>
  <p:hf sldNum="0" hdr="0" dt="0"/>
  <p:notesStyle>
    <a:lvl1pPr marL="0" marR="0" indent="0" defTabSz="228600" eaLnBrk="1" fontAlgn="auto" latinLnBrk="0" hangingPunct="1">
      <a:lnSpc>
        <a:spcPct val="100000"/>
      </a:lnSpc>
      <a:spcBef>
        <a:spcPts val="0"/>
      </a:spcBef>
      <a:spcAft>
        <a:spcPts val="600"/>
      </a:spcAft>
      <a:buClrTx/>
      <a:buSzTx/>
      <a:buFont typeface="Arial" panose="020B0604020202020204" pitchFamily="34" charset="0"/>
      <a:buNone/>
      <a:tabLst/>
      <a:defRPr sz="1050">
        <a:latin typeface="+mn-lt"/>
        <a:ea typeface="AvenirNext LT Com Regular" panose="020B0503020202020204" pitchFamily="34" charset="0"/>
        <a:cs typeface="AvenirNext LT Com Regular" panose="020B0503020202020204" pitchFamily="34" charset="0"/>
        <a:sym typeface="Avenir Next LT Com Regular"/>
      </a:defRPr>
    </a:lvl1pPr>
    <a:lvl2pPr marL="342900" marR="0" indent="-171450" defTabSz="228600" eaLnBrk="1" fontAlgn="auto" latinLnBrk="0" hangingPunct="1">
      <a:lnSpc>
        <a:spcPct val="100000"/>
      </a:lnSpc>
      <a:spcBef>
        <a:spcPts val="0"/>
      </a:spcBef>
      <a:spcAft>
        <a:spcPts val="600"/>
      </a:spcAft>
      <a:buClrTx/>
      <a:buSzTx/>
      <a:buFont typeface="Avenir Next LT Com Regular" panose="020B0503020202020204" pitchFamily="34" charset="0"/>
      <a:buChar char="–"/>
      <a:tabLst/>
      <a:defRPr sz="1050">
        <a:latin typeface="+mn-lt"/>
        <a:ea typeface="AvenirNext LT Com Regular" panose="020B0503020202020204" pitchFamily="34" charset="0"/>
        <a:cs typeface="AvenirNext LT Com Regular" panose="020B0503020202020204" pitchFamily="34" charset="0"/>
        <a:sym typeface="Avenir Next LT Com Regular"/>
      </a:defRPr>
    </a:lvl2pPr>
    <a:lvl3pPr marL="514350" marR="0" indent="-171450" defTabSz="228600" eaLnBrk="1" fontAlgn="auto" latinLnBrk="0" hangingPunct="1">
      <a:lnSpc>
        <a:spcPct val="100000"/>
      </a:lnSpc>
      <a:spcBef>
        <a:spcPts val="0"/>
      </a:spcBef>
      <a:spcAft>
        <a:spcPts val="600"/>
      </a:spcAft>
      <a:buClrTx/>
      <a:buSzTx/>
      <a:buFont typeface="Arial" panose="020B0604020202020204" pitchFamily="34" charset="0"/>
      <a:buChar char="•"/>
      <a:tabLst/>
      <a:defRPr sz="1050">
        <a:latin typeface="+mn-lt"/>
        <a:ea typeface="AvenirNext LT Com Regular" panose="020B0503020202020204" pitchFamily="34" charset="0"/>
        <a:cs typeface="AvenirNext LT Com Regular" panose="020B0503020202020204" pitchFamily="34" charset="0"/>
        <a:sym typeface="Avenir Next LT Com Regular"/>
      </a:defRPr>
    </a:lvl3pPr>
    <a:lvl4pPr marL="685800" marR="0" indent="-171450" defTabSz="228600" eaLnBrk="1" fontAlgn="auto" latinLnBrk="0" hangingPunct="1">
      <a:lnSpc>
        <a:spcPct val="100000"/>
      </a:lnSpc>
      <a:spcBef>
        <a:spcPts val="0"/>
      </a:spcBef>
      <a:spcAft>
        <a:spcPts val="600"/>
      </a:spcAft>
      <a:buClrTx/>
      <a:buSzTx/>
      <a:buFont typeface="Avenir Next LT Com Regular" panose="020B0503020202020204" pitchFamily="34" charset="0"/>
      <a:buChar char="–"/>
      <a:tabLst/>
      <a:defRPr sz="1050">
        <a:latin typeface="+mn-lt"/>
        <a:ea typeface="AvenirNext LT Com Regular" panose="020B0503020202020204" pitchFamily="34" charset="0"/>
        <a:cs typeface="AvenirNext LT Com Regular" panose="020B0503020202020204" pitchFamily="34" charset="0"/>
        <a:sym typeface="Avenir Next LT Com Regular"/>
      </a:defRPr>
    </a:lvl4pPr>
    <a:lvl5pPr marL="857250" marR="0" indent="-171450" defTabSz="228600" eaLnBrk="1" fontAlgn="auto" latinLnBrk="0" hangingPunct="1">
      <a:lnSpc>
        <a:spcPct val="100000"/>
      </a:lnSpc>
      <a:spcBef>
        <a:spcPts val="0"/>
      </a:spcBef>
      <a:spcAft>
        <a:spcPts val="600"/>
      </a:spcAft>
      <a:buClrTx/>
      <a:buSzTx/>
      <a:buFont typeface="Arial" panose="020B0604020202020204" pitchFamily="34" charset="0"/>
      <a:buChar char="•"/>
      <a:tabLst/>
      <a:defRPr sz="1050">
        <a:latin typeface="+mn-lt"/>
        <a:ea typeface="AvenirNext LT Com Regular" panose="020B0503020202020204" pitchFamily="34" charset="0"/>
        <a:cs typeface="AvenirNext LT Com Regular" panose="020B0503020202020204" pitchFamily="34" charset="0"/>
        <a:sym typeface="Avenir Next LT Com Regular"/>
      </a:defRPr>
    </a:lvl5pPr>
    <a:lvl6pPr indent="571500" defTabSz="228600" latinLnBrk="0">
      <a:defRPr sz="800">
        <a:latin typeface="Avenir Next LT Com Regular"/>
        <a:ea typeface="Avenir Next LT Com Regular"/>
        <a:cs typeface="Avenir Next LT Com Regular"/>
        <a:sym typeface="Avenir Next LT Com Regular"/>
      </a:defRPr>
    </a:lvl6pPr>
    <a:lvl7pPr indent="685800" defTabSz="228600" latinLnBrk="0">
      <a:defRPr sz="800">
        <a:latin typeface="Avenir Next LT Com Regular"/>
        <a:ea typeface="Avenir Next LT Com Regular"/>
        <a:cs typeface="Avenir Next LT Com Regular"/>
        <a:sym typeface="Avenir Next LT Com Regular"/>
      </a:defRPr>
    </a:lvl7pPr>
    <a:lvl8pPr indent="800100" defTabSz="228600" latinLnBrk="0">
      <a:defRPr sz="800">
        <a:latin typeface="Avenir Next LT Com Regular"/>
        <a:ea typeface="Avenir Next LT Com Regular"/>
        <a:cs typeface="Avenir Next LT Com Regular"/>
        <a:sym typeface="Avenir Next LT Com Regular"/>
      </a:defRPr>
    </a:lvl8pPr>
    <a:lvl9pPr indent="914400" defTabSz="228600" latinLnBrk="0">
      <a:defRPr sz="800">
        <a:latin typeface="Avenir Next LT Com Regular"/>
        <a:ea typeface="Avenir Next LT Com Regular"/>
        <a:cs typeface="Avenir Next LT Com Regular"/>
        <a:sym typeface="Avenir Next LT Com Regular"/>
      </a:defRPr>
    </a:lvl9pPr>
  </p:notesStyle>
  <p:extLst>
    <p:ext uri="{620B2872-D7B9-4A21-9093-7833F8D536E1}">
      <p15:sldGuideLst xmlns:p15="http://schemas.microsoft.com/office/powerpoint/2012/main">
        <p15:guide id="2" pos="2160" userDrawn="1">
          <p15:clr>
            <a:srgbClr val="F26B43"/>
          </p15:clr>
        </p15:guide>
        <p15:guide id="3" pos="192" userDrawn="1">
          <p15:clr>
            <a:srgbClr val="F26B43"/>
          </p15:clr>
        </p15:guide>
        <p15:guide id="4" pos="4128" userDrawn="1">
          <p15:clr>
            <a:srgbClr val="F26B43"/>
          </p15:clr>
        </p15:guide>
        <p15:guide id="5" orient="horz" pos="168" userDrawn="1">
          <p15:clr>
            <a:srgbClr val="F26B43"/>
          </p15:clr>
        </p15:guide>
        <p15:guide id="6" orient="horz" pos="2880"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749300"/>
            <a:ext cx="4498975" cy="2532063"/>
          </a:xfrm>
        </p:spPr>
      </p:sp>
      <p:sp>
        <p:nvSpPr>
          <p:cNvPr id="3" name="Notes Placeholder 2"/>
          <p:cNvSpPr>
            <a:spLocks noGrp="1"/>
          </p:cNvSpPr>
          <p:nvPr>
            <p:ph type="body" idx="1"/>
          </p:nvPr>
        </p:nvSpPr>
        <p:spPr>
          <a:xfrm>
            <a:off x="502920" y="3657600"/>
            <a:ext cx="5852160" cy="5257800"/>
          </a:xfrm>
        </p:spPr>
        <p:txBody>
          <a:bodyPr/>
          <a:lstStyle/>
          <a:p>
            <a:pPr marL="0" indent="0">
              <a:buNone/>
            </a:pPr>
            <a:r>
              <a:rPr lang="en-US" dirty="0"/>
              <a:t>In this presentation, we hope to provide you with some insights on the current equity markets</a:t>
            </a:r>
            <a:r>
              <a:rPr lang="en-US" b="0" i="0" dirty="0">
                <a:solidFill>
                  <a:srgbClr val="222222"/>
                </a:solidFill>
                <a:effectLst/>
                <a:latin typeface="+mj-lt"/>
              </a:rPr>
              <a:t>.</a:t>
            </a:r>
            <a:endParaRPr lang="en-US" dirty="0">
              <a:latin typeface="+mj-lt"/>
            </a:endParaRPr>
          </a:p>
        </p:txBody>
      </p:sp>
    </p:spTree>
    <p:extLst>
      <p:ext uri="{BB962C8B-B14F-4D97-AF65-F5344CB8AC3E}">
        <p14:creationId xmlns:p14="http://schemas.microsoft.com/office/powerpoint/2010/main" val="42163651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Image Placeholder 1">
            <a:extLst>
              <a:ext uri="{FF2B5EF4-FFF2-40B4-BE49-F238E27FC236}">
                <a16:creationId xmlns:a16="http://schemas.microsoft.com/office/drawing/2014/main" id="{8AD47738-405C-433C-71B7-DFCE93036BE6}"/>
              </a:ext>
            </a:extLst>
          </p:cNvPr>
          <p:cNvSpPr>
            <a:spLocks noGrp="1" noRot="1" noChangeAspect="1"/>
          </p:cNvSpPr>
          <p:nvPr>
            <p:ph type="sldImg"/>
          </p:nvPr>
        </p:nvSpPr>
        <p:spPr>
          <a:xfrm>
            <a:off x="1179513" y="749300"/>
            <a:ext cx="4498975" cy="2532063"/>
          </a:xfrm>
        </p:spPr>
      </p:sp>
      <p:sp>
        <p:nvSpPr>
          <p:cNvPr id="2" name="Notes Placeholder 1">
            <a:extLst>
              <a:ext uri="{FF2B5EF4-FFF2-40B4-BE49-F238E27FC236}">
                <a16:creationId xmlns:a16="http://schemas.microsoft.com/office/drawing/2014/main" id="{2D8D62E4-B6F4-A338-9447-972B9A7035C5}"/>
              </a:ext>
            </a:extLst>
          </p:cNvPr>
          <p:cNvSpPr>
            <a:spLocks noGrp="1"/>
          </p:cNvSpPr>
          <p:nvPr>
            <p:ph type="body" idx="1"/>
          </p:nvPr>
        </p:nvSpPr>
        <p:spPr/>
        <p:txBody>
          <a:bodyPr/>
          <a:lstStyle/>
          <a:p>
            <a:pPr marL="0" indent="0" algn="l">
              <a:buNone/>
            </a:pPr>
            <a:r>
              <a:rPr lang="en-US" b="0" i="0" dirty="0">
                <a:solidFill>
                  <a:srgbClr val="222222"/>
                </a:solidFill>
                <a:effectLst/>
              </a:rPr>
              <a:t>Now, let's shift the discussion to how investors seek growth in portfolios. </a:t>
            </a:r>
          </a:p>
          <a:p>
            <a:pPr marL="0" indent="0" algn="l">
              <a:buNone/>
            </a:pPr>
            <a:r>
              <a:rPr lang="en-US" b="0" i="0" dirty="0">
                <a:solidFill>
                  <a:srgbClr val="222222"/>
                </a:solidFill>
                <a:effectLst/>
              </a:rPr>
              <a:t>At Capital Group, we often think of "growth" in terms of long-term capital appreciation, not "growth as a style." </a:t>
            </a:r>
          </a:p>
          <a:p>
            <a:pPr algn="l"/>
            <a:r>
              <a:rPr lang="en-US" b="0" i="0" dirty="0">
                <a:solidFill>
                  <a:srgbClr val="222222"/>
                </a:solidFill>
                <a:effectLst/>
              </a:rPr>
              <a:t>Although some of our analysts see long-term opportunities in some large-cap technology-driven companies that have led the market, it is important to note that there are many other places where we think investors should maintain diversified exposure. </a:t>
            </a:r>
          </a:p>
          <a:p>
            <a:pPr marL="0" indent="0" algn="l">
              <a:buNone/>
            </a:pPr>
            <a:r>
              <a:rPr lang="en-US" b="0" i="0" dirty="0">
                <a:solidFill>
                  <a:srgbClr val="222222"/>
                </a:solidFill>
                <a:effectLst/>
              </a:rPr>
              <a:t>The left hand side chart explores this duality.</a:t>
            </a:r>
          </a:p>
          <a:p>
            <a:pPr algn="l"/>
            <a:r>
              <a:rPr lang="en-US" b="0" i="0" dirty="0">
                <a:solidFill>
                  <a:srgbClr val="222222"/>
                </a:solidFill>
                <a:effectLst/>
              </a:rPr>
              <a:t>The chart shows that the most expensive cohort (dark blue line) in the S&amp;P 500 Index has gotten even more expensive than history in recent years. </a:t>
            </a:r>
          </a:p>
          <a:p>
            <a:pPr algn="l"/>
            <a:r>
              <a:rPr lang="en-US" b="0" i="0" dirty="0">
                <a:solidFill>
                  <a:srgbClr val="222222"/>
                </a:solidFill>
                <a:effectLst/>
              </a:rPr>
              <a:t>The flipside is that other parts of the market may offer good investment opportunities, and we believe investors should remain flexible to invest outside of just "growth," a style that emphasizes the more expensive parts of the market. </a:t>
            </a:r>
          </a:p>
          <a:p>
            <a:pPr algn="l"/>
            <a:r>
              <a:rPr lang="en-US" b="0" i="0" dirty="0">
                <a:solidFill>
                  <a:srgbClr val="222222"/>
                </a:solidFill>
                <a:effectLst/>
              </a:rPr>
              <a:t>The right hand side is a current look into the heavily discussed "Magnificent 7" stocks. After a massive spike in YoY earnings growth since 2023, due in large part to AI-related spending, we're seeing some of that come down to earth as the rest of the S&amp;P 500 is still growing at a positive rate.</a:t>
            </a:r>
            <a:endParaRPr lang="en-US" dirty="0"/>
          </a:p>
        </p:txBody>
      </p:sp>
    </p:spTree>
    <p:extLst>
      <p:ext uri="{BB962C8B-B14F-4D97-AF65-F5344CB8AC3E}">
        <p14:creationId xmlns:p14="http://schemas.microsoft.com/office/powerpoint/2010/main" val="21585304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Image Placeholder 1">
            <a:extLst>
              <a:ext uri="{FF2B5EF4-FFF2-40B4-BE49-F238E27FC236}">
                <a16:creationId xmlns:a16="http://schemas.microsoft.com/office/drawing/2014/main" id="{8AD47738-405C-433C-71B7-DFCE93036BE6}"/>
              </a:ext>
            </a:extLst>
          </p:cNvPr>
          <p:cNvSpPr>
            <a:spLocks noGrp="1" noRot="1" noChangeAspect="1"/>
          </p:cNvSpPr>
          <p:nvPr>
            <p:ph type="sldImg"/>
          </p:nvPr>
        </p:nvSpPr>
        <p:spPr>
          <a:xfrm>
            <a:off x="1179513" y="749300"/>
            <a:ext cx="4498975" cy="2532063"/>
          </a:xfrm>
        </p:spPr>
      </p:sp>
      <p:sp>
        <p:nvSpPr>
          <p:cNvPr id="2" name="Notes Placeholder 1">
            <a:extLst>
              <a:ext uri="{FF2B5EF4-FFF2-40B4-BE49-F238E27FC236}">
                <a16:creationId xmlns:a16="http://schemas.microsoft.com/office/drawing/2014/main" id="{2D8D62E4-B6F4-A338-9447-972B9A7035C5}"/>
              </a:ext>
            </a:extLst>
          </p:cNvPr>
          <p:cNvSpPr>
            <a:spLocks noGrp="1"/>
          </p:cNvSpPr>
          <p:nvPr>
            <p:ph type="body" idx="1"/>
          </p:nvPr>
        </p:nvSpPr>
        <p:spPr/>
        <p:txBody>
          <a:bodyPr/>
          <a:lstStyle/>
          <a:p>
            <a:pPr algn="l"/>
            <a:r>
              <a:rPr lang="en-US" dirty="0">
                <a:solidFill>
                  <a:sysClr val="windowText" lastClr="000000"/>
                </a:solidFill>
              </a:rPr>
              <a:t>Although there are pitfalls to owning a concentration of Magnificent 7 companies, they can be appropriate growth investments.</a:t>
            </a:r>
            <a:br>
              <a:rPr lang="en-US" dirty="0">
                <a:solidFill>
                  <a:sysClr val="windowText" lastClr="000000"/>
                </a:solidFill>
              </a:rPr>
            </a:br>
            <a:br>
              <a:rPr lang="en-US" dirty="0">
                <a:solidFill>
                  <a:sysClr val="windowText" lastClr="000000"/>
                </a:solidFill>
              </a:rPr>
            </a:br>
            <a:r>
              <a:rPr lang="en-US" dirty="0">
                <a:solidFill>
                  <a:sysClr val="windowText" lastClr="000000"/>
                </a:solidFill>
              </a:rPr>
              <a:t>But the question for investors is, ”What else?" </a:t>
            </a:r>
          </a:p>
          <a:p>
            <a:pPr algn="l"/>
            <a:r>
              <a:rPr lang="en-US" dirty="0">
                <a:solidFill>
                  <a:sysClr val="windowText" lastClr="000000"/>
                </a:solidFill>
              </a:rPr>
              <a:t>The left hand chart shows that the market value of the "next 50" companies was roughly the same as the Mag 7 as of 9/30/24. </a:t>
            </a:r>
          </a:p>
          <a:p>
            <a:pPr algn="l"/>
            <a:r>
              <a:rPr lang="en-US" dirty="0">
                <a:solidFill>
                  <a:sysClr val="windowText" lastClr="000000"/>
                </a:solidFill>
              </a:rPr>
              <a:t>And yet, those </a:t>
            </a:r>
            <a:r>
              <a:rPr lang="en-US" dirty="0"/>
              <a:t>50</a:t>
            </a:r>
            <a:r>
              <a:rPr lang="en-US" dirty="0">
                <a:solidFill>
                  <a:sysClr val="windowText" lastClr="000000"/>
                </a:solidFill>
              </a:rPr>
              <a:t> companies offered more sales and profits, and they feature companies from many other industries like financials and health care. </a:t>
            </a:r>
          </a:p>
          <a:p>
            <a:pPr algn="l"/>
            <a:r>
              <a:rPr lang="en-US" dirty="0">
                <a:solidFill>
                  <a:sysClr val="windowText" lastClr="000000"/>
                </a:solidFill>
              </a:rPr>
              <a:t>The right hand side zooms in on some of the sectors in which our investment professionals have more conviction than the market.</a:t>
            </a:r>
            <a:br>
              <a:rPr lang="en-US" dirty="0">
                <a:solidFill>
                  <a:sysClr val="windowText" lastClr="000000"/>
                </a:solidFill>
              </a:rPr>
            </a:br>
            <a:br>
              <a:rPr lang="en-US" dirty="0">
                <a:solidFill>
                  <a:sysClr val="windowText" lastClr="000000"/>
                </a:solidFill>
              </a:rPr>
            </a:br>
            <a:r>
              <a:rPr lang="en-US" dirty="0">
                <a:solidFill>
                  <a:sysClr val="windowText" lastClr="000000"/>
                </a:solidFill>
              </a:rPr>
              <a:t>For the last one, semiconductor materials and equipment, think of these as "pick and shovel" companies that make equipment to make semiconductors.</a:t>
            </a:r>
            <a:endParaRPr lang="en-US" dirty="0"/>
          </a:p>
        </p:txBody>
      </p:sp>
    </p:spTree>
    <p:extLst>
      <p:ext uri="{BB962C8B-B14F-4D97-AF65-F5344CB8AC3E}">
        <p14:creationId xmlns:p14="http://schemas.microsoft.com/office/powerpoint/2010/main" val="37124923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749300"/>
            <a:ext cx="4498975" cy="2532063"/>
          </a:xfrm>
        </p:spPr>
      </p:sp>
      <p:sp>
        <p:nvSpPr>
          <p:cNvPr id="3" name="Notes Placeholder 2"/>
          <p:cNvSpPr>
            <a:spLocks noGrp="1"/>
          </p:cNvSpPr>
          <p:nvPr>
            <p:ph type="body" idx="1"/>
          </p:nvPr>
        </p:nvSpPr>
        <p:spPr>
          <a:xfrm>
            <a:off x="502920" y="3657601"/>
            <a:ext cx="5852160" cy="4403559"/>
          </a:xfrm>
        </p:spPr>
        <p:txBody>
          <a:bodyPr/>
          <a:lstStyle/>
          <a:p>
            <a:pPr marL="0" lvl="0" indent="0">
              <a:spcAft>
                <a:spcPts val="400"/>
              </a:spcAft>
              <a:buNone/>
              <a:defRPr/>
            </a:pPr>
            <a:r>
              <a:rPr lang="en-US" u="none" strike="noStrike" dirty="0">
                <a:solidFill>
                  <a:srgbClr val="222222"/>
                </a:solidFill>
                <a:effectLst/>
                <a:latin typeface="AvenirNext LT Com Regular" panose="020B0503020202020204" pitchFamily="34" charset="0"/>
              </a:rPr>
              <a:t>It’s understandable why the U.S. equity markets were as strong as they were over the past decade. Let's dive in now to international markets.</a:t>
            </a:r>
          </a:p>
          <a:p>
            <a:pPr>
              <a:spcAft>
                <a:spcPts val="400"/>
              </a:spcAft>
              <a:defRPr/>
            </a:pPr>
            <a:r>
              <a:rPr lang="en-US" u="none" strike="noStrike" dirty="0">
                <a:solidFill>
                  <a:srgbClr val="222222"/>
                </a:solidFill>
                <a:effectLst/>
                <a:latin typeface="AvenirNext LT Com Regular" panose="020B0503020202020204" pitchFamily="34" charset="0"/>
              </a:rPr>
              <a:t>The scoreboard confirms this difference — 12.70% vs. </a:t>
            </a:r>
            <a:r>
              <a:rPr lang="en-US" dirty="0">
                <a:solidFill>
                  <a:srgbClr val="222222"/>
                </a:solidFill>
                <a:latin typeface="AvenirNext LT Com Regular" panose="020B0503020202020204" pitchFamily="34" charset="0"/>
              </a:rPr>
              <a:t>5.22</a:t>
            </a:r>
            <a:r>
              <a:rPr lang="en-US" u="none" strike="noStrike" dirty="0">
                <a:solidFill>
                  <a:srgbClr val="222222"/>
                </a:solidFill>
                <a:effectLst/>
                <a:latin typeface="AvenirNext LT Com Regular" panose="020B0503020202020204" pitchFamily="34" charset="0"/>
              </a:rPr>
              <a:t>% annualized since 2014. </a:t>
            </a:r>
          </a:p>
          <a:p>
            <a:pPr>
              <a:spcAft>
                <a:spcPts val="400"/>
              </a:spcAft>
              <a:defRPr/>
            </a:pPr>
            <a:r>
              <a:rPr lang="en-US" u="none" strike="noStrike" dirty="0">
                <a:solidFill>
                  <a:srgbClr val="222222"/>
                </a:solidFill>
                <a:effectLst/>
                <a:latin typeface="AvenirNext LT Com Regular" panose="020B0503020202020204" pitchFamily="34" charset="0"/>
              </a:rPr>
              <a:t>But let's look at the underlying drivers on the right: </a:t>
            </a:r>
          </a:p>
          <a:p>
            <a:pPr marL="228600" indent="-228600">
              <a:spcAft>
                <a:spcPts val="400"/>
              </a:spcAft>
              <a:buAutoNum type="arabicPeriod"/>
              <a:defRPr/>
            </a:pPr>
            <a:r>
              <a:rPr lang="en-US" u="none" strike="noStrike" dirty="0">
                <a:solidFill>
                  <a:srgbClr val="222222"/>
                </a:solidFill>
                <a:effectLst/>
                <a:latin typeface="AvenirNext LT Com Regular" panose="020B0503020202020204" pitchFamily="34" charset="0"/>
              </a:rPr>
              <a:t>Earnings growth was driven by high-growth sectors such as tech, biotech and communication services, not as well-represented in international indexes. </a:t>
            </a:r>
          </a:p>
          <a:p>
            <a:pPr marL="228600" indent="-228600">
              <a:spcAft>
                <a:spcPts val="400"/>
              </a:spcAft>
              <a:buAutoNum type="arabicPeriod"/>
              <a:defRPr/>
            </a:pPr>
            <a:r>
              <a:rPr lang="en-US" u="none" strike="noStrike" dirty="0">
                <a:solidFill>
                  <a:srgbClr val="222222"/>
                </a:solidFill>
                <a:effectLst/>
                <a:latin typeface="AvenirNext LT Com Regular" panose="020B0503020202020204" pitchFamily="34" charset="0"/>
              </a:rPr>
              <a:t>Valuation (P/E) changes, though, experienced big differences. In a near-zero rate world, investors rewarded U.S. companies’ top-line growth by paying up in multiples. </a:t>
            </a:r>
          </a:p>
          <a:p>
            <a:pPr marL="228600" indent="-228600">
              <a:spcAft>
                <a:spcPts val="400"/>
              </a:spcAft>
              <a:buAutoNum type="arabicPeriod"/>
              <a:defRPr/>
            </a:pPr>
            <a:r>
              <a:rPr lang="en-US" u="none" strike="noStrike" dirty="0">
                <a:solidFill>
                  <a:srgbClr val="222222"/>
                </a:solidFill>
                <a:effectLst/>
                <a:latin typeface="AvenirNext LT Com Regular" panose="020B0503020202020204" pitchFamily="34" charset="0"/>
              </a:rPr>
              <a:t>Dividends actually produced more total returns for non-U.S. stocks. </a:t>
            </a:r>
          </a:p>
          <a:p>
            <a:pPr marL="228600" indent="-228600" algn="l">
              <a:spcAft>
                <a:spcPts val="400"/>
              </a:spcAft>
              <a:buFont typeface="Arial" panose="020B0604020202020204" pitchFamily="34" charset="0"/>
              <a:buAutoNum type="arabicPeriod"/>
              <a:defRPr/>
            </a:pPr>
            <a:r>
              <a:rPr lang="en-US" u="none" strike="noStrike" dirty="0">
                <a:solidFill>
                  <a:srgbClr val="222222"/>
                </a:solidFill>
                <a:effectLst/>
                <a:latin typeface="AvenirNext LT Com Regular" panose="020B0503020202020204" pitchFamily="34" charset="0"/>
              </a:rPr>
              <a:t>And take a look at the headwind that the dollar's strength provided — </a:t>
            </a:r>
            <a:r>
              <a:rPr lang="en-US" dirty="0">
                <a:solidFill>
                  <a:srgbClr val="222222"/>
                </a:solidFill>
                <a:latin typeface="AvenirNext LT Com Regular" panose="020B0503020202020204" pitchFamily="34" charset="0"/>
              </a:rPr>
              <a:t>1.87</a:t>
            </a:r>
            <a:r>
              <a:rPr lang="en-US" u="none" strike="noStrike" dirty="0">
                <a:solidFill>
                  <a:srgbClr val="222222"/>
                </a:solidFill>
                <a:effectLst/>
                <a:latin typeface="AvenirNext LT Com Regular" panose="020B0503020202020204" pitchFamily="34" charset="0"/>
              </a:rPr>
              <a:t>% per year.</a:t>
            </a:r>
          </a:p>
          <a:p>
            <a:pPr algn="l">
              <a:spcAft>
                <a:spcPts val="400"/>
              </a:spcAft>
              <a:defRPr/>
            </a:pPr>
            <a:r>
              <a:rPr lang="en-US" u="none" strike="noStrike" dirty="0">
                <a:solidFill>
                  <a:srgbClr val="222222"/>
                </a:solidFill>
                <a:effectLst/>
                <a:latin typeface="AvenirNext LT Com Regular" panose="020B0503020202020204" pitchFamily="34" charset="0"/>
              </a:rPr>
              <a:t>Looking forward, when rates are no longer near zero, and if the dollar's relative strength subsides, it's not hard to imagine how this all could look vastly different in the next 10 years.</a:t>
            </a:r>
          </a:p>
        </p:txBody>
      </p:sp>
    </p:spTree>
    <p:extLst>
      <p:ext uri="{BB962C8B-B14F-4D97-AF65-F5344CB8AC3E}">
        <p14:creationId xmlns:p14="http://schemas.microsoft.com/office/powerpoint/2010/main" val="8398407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Image Placeholder 1">
            <a:extLst>
              <a:ext uri="{FF2B5EF4-FFF2-40B4-BE49-F238E27FC236}">
                <a16:creationId xmlns:a16="http://schemas.microsoft.com/office/drawing/2014/main" id="{E10048F8-5D33-BC8D-FF90-7507E71EB09D}"/>
              </a:ext>
            </a:extLst>
          </p:cNvPr>
          <p:cNvSpPr>
            <a:spLocks noGrp="1" noRot="1" noChangeAspect="1"/>
          </p:cNvSpPr>
          <p:nvPr>
            <p:ph type="sldImg"/>
          </p:nvPr>
        </p:nvSpPr>
        <p:spPr>
          <a:xfrm>
            <a:off x="1179513" y="749300"/>
            <a:ext cx="4498975" cy="2532063"/>
          </a:xfrm>
        </p:spPr>
      </p:sp>
      <p:sp>
        <p:nvSpPr>
          <p:cNvPr id="4" name="Notes Placeholder 3">
            <a:extLst>
              <a:ext uri="{FF2B5EF4-FFF2-40B4-BE49-F238E27FC236}">
                <a16:creationId xmlns:a16="http://schemas.microsoft.com/office/drawing/2014/main" id="{EFCA9F1F-B03D-9945-D893-F8C1D2C9AB0E}"/>
              </a:ext>
            </a:extLst>
          </p:cNvPr>
          <p:cNvSpPr>
            <a:spLocks noGrp="1"/>
          </p:cNvSpPr>
          <p:nvPr>
            <p:ph type="body" sz="quarter" idx="3"/>
          </p:nvPr>
        </p:nvSpPr>
        <p:spPr/>
        <p:txBody>
          <a:bodyPr/>
          <a:lstStyle/>
          <a:p>
            <a:pPr algn="l"/>
            <a:r>
              <a:rPr lang="en-US" dirty="0"/>
              <a:t>Let's now look at the headwind that the USD provided to non-U.S. stocks over the past decade. </a:t>
            </a:r>
          </a:p>
          <a:p>
            <a:pPr marL="0" indent="0">
              <a:buNone/>
            </a:pPr>
            <a:r>
              <a:rPr lang="en-US" dirty="0"/>
              <a:t>The strengthening dollar over the past 13 years has been a key factor in the excess return of U.S. equities over non-U.S. equities. While precise timing is hard to predict, currencies tend to move in long cycles. </a:t>
            </a:r>
          </a:p>
          <a:p>
            <a:pPr marL="0" indent="0">
              <a:buNone/>
            </a:pPr>
            <a:r>
              <a:rPr lang="en-US" dirty="0"/>
              <a:t>Behind the strong dollar cycle was a combination of higher U.S. rates (compared with Europe and Japan), which prompted fixed income flows into the U.S. (and the dollar), and optimism around tech/internet stocks, which prompted equity flows into the U.S. </a:t>
            </a:r>
          </a:p>
          <a:p>
            <a:pPr marL="0" indent="0">
              <a:buNone/>
            </a:pPr>
            <a:r>
              <a:rPr lang="en-US" dirty="0"/>
              <a:t>Should the next decade bring U.S. rate cuts and a broadening market, it could also mean a very different environment for the U.S. dollar.</a:t>
            </a:r>
          </a:p>
        </p:txBody>
      </p:sp>
    </p:spTree>
    <p:extLst>
      <p:ext uri="{BB962C8B-B14F-4D97-AF65-F5344CB8AC3E}">
        <p14:creationId xmlns:p14="http://schemas.microsoft.com/office/powerpoint/2010/main" val="20028234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 to slide.]</a:t>
            </a:r>
          </a:p>
          <a:p>
            <a:endParaRPr lang="en-US" dirty="0"/>
          </a:p>
        </p:txBody>
      </p:sp>
    </p:spTree>
    <p:extLst>
      <p:ext uri="{BB962C8B-B14F-4D97-AF65-F5344CB8AC3E}">
        <p14:creationId xmlns:p14="http://schemas.microsoft.com/office/powerpoint/2010/main" val="42856063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 to slide.]</a:t>
            </a:r>
          </a:p>
        </p:txBody>
      </p:sp>
    </p:spTree>
    <p:extLst>
      <p:ext uri="{BB962C8B-B14F-4D97-AF65-F5344CB8AC3E}">
        <p14:creationId xmlns:p14="http://schemas.microsoft.com/office/powerpoint/2010/main" val="6348924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5F53AA-AE87-3448-EA5C-1FE081AF524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4D42E8-3AE1-6FBD-0061-01E937A465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4B9D2FB-74B8-E03E-36D4-4463C9FC78D8}"/>
              </a:ext>
            </a:extLst>
          </p:cNvPr>
          <p:cNvSpPr>
            <a:spLocks noGrp="1"/>
          </p:cNvSpPr>
          <p:nvPr>
            <p:ph type="body" idx="1"/>
          </p:nvPr>
        </p:nvSpPr>
        <p:spPr/>
        <p:txBody>
          <a:bodyPr/>
          <a:lstStyle/>
          <a:p>
            <a:r>
              <a:rPr lang="en-US" dirty="0"/>
              <a:t>[Refer to slide.]</a:t>
            </a:r>
          </a:p>
        </p:txBody>
      </p:sp>
    </p:spTree>
    <p:extLst>
      <p:ext uri="{BB962C8B-B14F-4D97-AF65-F5344CB8AC3E}">
        <p14:creationId xmlns:p14="http://schemas.microsoft.com/office/powerpoint/2010/main" val="26529976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 to slide.]</a:t>
            </a:r>
          </a:p>
          <a:p>
            <a:endParaRPr lang="en-US" dirty="0"/>
          </a:p>
        </p:txBody>
      </p:sp>
    </p:spTree>
    <p:extLst>
      <p:ext uri="{BB962C8B-B14F-4D97-AF65-F5344CB8AC3E}">
        <p14:creationId xmlns:p14="http://schemas.microsoft.com/office/powerpoint/2010/main" val="13602412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744538"/>
            <a:ext cx="4495800" cy="2530475"/>
          </a:xfrm>
        </p:spPr>
      </p:sp>
      <p:sp>
        <p:nvSpPr>
          <p:cNvPr id="3" name="Notes Placeholder 2">
            <a:extLst>
              <a:ext uri="{FF2B5EF4-FFF2-40B4-BE49-F238E27FC236}">
                <a16:creationId xmlns:a16="http://schemas.microsoft.com/office/drawing/2014/main" id="{06BD866C-3A1D-94F0-CCA0-1457EECA66FD}"/>
              </a:ext>
            </a:extLst>
          </p:cNvPr>
          <p:cNvSpPr>
            <a:spLocks noGrp="1"/>
          </p:cNvSpPr>
          <p:nvPr>
            <p:ph type="body" idx="1"/>
          </p:nvPr>
        </p:nvSpPr>
        <p:spPr/>
        <p:txBody>
          <a:bodyPr/>
          <a:lstStyle/>
          <a:p>
            <a:pPr marL="0" indent="0" defTabSz="238910">
              <a:lnSpc>
                <a:spcPts val="1463"/>
              </a:lnSpc>
              <a:spcAft>
                <a:spcPts val="627"/>
              </a:spcAft>
              <a:buNone/>
              <a:defRPr/>
            </a:pPr>
            <a:r>
              <a:rPr lang="en-US" sz="1050" dirty="0">
                <a:solidFill>
                  <a:srgbClr val="000000"/>
                </a:solidFill>
              </a:rPr>
              <a:t>[Refer to slide.]</a:t>
            </a:r>
          </a:p>
          <a:p>
            <a:pPr marL="298637" indent="-298637" defTabSz="238910">
              <a:lnSpc>
                <a:spcPts val="1463"/>
              </a:lnSpc>
              <a:spcAft>
                <a:spcPts val="627"/>
              </a:spcAft>
              <a:defRPr/>
            </a:pPr>
            <a:endParaRPr lang="en-GB" sz="1200" dirty="0">
              <a:latin typeface="+mn-lt"/>
            </a:endParaRPr>
          </a:p>
          <a:p>
            <a:pPr marL="298637" indent="-298637" defTabSz="238910">
              <a:lnSpc>
                <a:spcPts val="1463"/>
              </a:lnSpc>
              <a:spcAft>
                <a:spcPts val="627"/>
              </a:spcAft>
              <a:defRPr/>
            </a:pPr>
            <a:endParaRPr lang="en-US" dirty="0"/>
          </a:p>
          <a:p>
            <a:pPr marL="298637" indent="-298637" defTabSz="238910">
              <a:lnSpc>
                <a:spcPts val="1463"/>
              </a:lnSpc>
              <a:spcAft>
                <a:spcPts val="627"/>
              </a:spcAft>
              <a:defRPr/>
            </a:pPr>
            <a:endParaRPr lang="en-US" sz="1200" dirty="0">
              <a:latin typeface="+mn-lt"/>
            </a:endParaRPr>
          </a:p>
          <a:p>
            <a:pPr marL="298637" indent="-298637" defTabSz="238910">
              <a:lnSpc>
                <a:spcPts val="1463"/>
              </a:lnSpc>
              <a:spcAft>
                <a:spcPts val="627"/>
              </a:spcAft>
              <a:defRPr/>
            </a:pPr>
            <a:endParaRPr lang="en-US" dirty="0"/>
          </a:p>
          <a:p>
            <a:pPr marL="0" indent="0">
              <a:buNone/>
            </a:pPr>
            <a:endParaRPr lang="en-US" dirty="0"/>
          </a:p>
        </p:txBody>
      </p:sp>
    </p:spTree>
    <p:extLst>
      <p:ext uri="{BB962C8B-B14F-4D97-AF65-F5344CB8AC3E}">
        <p14:creationId xmlns:p14="http://schemas.microsoft.com/office/powerpoint/2010/main" val="21906133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0" i="0" dirty="0">
                <a:solidFill>
                  <a:srgbClr val="222222"/>
                </a:solidFill>
                <a:effectLst/>
              </a:rPr>
              <a:t>[Refer to slide.]</a:t>
            </a:r>
            <a:endParaRPr lang="en-US" dirty="0"/>
          </a:p>
        </p:txBody>
      </p:sp>
    </p:spTree>
    <p:extLst>
      <p:ext uri="{BB962C8B-B14F-4D97-AF65-F5344CB8AC3E}">
        <p14:creationId xmlns:p14="http://schemas.microsoft.com/office/powerpoint/2010/main" val="1490944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kern="1200" dirty="0">
                <a:solidFill>
                  <a:srgbClr val="000000"/>
                </a:solidFill>
                <a:effectLst/>
              </a:rPr>
              <a:t>To begin the discussion, </a:t>
            </a:r>
            <a:r>
              <a:rPr lang="en-US" dirty="0">
                <a:solidFill>
                  <a:srgbClr val="000000"/>
                </a:solidFill>
              </a:rPr>
              <a:t>we're going to talk about the </a:t>
            </a:r>
            <a:r>
              <a:rPr lang="en-US" dirty="0"/>
              <a:t>current market backdrop, how today's environment compares with years past, and outline the investment challenges and opportunities facing investors. </a:t>
            </a:r>
            <a:r>
              <a:rPr lang="en-US" kern="1200" dirty="0">
                <a:solidFill>
                  <a:srgbClr val="000000"/>
                </a:solidFill>
                <a:effectLst/>
              </a:rPr>
              <a:t>Then </a:t>
            </a:r>
            <a:r>
              <a:rPr lang="en-US" dirty="0">
                <a:solidFill>
                  <a:srgbClr val="000000"/>
                </a:solidFill>
              </a:rPr>
              <a:t>we’ll discuss </a:t>
            </a:r>
            <a:r>
              <a:rPr lang="en-US" kern="1200" dirty="0">
                <a:solidFill>
                  <a:srgbClr val="000000"/>
                </a:solidFill>
                <a:effectLst/>
              </a:rPr>
              <a:t>some of the winners and losers that may emerge in this new global system, including some trends worth watching. Finally, </a:t>
            </a:r>
            <a:r>
              <a:rPr lang="en-US" dirty="0">
                <a:solidFill>
                  <a:srgbClr val="000000"/>
                </a:solidFill>
              </a:rPr>
              <a:t>we’ll look </a:t>
            </a:r>
            <a:r>
              <a:rPr lang="en-US" kern="1200" dirty="0">
                <a:solidFill>
                  <a:srgbClr val="000000"/>
                </a:solidFill>
                <a:effectLst/>
              </a:rPr>
              <a:t>at the global landscape of equity investing and the important role equities can play.</a:t>
            </a:r>
          </a:p>
          <a:p>
            <a:pPr marL="0" indent="0">
              <a:buFont typeface="Arial" panose="020B0604020202020204" pitchFamily="34" charset="0"/>
              <a:buNone/>
            </a:pPr>
            <a:endParaRPr lang="en-US" b="1" dirty="0"/>
          </a:p>
          <a:p>
            <a:endParaRPr lang="en-US" dirty="0"/>
          </a:p>
        </p:txBody>
      </p:sp>
    </p:spTree>
    <p:extLst>
      <p:ext uri="{BB962C8B-B14F-4D97-AF65-F5344CB8AC3E}">
        <p14:creationId xmlns:p14="http://schemas.microsoft.com/office/powerpoint/2010/main" val="37006441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744538"/>
            <a:ext cx="4495800" cy="2530475"/>
          </a:xfrm>
        </p:spPr>
      </p:sp>
      <p:sp>
        <p:nvSpPr>
          <p:cNvPr id="3" name="Notes Placeholder 2"/>
          <p:cNvSpPr>
            <a:spLocks noGrp="1"/>
          </p:cNvSpPr>
          <p:nvPr>
            <p:ph type="body" idx="1"/>
          </p:nvPr>
        </p:nvSpPr>
        <p:spPr>
          <a:xfrm>
            <a:off x="502920" y="3657600"/>
            <a:ext cx="5852160" cy="5048739"/>
          </a:xfrm>
        </p:spPr>
        <p:txBody>
          <a:bodyPr/>
          <a:lstStyle/>
          <a:p>
            <a:pPr marL="0" indent="0">
              <a:buNone/>
            </a:pPr>
            <a:r>
              <a:rPr lang="en-US" dirty="0">
                <a:solidFill>
                  <a:srgbClr val="000000"/>
                </a:solidFill>
                <a:effectLst/>
                <a:latin typeface="AvenirNext LT Com Regular" panose="020B0503020202020204" pitchFamily="34" charset="0"/>
              </a:rPr>
              <a:t>Before we dive into what we're seeing in equities, let's set the stage with the backdrop for a broadening market, which all comes down to the time value of money and how investors determine the value of stocks. </a:t>
            </a:r>
          </a:p>
          <a:p>
            <a:pPr marL="0" indent="0">
              <a:buNone/>
            </a:pPr>
            <a:r>
              <a:rPr lang="en-US" dirty="0">
                <a:solidFill>
                  <a:srgbClr val="000000"/>
                </a:solidFill>
                <a:effectLst/>
                <a:latin typeface="AvenirNext LT Com Regular" panose="020B0503020202020204" pitchFamily="34" charset="0"/>
              </a:rPr>
              <a:t>This chart depicts the very long-term view of U.S. Treasury yields stretching back to the late 19th century. Take a look at the pink box covering the 2010 to 2022 period where 10-year yields resided below the long-term average. </a:t>
            </a:r>
          </a:p>
          <a:p>
            <a:pPr marL="0" indent="0">
              <a:buNone/>
            </a:pPr>
            <a:r>
              <a:rPr lang="en-US" dirty="0">
                <a:solidFill>
                  <a:srgbClr val="000000"/>
                </a:solidFill>
                <a:effectLst/>
                <a:latin typeface="AvenirNext LT Com Regular" panose="020B0503020202020204" pitchFamily="34" charset="0"/>
              </a:rPr>
              <a:t>In 2008, the Global Financial Crisis led to the Fed cutting the federal </a:t>
            </a:r>
            <a:r>
              <a:rPr lang="en-US" dirty="0">
                <a:solidFill>
                  <a:srgbClr val="000000"/>
                </a:solidFill>
                <a:latin typeface="AvenirNext LT Com Regular" panose="020B0503020202020204" pitchFamily="34" charset="0"/>
              </a:rPr>
              <a:t>f</a:t>
            </a:r>
            <a:r>
              <a:rPr lang="en-US" dirty="0">
                <a:solidFill>
                  <a:srgbClr val="000000"/>
                </a:solidFill>
                <a:effectLst/>
                <a:latin typeface="AvenirNext LT Com Regular" panose="020B0503020202020204" pitchFamily="34" charset="0"/>
              </a:rPr>
              <a:t>unds </a:t>
            </a:r>
            <a:r>
              <a:rPr lang="en-US" dirty="0">
                <a:solidFill>
                  <a:srgbClr val="000000"/>
                </a:solidFill>
                <a:latin typeface="AvenirNext LT Com Regular" panose="020B0503020202020204" pitchFamily="34" charset="0"/>
              </a:rPr>
              <a:t>t</a:t>
            </a:r>
            <a:r>
              <a:rPr lang="en-US" dirty="0">
                <a:solidFill>
                  <a:srgbClr val="000000"/>
                </a:solidFill>
                <a:effectLst/>
                <a:latin typeface="AvenirNext LT Com Regular" panose="020B0503020202020204" pitchFamily="34" charset="0"/>
              </a:rPr>
              <a:t>arget rate to a range of 0%-0.25% in December 2008. </a:t>
            </a:r>
          </a:p>
          <a:p>
            <a:pPr algn="l"/>
            <a:r>
              <a:rPr lang="en-US" dirty="0">
                <a:solidFill>
                  <a:srgbClr val="000000"/>
                </a:solidFill>
                <a:effectLst/>
                <a:latin typeface="AvenirNext LT Com Regular" panose="020B0503020202020204" pitchFamily="34" charset="0"/>
              </a:rPr>
              <a:t>Now fast forward to today. Many may be fixated on the direction of the Fed's policy direction with each quarter, but that misses the bigger picture, which confirms that since the </a:t>
            </a:r>
            <a:r>
              <a:rPr lang="en-US" dirty="0">
                <a:solidFill>
                  <a:srgbClr val="000000"/>
                </a:solidFill>
                <a:latin typeface="AvenirNext LT Com Regular" panose="020B0503020202020204" pitchFamily="34" charset="0"/>
              </a:rPr>
              <a:t>g</a:t>
            </a:r>
            <a:r>
              <a:rPr lang="en-US" dirty="0">
                <a:solidFill>
                  <a:srgbClr val="000000"/>
                </a:solidFill>
                <a:effectLst/>
                <a:latin typeface="AvenirNext LT Com Regular" panose="020B0503020202020204" pitchFamily="34" charset="0"/>
              </a:rPr>
              <a:t>lobal </a:t>
            </a:r>
            <a:r>
              <a:rPr lang="en-US" dirty="0">
                <a:solidFill>
                  <a:srgbClr val="000000"/>
                </a:solidFill>
                <a:latin typeface="AvenirNext LT Com Regular" panose="020B0503020202020204" pitchFamily="34" charset="0"/>
              </a:rPr>
              <a:t>p</a:t>
            </a:r>
            <a:r>
              <a:rPr lang="en-US" dirty="0">
                <a:solidFill>
                  <a:srgbClr val="000000"/>
                </a:solidFill>
                <a:effectLst/>
                <a:latin typeface="AvenirNext LT Com Regular" panose="020B0503020202020204" pitchFamily="34" charset="0"/>
              </a:rPr>
              <a:t>andemic, conditions have shifted "back to normal." </a:t>
            </a:r>
          </a:p>
          <a:p>
            <a:pPr marL="0" indent="0">
              <a:buNone/>
            </a:pPr>
            <a:r>
              <a:rPr lang="en-US" b="0" i="0" dirty="0">
                <a:solidFill>
                  <a:srgbClr val="222222"/>
                </a:solidFill>
                <a:effectLst/>
                <a:latin typeface="+mj-lt"/>
              </a:rPr>
              <a:t>And this is what is meant by "a brave new world," a longer term period in which the time value of money could be positive, carrying implications for a broadening market across all types of companies.</a:t>
            </a:r>
            <a:endParaRPr lang="en-US" dirty="0">
              <a:solidFill>
                <a:srgbClr val="000000"/>
              </a:solidFill>
              <a:effectLst/>
              <a:latin typeface="+mj-lt"/>
            </a:endParaRPr>
          </a:p>
        </p:txBody>
      </p:sp>
    </p:spTree>
    <p:extLst>
      <p:ext uri="{BB962C8B-B14F-4D97-AF65-F5344CB8AC3E}">
        <p14:creationId xmlns:p14="http://schemas.microsoft.com/office/powerpoint/2010/main" val="42489651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D6B7D8-AEF6-D224-49C9-244626401B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854E3B-FBB5-6868-4CDE-6E45EB46C44C}"/>
              </a:ext>
            </a:extLst>
          </p:cNvPr>
          <p:cNvSpPr>
            <a:spLocks noGrp="1" noRot="1" noChangeAspect="1"/>
          </p:cNvSpPr>
          <p:nvPr>
            <p:ph type="sldImg"/>
          </p:nvPr>
        </p:nvSpPr>
        <p:spPr>
          <a:xfrm>
            <a:off x="1181100" y="744538"/>
            <a:ext cx="4495800" cy="2530475"/>
          </a:xfrm>
        </p:spPr>
      </p:sp>
      <p:sp>
        <p:nvSpPr>
          <p:cNvPr id="3" name="Notes Placeholder 2">
            <a:extLst>
              <a:ext uri="{FF2B5EF4-FFF2-40B4-BE49-F238E27FC236}">
                <a16:creationId xmlns:a16="http://schemas.microsoft.com/office/drawing/2014/main" id="{DDA1DB6A-8A74-45A7-FF5B-7B78CF3D2DBF}"/>
              </a:ext>
            </a:extLst>
          </p:cNvPr>
          <p:cNvSpPr>
            <a:spLocks noGrp="1"/>
          </p:cNvSpPr>
          <p:nvPr>
            <p:ph type="body" idx="1"/>
          </p:nvPr>
        </p:nvSpPr>
        <p:spPr>
          <a:xfrm>
            <a:off x="502920" y="3657600"/>
            <a:ext cx="5852160" cy="5048739"/>
          </a:xfrm>
        </p:spPr>
        <p:txBody>
          <a:bodyPr/>
          <a:lstStyle/>
          <a:p>
            <a:pPr algn="l"/>
            <a:r>
              <a:rPr lang="en-US" dirty="0">
                <a:solidFill>
                  <a:srgbClr val="000000"/>
                </a:solidFill>
                <a:effectLst/>
                <a:latin typeface="AvenirNext LT Com Regular" panose="020B0503020202020204" pitchFamily="34" charset="0"/>
              </a:rPr>
              <a:t>As long-term investors, it's important to be careful not to focus too much on what's happening in a single quarter. The chart on the left depicts that coming into 2023, the market believed, with near certainty, that the Fed would cut more than three times in 2024. Then as inflation remained stubborn, that fell close to zero, but as (more recently) inflation showed signs of easing, the market flipped back to believing with high probability that three or more cuts will still occur this year. </a:t>
            </a:r>
          </a:p>
          <a:p>
            <a:pPr algn="l"/>
            <a:r>
              <a:rPr lang="en-US" dirty="0">
                <a:solidFill>
                  <a:srgbClr val="000000"/>
                </a:solidFill>
                <a:effectLst/>
                <a:latin typeface="AvenirNext LT Com Regular" panose="020B0503020202020204" pitchFamily="34" charset="0"/>
              </a:rPr>
              <a:t>As these expectations have changed rapidly, signs of the market broadening have emerged on the right hand side chart. Since the start of Q3, dividend stocks, value stocks and international stocks have all outpaced the S&amp;P 500 Index, while growth has notably trailed </a:t>
            </a:r>
            <a:r>
              <a:rPr lang="en-US" dirty="0">
                <a:solidFill>
                  <a:srgbClr val="000000"/>
                </a:solidFill>
                <a:latin typeface="AvenirNext LT Com Regular" panose="020B0503020202020204" pitchFamily="34" charset="0"/>
              </a:rPr>
              <a:t>the index.</a:t>
            </a:r>
            <a:endParaRPr lang="en-US" dirty="0">
              <a:solidFill>
                <a:srgbClr val="000000"/>
              </a:solidFill>
              <a:effectLst/>
              <a:latin typeface="AvenirNext LT Com Regular" panose="020B0503020202020204" pitchFamily="34" charset="0"/>
            </a:endParaRPr>
          </a:p>
        </p:txBody>
      </p:sp>
    </p:spTree>
    <p:extLst>
      <p:ext uri="{BB962C8B-B14F-4D97-AF65-F5344CB8AC3E}">
        <p14:creationId xmlns:p14="http://schemas.microsoft.com/office/powerpoint/2010/main" val="34305773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Investors are getting mixed signals about the direction of the economy. When it comes to stock prices, one of the metrics that matters most is corporate earnings. </a:t>
            </a:r>
          </a:p>
          <a:p>
            <a:r>
              <a:rPr lang="en-US" dirty="0"/>
              <a:t>In the U.S., Wall Street analysts expect earnings for companies in the S&amp;P 500 Index to rise 9.4% in 2024, based on consensus data compiled by FactSet. </a:t>
            </a:r>
          </a:p>
          <a:p>
            <a:r>
              <a:rPr lang="en-US" dirty="0"/>
              <a:t>That’s along with an expected 5.5% earnings boost in European markets, a 12.7% increase in Japanese markets and a robust 19.6% gain in emerging markets. </a:t>
            </a:r>
          </a:p>
          <a:p>
            <a:r>
              <a:rPr lang="en-US" dirty="0"/>
              <a:t>Given that 2023 was a difficult year, it’s logical to expect an earnings rebound in 2024, which could provide a runway for stocks to head higher. But there are several risks that could result in substantial earnings revisions. </a:t>
            </a:r>
          </a:p>
          <a:p>
            <a:r>
              <a:rPr lang="en-US" dirty="0"/>
              <a:t>What’s the risk that earnings expectations are too high? “I don’t think it’s going to be a terrible year for corporate earnings, but I think we’re more likely to see 6% to 8% growth in the U.S.,” says Capital Group economist Jared Franz, “and potentially higher in some emerging markets.”</a:t>
            </a:r>
          </a:p>
        </p:txBody>
      </p:sp>
    </p:spTree>
    <p:extLst>
      <p:ext uri="{BB962C8B-B14F-4D97-AF65-F5344CB8AC3E}">
        <p14:creationId xmlns:p14="http://schemas.microsoft.com/office/powerpoint/2010/main" val="28412161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solidFill>
                  <a:srgbClr val="222222"/>
                </a:solidFill>
                <a:effectLst/>
                <a:latin typeface="AvenirNext LT Com Regular" panose="020B0503020202020204" pitchFamily="34" charset="0"/>
              </a:rPr>
              <a:t>[Refer to slide.]</a:t>
            </a:r>
            <a:endParaRPr lang="en-US" dirty="0">
              <a:latin typeface="AvenirNext LT Com Regular" panose="020B0503020202020204" pitchFamily="34" charset="0"/>
            </a:endParaRPr>
          </a:p>
          <a:p>
            <a:pPr marL="0" indent="0">
              <a:buFont typeface="Arial" panose="020B0604020202020204" pitchFamily="34" charset="0"/>
              <a:buNone/>
            </a:pPr>
            <a:endParaRPr lang="en-US" b="1" dirty="0"/>
          </a:p>
          <a:p>
            <a:endParaRPr lang="en-US" dirty="0"/>
          </a:p>
        </p:txBody>
      </p:sp>
    </p:spTree>
    <p:extLst>
      <p:ext uri="{BB962C8B-B14F-4D97-AF65-F5344CB8AC3E}">
        <p14:creationId xmlns:p14="http://schemas.microsoft.com/office/powerpoint/2010/main" val="10847536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Image Placeholder 1">
            <a:extLst>
              <a:ext uri="{FF2B5EF4-FFF2-40B4-BE49-F238E27FC236}">
                <a16:creationId xmlns:a16="http://schemas.microsoft.com/office/drawing/2014/main" id="{E10048F8-5D33-BC8D-FF90-7507E71EB09D}"/>
              </a:ext>
            </a:extLst>
          </p:cNvPr>
          <p:cNvSpPr>
            <a:spLocks noGrp="1" noRot="1" noChangeAspect="1"/>
          </p:cNvSpPr>
          <p:nvPr>
            <p:ph type="sldImg"/>
          </p:nvPr>
        </p:nvSpPr>
        <p:spPr>
          <a:xfrm>
            <a:off x="1179513" y="749300"/>
            <a:ext cx="4498975" cy="2532063"/>
          </a:xfrm>
        </p:spPr>
      </p:sp>
      <p:sp>
        <p:nvSpPr>
          <p:cNvPr id="2" name="Notes Placeholder 1">
            <a:extLst>
              <a:ext uri="{FF2B5EF4-FFF2-40B4-BE49-F238E27FC236}">
                <a16:creationId xmlns:a16="http://schemas.microsoft.com/office/drawing/2014/main" id="{C7DCB1D6-76DE-65AD-5287-E138ED867060}"/>
              </a:ext>
            </a:extLst>
          </p:cNvPr>
          <p:cNvSpPr>
            <a:spLocks noGrp="1"/>
          </p:cNvSpPr>
          <p:nvPr>
            <p:ph type="body" idx="1"/>
          </p:nvPr>
        </p:nvSpPr>
        <p:spPr>
          <a:xfrm>
            <a:off x="502920" y="3657600"/>
            <a:ext cx="5562600" cy="5257800"/>
          </a:xfrm>
        </p:spPr>
        <p:txBody>
          <a:bodyPr/>
          <a:lstStyle/>
          <a:p>
            <a:pPr algn="l"/>
            <a:r>
              <a:rPr lang="en-US" dirty="0"/>
              <a:t>As we think about a broadening market, the first place worth exploring is dividends. It's a key area where recent years have been the exception, not the norm.</a:t>
            </a:r>
          </a:p>
          <a:p>
            <a:r>
              <a:rPr lang="en-US" dirty="0"/>
              <a:t>Dividends have played a significant role in investors’ returns over the years, contributing 37% of total return in the past 97 years vs. just 16% and 14% in the 2010s and 2020s, respectively. While the share of dividends as a percentage of total returns has fluctuated, historically dividends have provided some downside cushion during difficult periods and have been a consistent source of return in advancing market environments.</a:t>
            </a:r>
          </a:p>
          <a:p>
            <a:pPr marL="0" indent="0">
              <a:buNone/>
            </a:pPr>
            <a:r>
              <a:rPr lang="en-US" dirty="0"/>
              <a:t>Over the past decade, the contribution from dividends hasn't represented as large of a portion of total return as it has over the longer, nearly 100-year period. That may likely be about to change. </a:t>
            </a:r>
          </a:p>
          <a:p>
            <a:r>
              <a:rPr lang="en-US" dirty="0"/>
              <a:t>Using the price-to-earnings or “P/E” ratio can help measure how “cheap” or “expensive” the market is. It tells investors how much earnings the company makes per dollar of investment. </a:t>
            </a:r>
          </a:p>
        </p:txBody>
      </p:sp>
    </p:spTree>
    <p:extLst>
      <p:ext uri="{BB962C8B-B14F-4D97-AF65-F5344CB8AC3E}">
        <p14:creationId xmlns:p14="http://schemas.microsoft.com/office/powerpoint/2010/main" val="1543363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Image Placeholder 1">
            <a:extLst>
              <a:ext uri="{FF2B5EF4-FFF2-40B4-BE49-F238E27FC236}">
                <a16:creationId xmlns:a16="http://schemas.microsoft.com/office/drawing/2014/main" id="{E10048F8-5D33-BC8D-FF90-7507E71EB09D}"/>
              </a:ext>
            </a:extLst>
          </p:cNvPr>
          <p:cNvSpPr>
            <a:spLocks noGrp="1" noRot="1" noChangeAspect="1"/>
          </p:cNvSpPr>
          <p:nvPr>
            <p:ph type="sldImg"/>
          </p:nvPr>
        </p:nvSpPr>
        <p:spPr>
          <a:xfrm>
            <a:off x="1179513" y="749300"/>
            <a:ext cx="4498975" cy="2532063"/>
          </a:xfrm>
        </p:spPr>
      </p:sp>
      <p:sp>
        <p:nvSpPr>
          <p:cNvPr id="3" name="Notes Placeholder 2">
            <a:extLst>
              <a:ext uri="{FF2B5EF4-FFF2-40B4-BE49-F238E27FC236}">
                <a16:creationId xmlns:a16="http://schemas.microsoft.com/office/drawing/2014/main" id="{4F008D60-9AFD-65AA-B677-E03B9BAC94F6}"/>
              </a:ext>
            </a:extLst>
          </p:cNvPr>
          <p:cNvSpPr>
            <a:spLocks noGrp="1"/>
          </p:cNvSpPr>
          <p:nvPr>
            <p:ph type="body" idx="1"/>
          </p:nvPr>
        </p:nvSpPr>
        <p:spPr>
          <a:xfrm>
            <a:off x="502920" y="3657600"/>
            <a:ext cx="5907928" cy="5257800"/>
          </a:xfrm>
        </p:spPr>
        <p:txBody>
          <a:bodyPr/>
          <a:lstStyle/>
          <a:p>
            <a:r>
              <a:rPr lang="en-US" dirty="0"/>
              <a:t>A broad range of business sectors in the U.S. that have tended to pay higher dividends could see their prospects improve as legislation for increased capital spending has been approved recently.  Companies are exploring new opportunities and ways of doing business that may help the dividend landscape. Many companies benefiting from this increased spending may look to maintain or increase their dividends. This trend has provided investment opportunities for investors with income needs.</a:t>
            </a:r>
          </a:p>
          <a:p>
            <a:r>
              <a:rPr lang="en-US" dirty="0"/>
              <a:t>When we look at the dividend characteristics of an equal-weighted global universe of companies, we see that the average dividend grower has produced higher returns and lower volatility than the average company in any other segment.</a:t>
            </a:r>
          </a:p>
        </p:txBody>
      </p:sp>
    </p:spTree>
    <p:extLst>
      <p:ext uri="{BB962C8B-B14F-4D97-AF65-F5344CB8AC3E}">
        <p14:creationId xmlns:p14="http://schemas.microsoft.com/office/powerpoint/2010/main" val="26009349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ubtitle Body">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576072" y="6166067"/>
            <a:ext cx="11048941" cy="323634"/>
          </a:xfrm>
        </p:spPr>
        <p:txBody>
          <a:bodyPr/>
          <a:lstStyle>
            <a:lvl1pPr>
              <a:lnSpc>
                <a:spcPct val="90000"/>
              </a:lnSpc>
              <a:defRPr baseline="0">
                <a:latin typeface="AvenirNext LT Com Regular" panose="020B0503020202020204" pitchFamily="34" charset="0"/>
              </a:defRPr>
            </a:lvl1pPr>
          </a:lstStyle>
          <a:p>
            <a:pPr hangingPunct="1"/>
            <a:endParaRPr lang="en-US" dirty="0"/>
          </a:p>
        </p:txBody>
      </p:sp>
      <p:sp>
        <p:nvSpPr>
          <p:cNvPr id="4" name="Slide Number Placeholder 3"/>
          <p:cNvSpPr>
            <a:spLocks noGrp="1"/>
          </p:cNvSpPr>
          <p:nvPr>
            <p:ph type="sldNum" sz="quarter" idx="11"/>
          </p:nvPr>
        </p:nvSpPr>
        <p:spPr/>
        <p:txBody>
          <a:bodyPr/>
          <a:lstStyle>
            <a:lvl1pPr>
              <a:defRPr baseline="0">
                <a:latin typeface="AvenirNext LT Com Regular" panose="020B0503020202020204" pitchFamily="34" charset="0"/>
              </a:defRPr>
            </a:lvl1pPr>
          </a:lstStyle>
          <a:p>
            <a:pPr>
              <a:lnSpc>
                <a:spcPct val="110000"/>
              </a:lnSpc>
              <a:spcBef>
                <a:spcPts val="1200"/>
              </a:spcBef>
            </a:pPr>
            <a:fld id="{86CB4B4D-7CA3-9044-876B-883B54F8677D}" type="slidenum">
              <a:rPr lang="en-US" smtClean="0"/>
              <a:pPr>
                <a:lnSpc>
                  <a:spcPct val="110000"/>
                </a:lnSpc>
                <a:spcBef>
                  <a:spcPts val="1200"/>
                </a:spcBef>
              </a:pPr>
              <a:t>‹#›</a:t>
            </a:fld>
            <a:endParaRPr lang="en-US" dirty="0"/>
          </a:p>
        </p:txBody>
      </p:sp>
      <p:sp>
        <p:nvSpPr>
          <p:cNvPr id="14" name="Text Placeholder 13"/>
          <p:cNvSpPr>
            <a:spLocks noGrp="1"/>
          </p:cNvSpPr>
          <p:nvPr>
            <p:ph type="body" sz="quarter" idx="14"/>
          </p:nvPr>
        </p:nvSpPr>
        <p:spPr>
          <a:xfrm>
            <a:off x="576072" y="1671638"/>
            <a:ext cx="11048941" cy="4290249"/>
          </a:xfrm>
        </p:spPr>
        <p:txBody>
          <a:bodyPr/>
          <a:lstStyle>
            <a:lvl1pPr marL="290513" indent="-290513">
              <a:spcBef>
                <a:spcPts val="600"/>
              </a:spcBef>
              <a:buClr>
                <a:schemeClr val="accent1"/>
              </a:buClr>
              <a:buFont typeface="AvenirNext LT Com Medium" panose="020B0803020202020204" pitchFamily="34" charset="0"/>
              <a:buChar char="•"/>
              <a:tabLst/>
              <a:defRPr sz="2200" baseline="0">
                <a:latin typeface="AvenirNext LT Com Regular" panose="020B0503020202020204" pitchFamily="34" charset="0"/>
              </a:defRPr>
            </a:lvl1pPr>
            <a:lvl2pPr marL="800100" indent="-228600">
              <a:spcBef>
                <a:spcPts val="0"/>
              </a:spcBef>
              <a:buFont typeface="Arial" panose="020B0604020202020204" pitchFamily="34" charset="0"/>
              <a:buChar char="–"/>
              <a:defRPr baseline="0">
                <a:latin typeface="AvenirNext LT Com Regular" panose="020B0503020202020204" pitchFamily="34" charset="0"/>
              </a:defRPr>
            </a:lvl2pPr>
            <a:lvl3pPr marL="1028700" indent="-228600">
              <a:spcBef>
                <a:spcPts val="0"/>
              </a:spcBef>
              <a:buFont typeface="Arial" panose="020B0604020202020204" pitchFamily="34" charset="0"/>
              <a:buChar char="•"/>
              <a:defRPr baseline="0">
                <a:latin typeface="AvenirNext LT Com Regular" panose="020B050302020202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16" name="Text Placeholder 15"/>
          <p:cNvSpPr>
            <a:spLocks noGrp="1"/>
          </p:cNvSpPr>
          <p:nvPr>
            <p:ph type="body" sz="quarter" idx="15" hasCustomPrompt="1"/>
          </p:nvPr>
        </p:nvSpPr>
        <p:spPr>
          <a:xfrm>
            <a:off x="576072" y="1179576"/>
            <a:ext cx="11048941" cy="571500"/>
          </a:xfrm>
          <a:ln w="12700">
            <a:miter lim="400000"/>
          </a:ln>
        </p:spPr>
        <p:txBody>
          <a:bodyPr lIns="0" tIns="0" rIns="0" bIns="0">
            <a:noAutofit/>
          </a:bodyPr>
          <a:lstStyle>
            <a:lvl1pPr>
              <a:defRPr lang="en-US" sz="2000" b="0" baseline="0" smtClean="0">
                <a:solidFill>
                  <a:schemeClr val="tx1">
                    <a:lumMod val="65000"/>
                    <a:lumOff val="35000"/>
                  </a:schemeClr>
                </a:solidFill>
                <a:latin typeface="+mj-lt"/>
                <a:ea typeface="+mn-ea"/>
                <a:cs typeface="+mn-cs"/>
              </a:defRPr>
            </a:lvl1pPr>
            <a:lvl2pPr>
              <a:defRPr lang="en-US" smtClean="0"/>
            </a:lvl2pPr>
            <a:lvl3pPr>
              <a:defRPr lang="en-US" smtClean="0"/>
            </a:lvl3pPr>
            <a:lvl4pPr>
              <a:defRPr lang="en-US" smtClean="0"/>
            </a:lvl4pPr>
            <a:lvl5pPr>
              <a:defRPr lang="en-US"/>
            </a:lvl5pPr>
          </a:lstStyle>
          <a:p>
            <a:pPr marL="0" lvl="0" indent="0">
              <a:spcAft>
                <a:spcPts val="0"/>
              </a:spcAft>
              <a:buFontTx/>
              <a:buNone/>
              <a:tabLst>
                <a:tab pos="476250" algn="l"/>
              </a:tabLst>
            </a:pPr>
            <a:r>
              <a:rPr lang="en-US" dirty="0"/>
              <a:t>Subtitle text</a:t>
            </a:r>
          </a:p>
        </p:txBody>
      </p:sp>
      <p:sp>
        <p:nvSpPr>
          <p:cNvPr id="5" name="Title 4">
            <a:extLst>
              <a:ext uri="{FF2B5EF4-FFF2-40B4-BE49-F238E27FC236}">
                <a16:creationId xmlns:a16="http://schemas.microsoft.com/office/drawing/2014/main" id="{36BFCBC4-5EB3-146F-24C8-304A5B72629F}"/>
              </a:ext>
            </a:extLst>
          </p:cNvPr>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1636179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GAF Title Photo Aperture Animation">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cstate="email">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9370082" y="465027"/>
            <a:ext cx="2243890" cy="861086"/>
          </a:xfrm>
          <a:prstGeom prst="rect">
            <a:avLst/>
          </a:prstGeom>
        </p:spPr>
      </p:pic>
      <p:sp>
        <p:nvSpPr>
          <p:cNvPr id="13" name="Freeform 12"/>
          <p:cNvSpPr/>
          <p:nvPr userDrawn="1"/>
        </p:nvSpPr>
        <p:spPr>
          <a:xfrm>
            <a:off x="1031755" y="-12819"/>
            <a:ext cx="11124154" cy="5716738"/>
          </a:xfrm>
          <a:custGeom>
            <a:avLst/>
            <a:gdLst>
              <a:gd name="connsiteX0" fmla="*/ 0 w 11378436"/>
              <a:gd name="connsiteY0" fmla="*/ 0 h 5933287"/>
              <a:gd name="connsiteX1" fmla="*/ 0 w 11378436"/>
              <a:gd name="connsiteY1" fmla="*/ 5933287 h 5933287"/>
              <a:gd name="connsiteX2" fmla="*/ 11378436 w 11378436"/>
              <a:gd name="connsiteY2" fmla="*/ 5933287 h 5933287"/>
              <a:gd name="connsiteX3" fmla="*/ 11378436 w 11378436"/>
              <a:gd name="connsiteY3" fmla="*/ 5898911 h 5933287"/>
              <a:gd name="connsiteX0" fmla="*/ 0 w 11378436"/>
              <a:gd name="connsiteY0" fmla="*/ 0 h 5933287"/>
              <a:gd name="connsiteX1" fmla="*/ 0 w 11378436"/>
              <a:gd name="connsiteY1" fmla="*/ 5933287 h 5933287"/>
              <a:gd name="connsiteX2" fmla="*/ 11378436 w 11378436"/>
              <a:gd name="connsiteY2" fmla="*/ 5933287 h 5933287"/>
            </a:gdLst>
            <a:ahLst/>
            <a:cxnLst>
              <a:cxn ang="0">
                <a:pos x="connsiteX0" y="connsiteY0"/>
              </a:cxn>
              <a:cxn ang="0">
                <a:pos x="connsiteX1" y="connsiteY1"/>
              </a:cxn>
              <a:cxn ang="0">
                <a:pos x="connsiteX2" y="connsiteY2"/>
              </a:cxn>
            </a:cxnLst>
            <a:rect l="l" t="t" r="r" b="b"/>
            <a:pathLst>
              <a:path w="11378436" h="5933287">
                <a:moveTo>
                  <a:pt x="0" y="0"/>
                </a:moveTo>
                <a:lnTo>
                  <a:pt x="0" y="5933287"/>
                </a:lnTo>
                <a:lnTo>
                  <a:pt x="11378436" y="5933287"/>
                </a:lnTo>
              </a:path>
            </a:pathLst>
          </a:custGeom>
          <a:noFill/>
          <a:ln w="139700" cap="flat">
            <a:solidFill>
              <a:schemeClr val="accent4">
                <a:alpha val="50000"/>
              </a:schemeClr>
            </a:solidFill>
            <a:miter lim="400000"/>
          </a:ln>
          <a:effectLst/>
          <a:sp3d/>
        </p:spPr>
        <p:style>
          <a:lnRef idx="0">
            <a:scrgbClr r="0" g="0" b="0"/>
          </a:lnRef>
          <a:fillRef idx="0">
            <a:scrgbClr r="0" g="0" b="0"/>
          </a:fillRef>
          <a:effectRef idx="0">
            <a:scrgbClr r="0" g="0" b="0"/>
          </a:effectRef>
          <a:fontRef idx="none"/>
        </p:style>
        <p:txBody>
          <a:bodyPr rtlCol="0" anchor="ctr"/>
          <a:lstStyle/>
          <a:p>
            <a:pPr algn="ctr"/>
            <a:endParaRPr lang="en-US">
              <a:latin typeface="+mn-lt"/>
            </a:endParaRPr>
          </a:p>
        </p:txBody>
      </p:sp>
      <p:sp>
        <p:nvSpPr>
          <p:cNvPr id="17" name="Freeform 16"/>
          <p:cNvSpPr/>
          <p:nvPr userDrawn="1"/>
        </p:nvSpPr>
        <p:spPr>
          <a:xfrm>
            <a:off x="1523" y="1266172"/>
            <a:ext cx="5530657" cy="5608087"/>
          </a:xfrm>
          <a:custGeom>
            <a:avLst/>
            <a:gdLst>
              <a:gd name="connsiteX0" fmla="*/ 0 w 4715435"/>
              <a:gd name="connsiteY0" fmla="*/ 0 h 4823012"/>
              <a:gd name="connsiteX1" fmla="*/ 4697506 w 4715435"/>
              <a:gd name="connsiteY1" fmla="*/ 0 h 4823012"/>
              <a:gd name="connsiteX2" fmla="*/ 4697506 w 4715435"/>
              <a:gd name="connsiteY2" fmla="*/ 4823012 h 4823012"/>
              <a:gd name="connsiteX3" fmla="*/ 4715435 w 4715435"/>
              <a:gd name="connsiteY3" fmla="*/ 4823012 h 4823012"/>
              <a:gd name="connsiteX0" fmla="*/ 0 w 4697506"/>
              <a:gd name="connsiteY0" fmla="*/ 0 h 4823012"/>
              <a:gd name="connsiteX1" fmla="*/ 4697506 w 4697506"/>
              <a:gd name="connsiteY1" fmla="*/ 0 h 4823012"/>
              <a:gd name="connsiteX2" fmla="*/ 4697506 w 4697506"/>
              <a:gd name="connsiteY2" fmla="*/ 4823012 h 4823012"/>
            </a:gdLst>
            <a:ahLst/>
            <a:cxnLst>
              <a:cxn ang="0">
                <a:pos x="connsiteX0" y="connsiteY0"/>
              </a:cxn>
              <a:cxn ang="0">
                <a:pos x="connsiteX1" y="connsiteY1"/>
              </a:cxn>
              <a:cxn ang="0">
                <a:pos x="connsiteX2" y="connsiteY2"/>
              </a:cxn>
            </a:cxnLst>
            <a:rect l="l" t="t" r="r" b="b"/>
            <a:pathLst>
              <a:path w="4697506" h="4823012">
                <a:moveTo>
                  <a:pt x="0" y="0"/>
                </a:moveTo>
                <a:lnTo>
                  <a:pt x="4697506" y="0"/>
                </a:lnTo>
                <a:lnTo>
                  <a:pt x="4697506" y="4823012"/>
                </a:lnTo>
              </a:path>
            </a:pathLst>
          </a:custGeom>
          <a:noFill/>
          <a:ln w="139700" cap="flat">
            <a:solidFill>
              <a:schemeClr val="accent2">
                <a:alpha val="50000"/>
              </a:schemeClr>
            </a:solidFill>
            <a:miter lim="400000"/>
          </a:ln>
          <a:effectLst/>
          <a:sp3d/>
        </p:spPr>
        <p:style>
          <a:lnRef idx="0">
            <a:scrgbClr r="0" g="0" b="0"/>
          </a:lnRef>
          <a:fillRef idx="0">
            <a:scrgbClr r="0" g="0" b="0"/>
          </a:fillRef>
          <a:effectRef idx="0">
            <a:scrgbClr r="0" g="0" b="0"/>
          </a:effectRef>
          <a:fontRef idx="none"/>
        </p:style>
        <p:txBody>
          <a:bodyPr rtlCol="0" anchor="ctr"/>
          <a:lstStyle/>
          <a:p>
            <a:pPr lvl="0"/>
            <a:endParaRPr lang="en-US">
              <a:latin typeface="+mn-lt"/>
            </a:endParaRPr>
          </a:p>
        </p:txBody>
      </p:sp>
    </p:spTree>
    <p:extLst>
      <p:ext uri="{BB962C8B-B14F-4D97-AF65-F5344CB8AC3E}">
        <p14:creationId xmlns:p14="http://schemas.microsoft.com/office/powerpoint/2010/main" val="1517201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42" presetClass="path" presetSubtype="0" accel="50000" decel="50000" fill="hold" grpId="1" nodeType="withEffect">
                                  <p:stCondLst>
                                    <p:cond delay="0"/>
                                  </p:stCondLst>
                                  <p:childTnLst>
                                    <p:animMotion origin="layout" path="M -3.125E-6 -0.00139 L -0.11093 0.19583 " pathEditMode="relative" rAng="0" ptsTypes="AA">
                                      <p:cBhvr>
                                        <p:cTn id="12" dur="2000" spd="-100000" fill="hold"/>
                                        <p:tgtEl>
                                          <p:spTgt spid="17"/>
                                        </p:tgtEl>
                                        <p:attrNameLst>
                                          <p:attrName>ppt_x</p:attrName>
                                          <p:attrName>ppt_y</p:attrName>
                                        </p:attrNameLst>
                                      </p:cBhvr>
                                      <p:rCtr x="-5547" y="9861"/>
                                    </p:animMotion>
                                  </p:childTnLst>
                                </p:cTn>
                              </p:par>
                              <p:par>
                                <p:cTn id="13" presetID="42" presetClass="path" presetSubtype="0" accel="50000" decel="50000" fill="hold" grpId="1" nodeType="withEffect">
                                  <p:stCondLst>
                                    <p:cond delay="0"/>
                                  </p:stCondLst>
                                  <p:childTnLst>
                                    <p:animMotion origin="layout" path="M 4.79167E-6 -0.00138 L 0.11237 -0.20046 " pathEditMode="relative" rAng="0" ptsTypes="AA">
                                      <p:cBhvr>
                                        <p:cTn id="14" dur="2000" spd="-100000" fill="hold"/>
                                        <p:tgtEl>
                                          <p:spTgt spid="13"/>
                                        </p:tgtEl>
                                        <p:attrNameLst>
                                          <p:attrName>ppt_x</p:attrName>
                                          <p:attrName>ppt_y</p:attrName>
                                        </p:attrNameLst>
                                      </p:cBhvr>
                                      <p:rCtr x="5612" y="-995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7" grpId="0" animBg="1"/>
      <p:bldP spid="17" grpId="1" animBg="1"/>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Section Divider Sapphire">
    <p:bg>
      <p:bgPr>
        <a:solidFill>
          <a:schemeClr val="accent1"/>
        </a:solidFill>
        <a:effectLst/>
      </p:bgPr>
    </p:bg>
    <p:spTree>
      <p:nvGrpSpPr>
        <p:cNvPr id="1" name=""/>
        <p:cNvGrpSpPr/>
        <p:nvPr/>
      </p:nvGrpSpPr>
      <p:grpSpPr>
        <a:xfrm>
          <a:off x="0" y="0"/>
          <a:ext cx="0" cy="0"/>
          <a:chOff x="0" y="0"/>
          <a:chExt cx="0" cy="0"/>
        </a:xfrm>
      </p:grpSpPr>
      <p:sp>
        <p:nvSpPr>
          <p:cNvPr id="432" name="Title Text"/>
          <p:cNvSpPr txBox="1">
            <a:spLocks noGrp="1"/>
          </p:cNvSpPr>
          <p:nvPr>
            <p:ph type="title"/>
          </p:nvPr>
        </p:nvSpPr>
        <p:spPr>
          <a:xfrm>
            <a:off x="583221" y="1497330"/>
            <a:ext cx="9975850" cy="2387615"/>
          </a:xfrm>
          <a:prstGeom prst="rect">
            <a:avLst/>
          </a:prstGeom>
        </p:spPr>
        <p:txBody>
          <a:bodyPr anchor="t"/>
          <a:lstStyle>
            <a:lvl1pPr>
              <a:lnSpc>
                <a:spcPct val="90000"/>
              </a:lnSpc>
              <a:spcAft>
                <a:spcPts val="1200"/>
              </a:spcAft>
              <a:defRPr sz="6600" spc="-72">
                <a:solidFill>
                  <a:srgbClr val="FFFFFF"/>
                </a:solidFill>
                <a:latin typeface="+mj-lt"/>
              </a:defRPr>
            </a:lvl1pPr>
          </a:lstStyle>
          <a:p>
            <a:r>
              <a:rPr lang="en-US"/>
              <a:t>Click to edit Master title style</a:t>
            </a:r>
            <a:endParaRPr dirty="0"/>
          </a:p>
        </p:txBody>
      </p:sp>
      <p:sp>
        <p:nvSpPr>
          <p:cNvPr id="433" name="Slide Number"/>
          <p:cNvSpPr txBox="1">
            <a:spLocks noGrp="1"/>
          </p:cNvSpPr>
          <p:nvPr>
            <p:ph type="sldNum" sz="quarter" idx="2"/>
          </p:nvPr>
        </p:nvSpPr>
        <p:spPr>
          <a:xfrm>
            <a:off x="10908857" y="6464054"/>
            <a:ext cx="711647" cy="126509"/>
          </a:xfrm>
          <a:prstGeom prst="rect">
            <a:avLst/>
          </a:prstGeom>
        </p:spPr>
        <p:txBody>
          <a:bodyPr anchor="b" anchorCtr="0"/>
          <a:lstStyle>
            <a:lvl1pPr>
              <a:defRPr>
                <a:solidFill>
                  <a:schemeClr val="bg1"/>
                </a:solidFill>
                <a:latin typeface="+mn-lt"/>
              </a:defRPr>
            </a:lvl1pPr>
          </a:lstStyle>
          <a:p>
            <a:fld id="{86CB4B4D-7CA3-9044-876B-883B54F8677D}" type="slidenum">
              <a:rPr lang="en-US" smtClean="0"/>
              <a:pPr/>
              <a:t>‹#›</a:t>
            </a:fld>
            <a:endParaRPr lang="en-US" dirty="0"/>
          </a:p>
        </p:txBody>
      </p:sp>
      <p:sp>
        <p:nvSpPr>
          <p:cNvPr id="438" name="Subtitle"/>
          <p:cNvSpPr>
            <a:spLocks noGrp="1"/>
          </p:cNvSpPr>
          <p:nvPr>
            <p:ph type="body" sz="quarter" idx="14"/>
          </p:nvPr>
        </p:nvSpPr>
        <p:spPr>
          <a:xfrm>
            <a:off x="583221" y="4418887"/>
            <a:ext cx="9975850" cy="1327864"/>
          </a:xfrm>
          <a:prstGeom prst="rect">
            <a:avLst/>
          </a:prstGeom>
        </p:spPr>
        <p:txBody>
          <a:bodyPr>
            <a:noAutofit/>
          </a:bodyPr>
          <a:lstStyle>
            <a:lvl1pPr marL="0" indent="0">
              <a:lnSpc>
                <a:spcPct val="90000"/>
              </a:lnSpc>
              <a:spcBef>
                <a:spcPts val="0"/>
              </a:spcBef>
              <a:spcAft>
                <a:spcPts val="1200"/>
              </a:spcAft>
              <a:buNone/>
              <a:tabLst>
                <a:tab pos="476250" algn="l"/>
              </a:tabLst>
              <a:defRPr sz="3200" b="1" spc="-30">
                <a:solidFill>
                  <a:schemeClr val="accent1">
                    <a:lumMod val="20000"/>
                    <a:lumOff val="80000"/>
                  </a:schemeClr>
                </a:solidFill>
                <a:latin typeface="+mn-lt"/>
                <a:ea typeface="+mn-ea"/>
                <a:cs typeface="+mn-cs"/>
                <a:sym typeface="Avenir Next LT Com Demi"/>
              </a:defRPr>
            </a:lvl1pPr>
          </a:lstStyle>
          <a:p>
            <a:pPr lvl="0"/>
            <a:r>
              <a:rPr lang="en-US"/>
              <a:t>Click to edit Master text styles</a:t>
            </a:r>
          </a:p>
        </p:txBody>
      </p:sp>
      <p:sp>
        <p:nvSpPr>
          <p:cNvPr id="7" name="Footer Placeholder 2"/>
          <p:cNvSpPr>
            <a:spLocks noGrp="1"/>
          </p:cNvSpPr>
          <p:nvPr>
            <p:ph type="ftr" sz="quarter" idx="10"/>
          </p:nvPr>
        </p:nvSpPr>
        <p:spPr>
          <a:xfrm>
            <a:off x="583221" y="6163056"/>
            <a:ext cx="9397494" cy="320040"/>
          </a:xfrm>
        </p:spPr>
        <p:txBody>
          <a:bodyPr/>
          <a:lstStyle>
            <a:lvl1pPr>
              <a:defRPr>
                <a:solidFill>
                  <a:schemeClr val="bg1"/>
                </a:solidFill>
                <a:latin typeface="+mn-lt"/>
              </a:defRPr>
            </a:lvl1pPr>
          </a:lstStyle>
          <a:p>
            <a:pPr hangingPunct="1">
              <a:lnSpc>
                <a:spcPts val="900"/>
              </a:lnSpc>
            </a:pPr>
            <a:endParaRPr lang="en-US" dirty="0"/>
          </a:p>
        </p:txBody>
      </p:sp>
    </p:spTree>
    <p:extLst>
      <p:ext uri="{BB962C8B-B14F-4D97-AF65-F5344CB8AC3E}">
        <p14:creationId xmlns:p14="http://schemas.microsoft.com/office/powerpoint/2010/main" val="800197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ubtitl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576072" y="6166067"/>
            <a:ext cx="11048941" cy="323634"/>
          </a:xfrm>
        </p:spPr>
        <p:txBody>
          <a:bodyPr/>
          <a:lstStyle>
            <a:lvl1pPr>
              <a:lnSpc>
                <a:spcPct val="90000"/>
              </a:lnSpc>
              <a:defRPr baseline="0">
                <a:solidFill>
                  <a:schemeClr val="tx1"/>
                </a:solidFill>
                <a:latin typeface="AvenirNext LT Com Regular" panose="020B0503020202020204" pitchFamily="34" charset="0"/>
              </a:defRPr>
            </a:lvl1pPr>
          </a:lstStyle>
          <a:p>
            <a:endParaRPr lang="en-US" dirty="0"/>
          </a:p>
        </p:txBody>
      </p:sp>
      <p:sp>
        <p:nvSpPr>
          <p:cNvPr id="4" name="Slide Number Placeholder 3"/>
          <p:cNvSpPr>
            <a:spLocks noGrp="1"/>
          </p:cNvSpPr>
          <p:nvPr>
            <p:ph type="sldNum" sz="quarter" idx="11"/>
          </p:nvPr>
        </p:nvSpPr>
        <p:spPr/>
        <p:txBody>
          <a:bodyPr/>
          <a:lstStyle>
            <a:lvl1pPr>
              <a:defRPr baseline="0">
                <a:latin typeface="AvenirNext LT Com Regular" panose="020B0503020202020204" pitchFamily="34" charset="0"/>
              </a:defRPr>
            </a:lvl1pPr>
          </a:lstStyle>
          <a:p>
            <a:pPr>
              <a:lnSpc>
                <a:spcPct val="110000"/>
              </a:lnSpc>
              <a:spcBef>
                <a:spcPts val="1200"/>
              </a:spcBef>
            </a:pPr>
            <a:fld id="{86CB4B4D-7CA3-9044-876B-883B54F8677D}" type="slidenum">
              <a:rPr lang="en-US" smtClean="0"/>
              <a:pPr>
                <a:lnSpc>
                  <a:spcPct val="110000"/>
                </a:lnSpc>
                <a:spcBef>
                  <a:spcPts val="1200"/>
                </a:spcBef>
              </a:pPr>
              <a:t>‹#›</a:t>
            </a:fld>
            <a:endParaRPr lang="en-US" dirty="0"/>
          </a:p>
        </p:txBody>
      </p:sp>
      <p:sp>
        <p:nvSpPr>
          <p:cNvPr id="16" name="Text Placeholder 15"/>
          <p:cNvSpPr>
            <a:spLocks noGrp="1"/>
          </p:cNvSpPr>
          <p:nvPr>
            <p:ph type="body" sz="quarter" idx="15" hasCustomPrompt="1"/>
          </p:nvPr>
        </p:nvSpPr>
        <p:spPr>
          <a:xfrm>
            <a:off x="576072" y="1179576"/>
            <a:ext cx="11048941" cy="571500"/>
          </a:xfrm>
          <a:ln w="12700">
            <a:miter lim="400000"/>
          </a:ln>
        </p:spPr>
        <p:txBody>
          <a:bodyPr lIns="0" tIns="0" rIns="0" bIns="0">
            <a:noAutofit/>
          </a:bodyPr>
          <a:lstStyle>
            <a:lvl1pPr>
              <a:defRPr lang="en-US" sz="1800" b="0" baseline="0" smtClean="0">
                <a:solidFill>
                  <a:schemeClr val="tx1">
                    <a:lumMod val="65000"/>
                    <a:lumOff val="35000"/>
                  </a:schemeClr>
                </a:solidFill>
                <a:latin typeface="+mj-lt"/>
                <a:ea typeface="+mn-ea"/>
                <a:cs typeface="+mn-cs"/>
              </a:defRPr>
            </a:lvl1pPr>
            <a:lvl2pPr>
              <a:defRPr lang="en-US" smtClean="0"/>
            </a:lvl2pPr>
            <a:lvl3pPr>
              <a:defRPr lang="en-US" smtClean="0"/>
            </a:lvl3pPr>
            <a:lvl4pPr>
              <a:defRPr lang="en-US" smtClean="0"/>
            </a:lvl4pPr>
            <a:lvl5pPr>
              <a:defRPr lang="en-US"/>
            </a:lvl5pPr>
          </a:lstStyle>
          <a:p>
            <a:pPr marL="0" lvl="0" indent="0">
              <a:spcAft>
                <a:spcPts val="0"/>
              </a:spcAft>
              <a:buFontTx/>
              <a:buNone/>
              <a:tabLst>
                <a:tab pos="476250" algn="l"/>
              </a:tabLst>
            </a:pPr>
            <a:r>
              <a:rPr lang="en-US" dirty="0"/>
              <a:t>Subtitle text</a:t>
            </a:r>
          </a:p>
        </p:txBody>
      </p:sp>
      <p:sp>
        <p:nvSpPr>
          <p:cNvPr id="5" name="Title 4">
            <a:extLst>
              <a:ext uri="{FF2B5EF4-FFF2-40B4-BE49-F238E27FC236}">
                <a16:creationId xmlns:a16="http://schemas.microsoft.com/office/drawing/2014/main" id="{40744FE3-B7FC-18F3-FB35-E3D9831F18B6}"/>
              </a:ext>
            </a:extLst>
          </p:cNvPr>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3466346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Title Subtitl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576072" y="6166067"/>
            <a:ext cx="11048941" cy="323634"/>
          </a:xfrm>
        </p:spPr>
        <p:txBody>
          <a:bodyPr/>
          <a:lstStyle>
            <a:lvl1pPr>
              <a:lnSpc>
                <a:spcPct val="90000"/>
              </a:lnSpc>
              <a:defRPr baseline="0">
                <a:solidFill>
                  <a:schemeClr val="tx1"/>
                </a:solidFill>
                <a:latin typeface="AvenirNext LT Com Regular" panose="020B0503020202020204" pitchFamily="34" charset="0"/>
              </a:defRPr>
            </a:lvl1pPr>
          </a:lstStyle>
          <a:p>
            <a:endParaRPr lang="en-US" dirty="0"/>
          </a:p>
        </p:txBody>
      </p:sp>
      <p:sp>
        <p:nvSpPr>
          <p:cNvPr id="4" name="Slide Number Placeholder 3"/>
          <p:cNvSpPr>
            <a:spLocks noGrp="1"/>
          </p:cNvSpPr>
          <p:nvPr>
            <p:ph type="sldNum" sz="quarter" idx="11"/>
          </p:nvPr>
        </p:nvSpPr>
        <p:spPr/>
        <p:txBody>
          <a:bodyPr/>
          <a:lstStyle>
            <a:lvl1pPr>
              <a:defRPr baseline="0">
                <a:latin typeface="AvenirNext LT Com Regular" panose="020B0503020202020204" pitchFamily="34" charset="0"/>
              </a:defRPr>
            </a:lvl1pPr>
          </a:lstStyle>
          <a:p>
            <a:pPr>
              <a:lnSpc>
                <a:spcPct val="110000"/>
              </a:lnSpc>
              <a:spcBef>
                <a:spcPts val="1200"/>
              </a:spcBef>
            </a:pPr>
            <a:fld id="{86CB4B4D-7CA3-9044-876B-883B54F8677D}" type="slidenum">
              <a:rPr lang="en-US" smtClean="0"/>
              <a:pPr>
                <a:lnSpc>
                  <a:spcPct val="110000"/>
                </a:lnSpc>
                <a:spcBef>
                  <a:spcPts val="1200"/>
                </a:spcBef>
              </a:pPr>
              <a:t>‹#›</a:t>
            </a:fld>
            <a:endParaRPr lang="en-US" dirty="0"/>
          </a:p>
        </p:txBody>
      </p:sp>
      <p:sp>
        <p:nvSpPr>
          <p:cNvPr id="5" name="Title 4">
            <a:extLst>
              <a:ext uri="{FF2B5EF4-FFF2-40B4-BE49-F238E27FC236}">
                <a16:creationId xmlns:a16="http://schemas.microsoft.com/office/drawing/2014/main" id="{40744FE3-B7FC-18F3-FB35-E3D9831F18B6}"/>
              </a:ext>
            </a:extLst>
          </p:cNvPr>
          <p:cNvSpPr>
            <a:spLocks noGrp="1"/>
          </p:cNvSpPr>
          <p:nvPr>
            <p:ph type="title"/>
          </p:nvPr>
        </p:nvSpPr>
        <p:spPr>
          <a:xfrm>
            <a:off x="566928" y="440795"/>
            <a:ext cx="11045952" cy="393192"/>
          </a:xfrm>
        </p:spPr>
        <p:txBody>
          <a:bodyPr/>
          <a:lstStyle/>
          <a:p>
            <a:r>
              <a:rPr lang="en-US" dirty="0"/>
              <a:t>Click to edit Master title style</a:t>
            </a:r>
          </a:p>
        </p:txBody>
      </p:sp>
    </p:spTree>
    <p:extLst>
      <p:ext uri="{BB962C8B-B14F-4D97-AF65-F5344CB8AC3E}">
        <p14:creationId xmlns:p14="http://schemas.microsoft.com/office/powerpoint/2010/main" val="246132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ubtitle Body Objec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576072" y="6166067"/>
            <a:ext cx="11049002" cy="323634"/>
          </a:xfrm>
        </p:spPr>
        <p:txBody>
          <a:bodyPr lIns="0" tIns="0" rIns="0" bIns="0" anchor="b">
            <a:noAutofit/>
          </a:bodyPr>
          <a:lstStyle>
            <a:lvl1pPr>
              <a:lnSpc>
                <a:spcPct val="90000"/>
              </a:lnSpc>
              <a:defRPr lang="en-US">
                <a:latin typeface="AvenirNext LT Com Regular" panose="020B0503020202020204" pitchFamily="34" charset="0"/>
              </a:defRPr>
            </a:lvl1pPr>
          </a:lstStyle>
          <a:p>
            <a:pPr hangingPunct="1"/>
            <a:endParaRPr lang="en-US"/>
          </a:p>
        </p:txBody>
      </p:sp>
      <p:sp>
        <p:nvSpPr>
          <p:cNvPr id="4" name="Slide Number Placeholder 3"/>
          <p:cNvSpPr>
            <a:spLocks noGrp="1"/>
          </p:cNvSpPr>
          <p:nvPr>
            <p:ph type="sldNum" sz="quarter" idx="11"/>
          </p:nvPr>
        </p:nvSpPr>
        <p:spPr/>
        <p:txBody>
          <a:bodyPr/>
          <a:lstStyle>
            <a:lvl1pPr>
              <a:defRPr>
                <a:solidFill>
                  <a:schemeClr val="bg1"/>
                </a:solidFill>
                <a:latin typeface="AvenirNext LT Com Regular" panose="020B0503020202020204" pitchFamily="34" charset="0"/>
              </a:defRPr>
            </a:lvl1pPr>
          </a:lstStyle>
          <a:p>
            <a:pPr>
              <a:lnSpc>
                <a:spcPct val="110000"/>
              </a:lnSpc>
              <a:spcBef>
                <a:spcPts val="1200"/>
              </a:spcBef>
            </a:pPr>
            <a:fld id="{86CB4B4D-7CA3-9044-876B-883B54F8677D}" type="slidenum">
              <a:rPr lang="en-US" smtClean="0"/>
              <a:pPr>
                <a:lnSpc>
                  <a:spcPct val="110000"/>
                </a:lnSpc>
                <a:spcBef>
                  <a:spcPts val="1200"/>
                </a:spcBef>
              </a:pPr>
              <a:t>‹#›</a:t>
            </a:fld>
            <a:endParaRPr lang="en-US" dirty="0"/>
          </a:p>
        </p:txBody>
      </p:sp>
      <p:sp>
        <p:nvSpPr>
          <p:cNvPr id="14" name="Text Placeholder 13"/>
          <p:cNvSpPr>
            <a:spLocks noGrp="1"/>
          </p:cNvSpPr>
          <p:nvPr>
            <p:ph type="body" sz="quarter" idx="14"/>
          </p:nvPr>
        </p:nvSpPr>
        <p:spPr>
          <a:xfrm>
            <a:off x="571498" y="1671638"/>
            <a:ext cx="3467102" cy="3992753"/>
          </a:xfrm>
        </p:spPr>
        <p:txBody>
          <a:bodyPr/>
          <a:lstStyle>
            <a:lvl1pPr>
              <a:spcBef>
                <a:spcPts val="600"/>
              </a:spcBef>
              <a:defRPr sz="2200">
                <a:latin typeface="AvenirNext LT Com Regular" panose="020B0503020202020204" pitchFamily="34" charset="0"/>
              </a:defRPr>
            </a:lvl1pPr>
            <a:lvl2pPr>
              <a:spcBef>
                <a:spcPts val="0"/>
              </a:spcBef>
              <a:defRPr>
                <a:latin typeface="AvenirNext LT Com Regular" panose="020B0503020202020204" pitchFamily="34" charset="0"/>
              </a:defRPr>
            </a:lvl2pPr>
            <a:lvl3pPr>
              <a:spcBef>
                <a:spcPts val="0"/>
              </a:spcBef>
              <a:defRPr>
                <a:latin typeface="AvenirNext LT Com Regular" panose="020B0503020202020204" pitchFamily="34" charset="0"/>
              </a:defRPr>
            </a:lvl3pPr>
          </a:lstStyle>
          <a:p>
            <a:pPr lvl="0"/>
            <a:r>
              <a:rPr lang="en-US"/>
              <a:t>Click to edit Master text styles</a:t>
            </a:r>
          </a:p>
          <a:p>
            <a:pPr lvl="1"/>
            <a:r>
              <a:rPr lang="en-US"/>
              <a:t>Second level</a:t>
            </a:r>
          </a:p>
          <a:p>
            <a:pPr lvl="2"/>
            <a:r>
              <a:rPr lang="en-US"/>
              <a:t>Third level</a:t>
            </a:r>
          </a:p>
        </p:txBody>
      </p:sp>
      <p:sp>
        <p:nvSpPr>
          <p:cNvPr id="16" name="Text Placeholder 15"/>
          <p:cNvSpPr>
            <a:spLocks noGrp="1"/>
          </p:cNvSpPr>
          <p:nvPr>
            <p:ph type="body" sz="quarter" idx="15" hasCustomPrompt="1"/>
          </p:nvPr>
        </p:nvSpPr>
        <p:spPr>
          <a:xfrm>
            <a:off x="575134" y="1179576"/>
            <a:ext cx="11053617" cy="552049"/>
          </a:xfrm>
          <a:ln w="12700">
            <a:miter lim="400000"/>
          </a:ln>
        </p:spPr>
        <p:txBody>
          <a:bodyPr lIns="0" tIns="0" rIns="0" bIns="0">
            <a:noAutofit/>
          </a:bodyPr>
          <a:lstStyle>
            <a:lvl1pPr>
              <a:defRPr lang="en-US" sz="2000" b="0" dirty="0">
                <a:solidFill>
                  <a:schemeClr val="tx1">
                    <a:lumMod val="65000"/>
                    <a:lumOff val="35000"/>
                  </a:schemeClr>
                </a:solidFill>
                <a:latin typeface="+mj-lt"/>
                <a:ea typeface="+mn-ea"/>
                <a:cs typeface="+mn-cs"/>
              </a:defRPr>
            </a:lvl1pPr>
          </a:lstStyle>
          <a:p>
            <a:pPr lvl="0">
              <a:spcAft>
                <a:spcPts val="0"/>
              </a:spcAft>
              <a:buFontTx/>
              <a:tabLst>
                <a:tab pos="476250" algn="l"/>
              </a:tabLst>
            </a:pPr>
            <a:r>
              <a:rPr lang="en-US" dirty="0"/>
              <a:t>Subtitle text</a:t>
            </a:r>
          </a:p>
        </p:txBody>
      </p:sp>
      <p:sp>
        <p:nvSpPr>
          <p:cNvPr id="8" name="Content Placeholder 7"/>
          <p:cNvSpPr>
            <a:spLocks noGrp="1"/>
          </p:cNvSpPr>
          <p:nvPr>
            <p:ph sz="quarter" idx="16" hasCustomPrompt="1"/>
          </p:nvPr>
        </p:nvSpPr>
        <p:spPr>
          <a:xfrm>
            <a:off x="4343401" y="1671638"/>
            <a:ext cx="7276304" cy="3992753"/>
          </a:xfrm>
        </p:spPr>
        <p:txBody>
          <a:bodyPr/>
          <a:lstStyle>
            <a:lvl1pPr marL="0" indent="0">
              <a:buNone/>
              <a:defRPr>
                <a:latin typeface="AvenirNext LT Com Regular" panose="020B0503020202020204" pitchFamily="34" charset="0"/>
              </a:defRPr>
            </a:lvl1pPr>
          </a:lstStyle>
          <a:p>
            <a:pPr lvl="0"/>
            <a:r>
              <a:rPr lang="en-US" dirty="0"/>
              <a:t>Object</a:t>
            </a:r>
          </a:p>
        </p:txBody>
      </p:sp>
      <p:sp>
        <p:nvSpPr>
          <p:cNvPr id="5" name="Title 4">
            <a:extLst>
              <a:ext uri="{FF2B5EF4-FFF2-40B4-BE49-F238E27FC236}">
                <a16:creationId xmlns:a16="http://schemas.microsoft.com/office/drawing/2014/main" id="{E2C1470A-80D7-EE10-13BD-D4516593BA3D}"/>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84614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ubtitle Body Line Char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576072" y="6166067"/>
            <a:ext cx="11048941" cy="323634"/>
          </a:xfrm>
        </p:spPr>
        <p:txBody>
          <a:bodyPr/>
          <a:lstStyle>
            <a:lvl1pPr>
              <a:lnSpc>
                <a:spcPct val="90000"/>
              </a:lnSpc>
              <a:defRPr>
                <a:solidFill>
                  <a:schemeClr val="tx1"/>
                </a:solidFill>
                <a:latin typeface="AvenirNext LT Com Regular" panose="020B0503020202020204" pitchFamily="34" charset="0"/>
              </a:defRPr>
            </a:lvl1pPr>
          </a:lstStyle>
          <a:p>
            <a:pPr hangingPunct="1"/>
            <a:endParaRPr lang="en-US" dirty="0"/>
          </a:p>
        </p:txBody>
      </p:sp>
      <p:sp>
        <p:nvSpPr>
          <p:cNvPr id="4" name="Slide Number Placeholder 3"/>
          <p:cNvSpPr>
            <a:spLocks noGrp="1"/>
          </p:cNvSpPr>
          <p:nvPr>
            <p:ph type="sldNum" sz="quarter" idx="11"/>
          </p:nvPr>
        </p:nvSpPr>
        <p:spPr/>
        <p:txBody>
          <a:bodyPr/>
          <a:lstStyle>
            <a:lvl1pPr>
              <a:defRPr>
                <a:latin typeface="AvenirNext LT Com Regular" panose="020B0503020202020204" pitchFamily="34" charset="0"/>
              </a:defRPr>
            </a:lvl1pPr>
          </a:lstStyle>
          <a:p>
            <a:pPr>
              <a:lnSpc>
                <a:spcPct val="110000"/>
              </a:lnSpc>
              <a:spcBef>
                <a:spcPts val="1200"/>
              </a:spcBef>
            </a:pPr>
            <a:fld id="{86CB4B4D-7CA3-9044-876B-883B54F8677D}" type="slidenum">
              <a:rPr lang="en-US" smtClean="0"/>
              <a:pPr>
                <a:lnSpc>
                  <a:spcPct val="110000"/>
                </a:lnSpc>
                <a:spcBef>
                  <a:spcPts val="1200"/>
                </a:spcBef>
              </a:pPr>
              <a:t>‹#›</a:t>
            </a:fld>
            <a:endParaRPr lang="en-US" dirty="0"/>
          </a:p>
        </p:txBody>
      </p:sp>
      <p:sp>
        <p:nvSpPr>
          <p:cNvPr id="14" name="Text Placeholder 13"/>
          <p:cNvSpPr>
            <a:spLocks noGrp="1"/>
          </p:cNvSpPr>
          <p:nvPr>
            <p:ph type="body" sz="quarter" idx="14"/>
          </p:nvPr>
        </p:nvSpPr>
        <p:spPr>
          <a:xfrm>
            <a:off x="576072" y="1671639"/>
            <a:ext cx="3467101" cy="4290250"/>
          </a:xfrm>
        </p:spPr>
        <p:txBody>
          <a:bodyPr/>
          <a:lstStyle>
            <a:lvl1pPr>
              <a:spcBef>
                <a:spcPts val="600"/>
              </a:spcBef>
              <a:defRPr sz="2200">
                <a:latin typeface="AvenirNext LT Com Regular" panose="020B0503020202020204" pitchFamily="34" charset="0"/>
              </a:defRPr>
            </a:lvl1pPr>
            <a:lvl2pPr>
              <a:spcBef>
                <a:spcPts val="0"/>
              </a:spcBef>
              <a:defRPr sz="1800">
                <a:latin typeface="AvenirNext LT Com Regular" panose="020B0503020202020204" pitchFamily="34" charset="0"/>
              </a:defRPr>
            </a:lvl2pPr>
            <a:lvl3pPr>
              <a:spcBef>
                <a:spcPts val="0"/>
              </a:spcBef>
              <a:defRPr sz="1600">
                <a:latin typeface="AvenirNext LT Com Regular" panose="020B050302020202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16" name="Text Placeholder 15"/>
          <p:cNvSpPr>
            <a:spLocks noGrp="1"/>
          </p:cNvSpPr>
          <p:nvPr>
            <p:ph type="body" sz="quarter" idx="15" hasCustomPrompt="1"/>
          </p:nvPr>
        </p:nvSpPr>
        <p:spPr>
          <a:xfrm>
            <a:off x="576072" y="1179576"/>
            <a:ext cx="11049675" cy="667512"/>
          </a:xfrm>
          <a:ln w="12700">
            <a:miter lim="400000"/>
          </a:ln>
        </p:spPr>
        <p:txBody>
          <a:bodyPr lIns="0" tIns="0" rIns="0" bIns="0">
            <a:noAutofit/>
          </a:bodyPr>
          <a:lstStyle>
            <a:lvl1pPr>
              <a:defRPr lang="en-US" sz="2000" b="0" smtClean="0">
                <a:solidFill>
                  <a:schemeClr val="tx1">
                    <a:lumMod val="65000"/>
                    <a:lumOff val="35000"/>
                  </a:schemeClr>
                </a:solidFill>
                <a:latin typeface="+mj-lt"/>
                <a:ea typeface="+mn-ea"/>
                <a:cs typeface="+mn-cs"/>
              </a:defRPr>
            </a:lvl1pPr>
            <a:lvl2pPr>
              <a:defRPr lang="en-US" smtClean="0"/>
            </a:lvl2pPr>
            <a:lvl3pPr>
              <a:defRPr lang="en-US" smtClean="0"/>
            </a:lvl3pPr>
            <a:lvl4pPr>
              <a:defRPr lang="en-US" smtClean="0"/>
            </a:lvl4pPr>
            <a:lvl5pPr>
              <a:defRPr lang="en-US"/>
            </a:lvl5pPr>
          </a:lstStyle>
          <a:p>
            <a:pPr marL="0" lvl="0" indent="0">
              <a:spcAft>
                <a:spcPts val="0"/>
              </a:spcAft>
              <a:buFontTx/>
              <a:buNone/>
              <a:tabLst>
                <a:tab pos="476250" algn="l"/>
              </a:tabLst>
            </a:pPr>
            <a:r>
              <a:rPr lang="en-US" dirty="0"/>
              <a:t>Subtitle</a:t>
            </a:r>
          </a:p>
        </p:txBody>
      </p:sp>
      <p:sp>
        <p:nvSpPr>
          <p:cNvPr id="6" name="Chart Placeholder 5"/>
          <p:cNvSpPr>
            <a:spLocks noGrp="1"/>
          </p:cNvSpPr>
          <p:nvPr>
            <p:ph type="chart" sz="quarter" idx="16" hasCustomPrompt="1"/>
          </p:nvPr>
        </p:nvSpPr>
        <p:spPr>
          <a:xfrm>
            <a:off x="4343400" y="1671639"/>
            <a:ext cx="7277772" cy="3997641"/>
          </a:xfrm>
        </p:spPr>
        <p:txBody>
          <a:bodyPr/>
          <a:lstStyle>
            <a:lvl1pPr marL="0" indent="0">
              <a:buNone/>
              <a:defRPr baseline="0">
                <a:latin typeface="AvenirNext LT Com Regular" panose="020B0503020202020204" pitchFamily="34" charset="0"/>
              </a:defRPr>
            </a:lvl1pPr>
          </a:lstStyle>
          <a:p>
            <a:r>
              <a:rPr lang="en-US" dirty="0"/>
              <a:t>line chart</a:t>
            </a:r>
          </a:p>
        </p:txBody>
      </p:sp>
      <p:sp>
        <p:nvSpPr>
          <p:cNvPr id="5" name="Title 4">
            <a:extLst>
              <a:ext uri="{FF2B5EF4-FFF2-40B4-BE49-F238E27FC236}">
                <a16:creationId xmlns:a16="http://schemas.microsoft.com/office/drawing/2014/main" id="{B757044D-41E4-877E-2499-DFF1A7C7649C}"/>
              </a:ext>
            </a:extLst>
          </p:cNvPr>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3884285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oughnut Chart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66928" y="694944"/>
            <a:ext cx="11048266" cy="409343"/>
          </a:xfrm>
        </p:spPr>
        <p:txBody>
          <a:bodyPr>
            <a:spAutoFit/>
          </a:bodyPr>
          <a:lstStyle>
            <a:lvl1pPr>
              <a:defRPr>
                <a:solidFill>
                  <a:schemeClr val="tx2"/>
                </a:solidFill>
                <a:latin typeface="+mj-lt"/>
              </a:defRPr>
            </a:lvl1pPr>
          </a:lstStyle>
          <a:p>
            <a:r>
              <a:rPr lang="en-US" dirty="0"/>
              <a:t>Title</a:t>
            </a:r>
          </a:p>
        </p:txBody>
      </p:sp>
      <p:sp>
        <p:nvSpPr>
          <p:cNvPr id="3" name="Footer Placeholder 2"/>
          <p:cNvSpPr>
            <a:spLocks noGrp="1"/>
          </p:cNvSpPr>
          <p:nvPr>
            <p:ph type="ftr" sz="quarter" idx="10"/>
          </p:nvPr>
        </p:nvSpPr>
        <p:spPr>
          <a:xfrm>
            <a:off x="576072" y="6166067"/>
            <a:ext cx="11048268" cy="323634"/>
          </a:xfrm>
        </p:spPr>
        <p:txBody>
          <a:bodyPr/>
          <a:lstStyle>
            <a:lvl1pPr>
              <a:lnSpc>
                <a:spcPct val="90000"/>
              </a:lnSpc>
              <a:defRPr>
                <a:solidFill>
                  <a:schemeClr val="tx1"/>
                </a:solidFill>
                <a:latin typeface="AvenirNext LT Com Regular" panose="020B0503020202020204" pitchFamily="34" charset="0"/>
              </a:defRPr>
            </a:lvl1pPr>
          </a:lstStyle>
          <a:p>
            <a:pPr hangingPunct="1"/>
            <a:endParaRPr lang="en-US" dirty="0"/>
          </a:p>
        </p:txBody>
      </p:sp>
      <p:sp>
        <p:nvSpPr>
          <p:cNvPr id="4" name="Slide Number Placeholder 3"/>
          <p:cNvSpPr>
            <a:spLocks noGrp="1"/>
          </p:cNvSpPr>
          <p:nvPr>
            <p:ph type="sldNum" sz="quarter" idx="11"/>
          </p:nvPr>
        </p:nvSpPr>
        <p:spPr/>
        <p:txBody>
          <a:bodyPr/>
          <a:lstStyle>
            <a:lvl1pPr>
              <a:defRPr>
                <a:latin typeface="AvenirNext LT Com Regular" panose="020B0503020202020204" pitchFamily="34" charset="0"/>
              </a:defRPr>
            </a:lvl1pPr>
          </a:lstStyle>
          <a:p>
            <a:pPr>
              <a:lnSpc>
                <a:spcPct val="110000"/>
              </a:lnSpc>
              <a:spcBef>
                <a:spcPts val="1200"/>
              </a:spcBef>
            </a:pPr>
            <a:fld id="{86CB4B4D-7CA3-9044-876B-883B54F8677D}" type="slidenum">
              <a:rPr lang="en-US" smtClean="0"/>
              <a:pPr>
                <a:lnSpc>
                  <a:spcPct val="110000"/>
                </a:lnSpc>
                <a:spcBef>
                  <a:spcPts val="1200"/>
                </a:spcBef>
              </a:pPr>
              <a:t>‹#›</a:t>
            </a:fld>
            <a:endParaRPr lang="en-US" dirty="0"/>
          </a:p>
        </p:txBody>
      </p:sp>
      <p:sp>
        <p:nvSpPr>
          <p:cNvPr id="14" name="Text Placeholder 13"/>
          <p:cNvSpPr>
            <a:spLocks noGrp="1"/>
          </p:cNvSpPr>
          <p:nvPr>
            <p:ph type="body" sz="quarter" idx="14"/>
          </p:nvPr>
        </p:nvSpPr>
        <p:spPr>
          <a:xfrm>
            <a:off x="576072" y="1698953"/>
            <a:ext cx="11049002" cy="360125"/>
          </a:xfrm>
        </p:spPr>
        <p:txBody>
          <a:bodyPr/>
          <a:lstStyle>
            <a:lvl1pPr>
              <a:defRPr sz="1800" b="1">
                <a:latin typeface="AvenirNext LT Com Regular" panose="020B0503020202020204" pitchFamily="34" charset="0"/>
              </a:defRPr>
            </a:lvl1pPr>
            <a:lvl2pPr>
              <a:defRPr>
                <a:latin typeface="AvenirNext LT Com Regular" panose="020B0503020202020204" pitchFamily="34" charset="0"/>
              </a:defRPr>
            </a:lvl2pPr>
            <a:lvl3pPr>
              <a:defRPr>
                <a:latin typeface="AvenirNext LT Com Regular" panose="020B0503020202020204" pitchFamily="34" charset="0"/>
              </a:defRPr>
            </a:lvl3pPr>
          </a:lstStyle>
          <a:p>
            <a:pPr lvl="0"/>
            <a:r>
              <a:rPr lang="en-US"/>
              <a:t>Click to edit Master text styles</a:t>
            </a:r>
          </a:p>
        </p:txBody>
      </p:sp>
      <p:sp>
        <p:nvSpPr>
          <p:cNvPr id="16" name="Text Placeholder 15"/>
          <p:cNvSpPr>
            <a:spLocks noGrp="1"/>
          </p:cNvSpPr>
          <p:nvPr>
            <p:ph type="body" sz="quarter" idx="15" hasCustomPrompt="1"/>
          </p:nvPr>
        </p:nvSpPr>
        <p:spPr>
          <a:xfrm>
            <a:off x="571500" y="1179576"/>
            <a:ext cx="11049000" cy="652056"/>
          </a:xfrm>
          <a:ln w="12700">
            <a:miter lim="400000"/>
          </a:ln>
        </p:spPr>
        <p:txBody>
          <a:bodyPr lIns="0" tIns="0" rIns="0" bIns="0">
            <a:noAutofit/>
          </a:bodyPr>
          <a:lstStyle>
            <a:lvl1pPr>
              <a:defRPr lang="en-US" sz="2000" b="0" dirty="0">
                <a:solidFill>
                  <a:schemeClr val="tx1">
                    <a:lumMod val="65000"/>
                    <a:lumOff val="35000"/>
                  </a:schemeClr>
                </a:solidFill>
                <a:latin typeface="+mj-lt"/>
                <a:ea typeface="+mn-ea"/>
                <a:cs typeface="+mn-cs"/>
              </a:defRPr>
            </a:lvl1pPr>
          </a:lstStyle>
          <a:p>
            <a:pPr lvl="0">
              <a:spcAft>
                <a:spcPts val="0"/>
              </a:spcAft>
              <a:buFontTx/>
              <a:tabLst>
                <a:tab pos="476250" algn="l"/>
              </a:tabLst>
            </a:pPr>
            <a:r>
              <a:rPr lang="en-US" dirty="0"/>
              <a:t>Subtitle</a:t>
            </a:r>
          </a:p>
        </p:txBody>
      </p:sp>
      <p:sp>
        <p:nvSpPr>
          <p:cNvPr id="21" name="Chart Placeholder 20"/>
          <p:cNvSpPr>
            <a:spLocks noGrp="1"/>
          </p:cNvSpPr>
          <p:nvPr>
            <p:ph type="chart" sz="quarter" idx="16" hasCustomPrompt="1"/>
          </p:nvPr>
        </p:nvSpPr>
        <p:spPr>
          <a:xfrm>
            <a:off x="2064197" y="2330476"/>
            <a:ext cx="3315944" cy="3315944"/>
          </a:xfrm>
        </p:spPr>
        <p:txBody>
          <a:bodyPr/>
          <a:lstStyle>
            <a:lvl1pPr marL="0" indent="0">
              <a:buNone/>
              <a:defRPr>
                <a:latin typeface="AvenirNext LT Com Regular" panose="020B0503020202020204" pitchFamily="34" charset="0"/>
              </a:defRPr>
            </a:lvl1pPr>
          </a:lstStyle>
          <a:p>
            <a:r>
              <a:rPr lang="en-US" dirty="0"/>
              <a:t>Doughnut chart</a:t>
            </a:r>
          </a:p>
        </p:txBody>
      </p:sp>
      <p:sp>
        <p:nvSpPr>
          <p:cNvPr id="8" name="Chart Placeholder 20"/>
          <p:cNvSpPr>
            <a:spLocks noGrp="1"/>
          </p:cNvSpPr>
          <p:nvPr>
            <p:ph type="chart" sz="quarter" idx="17" hasCustomPrompt="1"/>
          </p:nvPr>
        </p:nvSpPr>
        <p:spPr>
          <a:xfrm>
            <a:off x="6727637" y="2330476"/>
            <a:ext cx="3315944" cy="3315944"/>
          </a:xfrm>
        </p:spPr>
        <p:txBody>
          <a:bodyPr/>
          <a:lstStyle>
            <a:lvl1pPr marL="0" indent="0">
              <a:buNone/>
              <a:defRPr>
                <a:latin typeface="AvenirNext LT Com Regular" panose="020B0503020202020204" pitchFamily="34" charset="0"/>
              </a:defRPr>
            </a:lvl1pPr>
          </a:lstStyle>
          <a:p>
            <a:r>
              <a:rPr lang="en-US" dirty="0"/>
              <a:t>Doughnut chart</a:t>
            </a:r>
          </a:p>
        </p:txBody>
      </p:sp>
    </p:spTree>
    <p:extLst>
      <p:ext uri="{BB962C8B-B14F-4D97-AF65-F5344CB8AC3E}">
        <p14:creationId xmlns:p14="http://schemas.microsoft.com/office/powerpoint/2010/main" val="3196191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ine Char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576072" y="6166067"/>
            <a:ext cx="11048941" cy="323634"/>
          </a:xfrm>
        </p:spPr>
        <p:txBody>
          <a:bodyPr/>
          <a:lstStyle>
            <a:lvl1pPr>
              <a:lnSpc>
                <a:spcPct val="90000"/>
              </a:lnSpc>
              <a:defRPr>
                <a:latin typeface="AvenirNext LT Com Regular" panose="020B0503020202020204" pitchFamily="34" charset="0"/>
              </a:defRPr>
            </a:lvl1pPr>
          </a:lstStyle>
          <a:p>
            <a:pPr hangingPunct="1"/>
            <a:endParaRPr lang="en-US" dirty="0"/>
          </a:p>
        </p:txBody>
      </p:sp>
      <p:sp>
        <p:nvSpPr>
          <p:cNvPr id="4" name="Slide Number Placeholder 3"/>
          <p:cNvSpPr>
            <a:spLocks noGrp="1"/>
          </p:cNvSpPr>
          <p:nvPr>
            <p:ph type="sldNum" sz="quarter" idx="11"/>
          </p:nvPr>
        </p:nvSpPr>
        <p:spPr/>
        <p:txBody>
          <a:bodyPr/>
          <a:lstStyle>
            <a:lvl1pPr>
              <a:defRPr>
                <a:latin typeface="AvenirNext LT Com Regular" panose="020B0503020202020204" pitchFamily="34" charset="0"/>
              </a:defRPr>
            </a:lvl1pPr>
          </a:lstStyle>
          <a:p>
            <a:pPr>
              <a:lnSpc>
                <a:spcPct val="110000"/>
              </a:lnSpc>
              <a:spcBef>
                <a:spcPts val="1200"/>
              </a:spcBef>
            </a:pPr>
            <a:fld id="{86CB4B4D-7CA3-9044-876B-883B54F8677D}" type="slidenum">
              <a:rPr lang="en-US" smtClean="0"/>
              <a:pPr>
                <a:lnSpc>
                  <a:spcPct val="110000"/>
                </a:lnSpc>
                <a:spcBef>
                  <a:spcPts val="1200"/>
                </a:spcBef>
              </a:pPr>
              <a:t>‹#›</a:t>
            </a:fld>
            <a:endParaRPr lang="en-US" dirty="0"/>
          </a:p>
        </p:txBody>
      </p:sp>
      <p:sp>
        <p:nvSpPr>
          <p:cNvPr id="14" name="Text Placeholder 13"/>
          <p:cNvSpPr>
            <a:spLocks noGrp="1"/>
          </p:cNvSpPr>
          <p:nvPr>
            <p:ph type="body" sz="quarter" idx="14"/>
          </p:nvPr>
        </p:nvSpPr>
        <p:spPr>
          <a:xfrm>
            <a:off x="576072" y="1666332"/>
            <a:ext cx="11049674" cy="382731"/>
          </a:xfrm>
          <a:ln w="12700">
            <a:miter lim="400000"/>
          </a:ln>
        </p:spPr>
        <p:txBody>
          <a:bodyPr lIns="0" tIns="0" rIns="0" bIns="0">
            <a:noAutofit/>
          </a:bodyPr>
          <a:lstStyle>
            <a:lvl1pPr>
              <a:defRPr lang="en-US" sz="1800" b="1" smtClean="0">
                <a:solidFill>
                  <a:schemeClr val="tx1"/>
                </a:solidFill>
              </a:defRPr>
            </a:lvl1pPr>
            <a:lvl2pPr>
              <a:defRPr lang="en-US" smtClean="0"/>
            </a:lvl2pPr>
            <a:lvl3pPr>
              <a:defRPr lang="en-US" smtClean="0"/>
            </a:lvl3pPr>
          </a:lstStyle>
          <a:p>
            <a:pPr lvl="0"/>
            <a:r>
              <a:rPr lang="en-US"/>
              <a:t>Click to edit Master text styles</a:t>
            </a:r>
          </a:p>
        </p:txBody>
      </p:sp>
      <p:sp>
        <p:nvSpPr>
          <p:cNvPr id="16" name="Text Placeholder 15"/>
          <p:cNvSpPr>
            <a:spLocks noGrp="1"/>
          </p:cNvSpPr>
          <p:nvPr>
            <p:ph type="body" sz="quarter" idx="15" hasCustomPrompt="1"/>
          </p:nvPr>
        </p:nvSpPr>
        <p:spPr>
          <a:xfrm>
            <a:off x="576072" y="1179576"/>
            <a:ext cx="11049675" cy="667512"/>
          </a:xfrm>
          <a:ln w="12700">
            <a:miter lim="400000"/>
          </a:ln>
        </p:spPr>
        <p:txBody>
          <a:bodyPr lIns="0" tIns="0" rIns="0" bIns="0">
            <a:noAutofit/>
          </a:bodyPr>
          <a:lstStyle>
            <a:lvl1pPr>
              <a:defRPr lang="en-US" sz="2000" b="0" smtClean="0">
                <a:solidFill>
                  <a:schemeClr val="tx1">
                    <a:lumMod val="65000"/>
                    <a:lumOff val="35000"/>
                  </a:schemeClr>
                </a:solidFill>
                <a:latin typeface="+mj-lt"/>
                <a:ea typeface="+mn-ea"/>
                <a:cs typeface="+mn-cs"/>
              </a:defRPr>
            </a:lvl1pPr>
            <a:lvl2pPr>
              <a:defRPr lang="en-US" smtClean="0"/>
            </a:lvl2pPr>
            <a:lvl3pPr>
              <a:defRPr lang="en-US" smtClean="0"/>
            </a:lvl3pPr>
            <a:lvl4pPr>
              <a:defRPr lang="en-US" smtClean="0"/>
            </a:lvl4pPr>
            <a:lvl5pPr>
              <a:defRPr lang="en-US"/>
            </a:lvl5pPr>
          </a:lstStyle>
          <a:p>
            <a:pPr marL="0" lvl="0" indent="0">
              <a:spcAft>
                <a:spcPts val="0"/>
              </a:spcAft>
              <a:buFontTx/>
              <a:buNone/>
              <a:tabLst>
                <a:tab pos="476250" algn="l"/>
              </a:tabLst>
            </a:pPr>
            <a:r>
              <a:rPr lang="en-US" dirty="0"/>
              <a:t>Subtitle</a:t>
            </a:r>
          </a:p>
        </p:txBody>
      </p:sp>
      <p:sp>
        <p:nvSpPr>
          <p:cNvPr id="6" name="Chart Placeholder 5"/>
          <p:cNvSpPr>
            <a:spLocks noGrp="1"/>
          </p:cNvSpPr>
          <p:nvPr>
            <p:ph type="chart" sz="quarter" idx="16" hasCustomPrompt="1"/>
          </p:nvPr>
        </p:nvSpPr>
        <p:spPr>
          <a:xfrm>
            <a:off x="1074420" y="2177288"/>
            <a:ext cx="10058400" cy="3657600"/>
          </a:xfrm>
        </p:spPr>
        <p:txBody>
          <a:bodyPr/>
          <a:lstStyle>
            <a:lvl1pPr marL="0" indent="0">
              <a:buNone/>
              <a:defRPr baseline="0">
                <a:latin typeface="AvenirNext LT Com Regular" panose="020B0503020202020204" pitchFamily="34" charset="0"/>
              </a:defRPr>
            </a:lvl1pPr>
          </a:lstStyle>
          <a:p>
            <a:r>
              <a:rPr lang="en-US" dirty="0"/>
              <a:t>line chart</a:t>
            </a:r>
          </a:p>
        </p:txBody>
      </p:sp>
      <p:sp>
        <p:nvSpPr>
          <p:cNvPr id="5" name="Title 4">
            <a:extLst>
              <a:ext uri="{FF2B5EF4-FFF2-40B4-BE49-F238E27FC236}">
                <a16:creationId xmlns:a16="http://schemas.microsoft.com/office/drawing/2014/main" id="{586BA933-4E37-C176-F591-6DE405E24B7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86070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ection Divider Turquoise">
    <p:bg>
      <p:bgPr>
        <a:solidFill>
          <a:schemeClr val="accent4"/>
        </a:solidFill>
        <a:effectLst/>
      </p:bgPr>
    </p:bg>
    <p:spTree>
      <p:nvGrpSpPr>
        <p:cNvPr id="1" name=""/>
        <p:cNvGrpSpPr/>
        <p:nvPr/>
      </p:nvGrpSpPr>
      <p:grpSpPr>
        <a:xfrm>
          <a:off x="0" y="0"/>
          <a:ext cx="0" cy="0"/>
          <a:chOff x="0" y="0"/>
          <a:chExt cx="0" cy="0"/>
        </a:xfrm>
      </p:grpSpPr>
      <p:sp>
        <p:nvSpPr>
          <p:cNvPr id="432" name="Title Text"/>
          <p:cNvSpPr txBox="1">
            <a:spLocks noGrp="1"/>
          </p:cNvSpPr>
          <p:nvPr>
            <p:ph type="title"/>
          </p:nvPr>
        </p:nvSpPr>
        <p:spPr>
          <a:xfrm>
            <a:off x="583221" y="1497330"/>
            <a:ext cx="9975850" cy="2387615"/>
          </a:xfrm>
          <a:prstGeom prst="rect">
            <a:avLst/>
          </a:prstGeom>
        </p:spPr>
        <p:txBody>
          <a:bodyPr anchor="t"/>
          <a:lstStyle>
            <a:lvl1pPr>
              <a:lnSpc>
                <a:spcPct val="90000"/>
              </a:lnSpc>
              <a:spcAft>
                <a:spcPts val="1200"/>
              </a:spcAft>
              <a:defRPr sz="6600" spc="-72">
                <a:solidFill>
                  <a:srgbClr val="FFFFFF"/>
                </a:solidFill>
                <a:latin typeface="+mj-lt"/>
              </a:defRPr>
            </a:lvl1pPr>
          </a:lstStyle>
          <a:p>
            <a:r>
              <a:rPr lang="en-US"/>
              <a:t>Click to edit Master title style</a:t>
            </a:r>
            <a:endParaRPr dirty="0"/>
          </a:p>
        </p:txBody>
      </p:sp>
      <p:sp>
        <p:nvSpPr>
          <p:cNvPr id="433" name="Slide Number"/>
          <p:cNvSpPr txBox="1">
            <a:spLocks noGrp="1"/>
          </p:cNvSpPr>
          <p:nvPr>
            <p:ph type="sldNum" sz="quarter" idx="2"/>
          </p:nvPr>
        </p:nvSpPr>
        <p:spPr>
          <a:xfrm>
            <a:off x="10908857" y="6464054"/>
            <a:ext cx="711647" cy="126509"/>
          </a:xfrm>
          <a:prstGeom prst="rect">
            <a:avLst/>
          </a:prstGeom>
        </p:spPr>
        <p:txBody>
          <a:bodyPr anchor="b" anchorCtr="0"/>
          <a:lstStyle>
            <a:lvl1pPr>
              <a:defRPr>
                <a:solidFill>
                  <a:schemeClr val="bg1"/>
                </a:solidFill>
                <a:latin typeface="+mn-lt"/>
              </a:defRPr>
            </a:lvl1pPr>
          </a:lstStyle>
          <a:p>
            <a:fld id="{86CB4B4D-7CA3-9044-876B-883B54F8677D}" type="slidenum">
              <a:rPr lang="en-US" smtClean="0"/>
              <a:pPr/>
              <a:t>‹#›</a:t>
            </a:fld>
            <a:endParaRPr lang="en-US" dirty="0"/>
          </a:p>
        </p:txBody>
      </p:sp>
      <p:sp>
        <p:nvSpPr>
          <p:cNvPr id="438" name="Subtitle"/>
          <p:cNvSpPr>
            <a:spLocks noGrp="1"/>
          </p:cNvSpPr>
          <p:nvPr>
            <p:ph type="body" sz="quarter" idx="14"/>
          </p:nvPr>
        </p:nvSpPr>
        <p:spPr>
          <a:xfrm>
            <a:off x="583221" y="4418887"/>
            <a:ext cx="9975850" cy="1327864"/>
          </a:xfrm>
          <a:prstGeom prst="rect">
            <a:avLst/>
          </a:prstGeom>
        </p:spPr>
        <p:txBody>
          <a:bodyPr>
            <a:noAutofit/>
          </a:bodyPr>
          <a:lstStyle>
            <a:lvl1pPr marL="0" indent="0">
              <a:lnSpc>
                <a:spcPct val="90000"/>
              </a:lnSpc>
              <a:spcBef>
                <a:spcPts val="0"/>
              </a:spcBef>
              <a:spcAft>
                <a:spcPts val="1200"/>
              </a:spcAft>
              <a:buNone/>
              <a:tabLst>
                <a:tab pos="476250" algn="l"/>
              </a:tabLst>
              <a:defRPr sz="3200" b="1" spc="-30">
                <a:solidFill>
                  <a:schemeClr val="accent5">
                    <a:lumMod val="10000"/>
                    <a:lumOff val="90000"/>
                  </a:schemeClr>
                </a:solidFill>
                <a:latin typeface="+mn-lt"/>
                <a:ea typeface="+mn-ea"/>
                <a:cs typeface="+mn-cs"/>
                <a:sym typeface="Avenir Next LT Com Demi"/>
              </a:defRPr>
            </a:lvl1pPr>
          </a:lstStyle>
          <a:p>
            <a:pPr lvl="0"/>
            <a:r>
              <a:rPr lang="en-US"/>
              <a:t>Click to edit Master text styles</a:t>
            </a:r>
          </a:p>
        </p:txBody>
      </p:sp>
      <p:sp>
        <p:nvSpPr>
          <p:cNvPr id="7" name="Footer Placeholder 2"/>
          <p:cNvSpPr>
            <a:spLocks noGrp="1"/>
          </p:cNvSpPr>
          <p:nvPr>
            <p:ph type="ftr" sz="quarter" idx="10"/>
          </p:nvPr>
        </p:nvSpPr>
        <p:spPr>
          <a:xfrm>
            <a:off x="585216" y="6163056"/>
            <a:ext cx="9397494" cy="320040"/>
          </a:xfrm>
        </p:spPr>
        <p:txBody>
          <a:bodyPr/>
          <a:lstStyle>
            <a:lvl1pPr>
              <a:defRPr>
                <a:solidFill>
                  <a:schemeClr val="bg1"/>
                </a:solidFill>
                <a:latin typeface="+mn-lt"/>
              </a:defRPr>
            </a:lvl1pPr>
          </a:lstStyle>
          <a:p>
            <a:pPr hangingPunct="1">
              <a:lnSpc>
                <a:spcPts val="900"/>
              </a:lnSpc>
            </a:pPr>
            <a:endParaRPr lang="en-US" dirty="0"/>
          </a:p>
        </p:txBody>
      </p:sp>
      <p:sp>
        <p:nvSpPr>
          <p:cNvPr id="8" name="For financial professionals only. Not for use with the public.">
            <a:extLst>
              <a:ext uri="{FF2B5EF4-FFF2-40B4-BE49-F238E27FC236}">
                <a16:creationId xmlns:a16="http://schemas.microsoft.com/office/drawing/2014/main" id="{D8E1D40A-03B6-91A7-0ED3-FB2C7D621B91}"/>
              </a:ext>
            </a:extLst>
          </p:cNvPr>
          <p:cNvSpPr txBox="1"/>
          <p:nvPr userDrawn="1"/>
        </p:nvSpPr>
        <p:spPr>
          <a:xfrm>
            <a:off x="588565" y="6532790"/>
            <a:ext cx="3088285" cy="126509"/>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lvl1pPr algn="l">
              <a:lnSpc>
                <a:spcPct val="110000"/>
              </a:lnSpc>
              <a:spcBef>
                <a:spcPts val="1200"/>
              </a:spcBef>
              <a:defRPr sz="1600">
                <a:solidFill>
                  <a:srgbClr val="FFFFFF">
                    <a:alpha val="75000"/>
                  </a:srgbClr>
                </a:solidFill>
              </a:defRPr>
            </a:lvl1pPr>
          </a:lstStyle>
          <a:p>
            <a:r>
              <a:rPr lang="en-US" sz="800" dirty="0">
                <a:solidFill>
                  <a:schemeClr val="bg1"/>
                </a:solidFill>
                <a:latin typeface="+mn-lt"/>
              </a:rPr>
              <a:t>For financial professionals only. Not for use with the public.</a:t>
            </a:r>
          </a:p>
        </p:txBody>
      </p:sp>
    </p:spTree>
    <p:extLst>
      <p:ext uri="{BB962C8B-B14F-4D97-AF65-F5344CB8AC3E}">
        <p14:creationId xmlns:p14="http://schemas.microsoft.com/office/powerpoint/2010/main" val="1255449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ection Divider Turquoise">
    <p:bg>
      <p:bgPr>
        <a:solidFill>
          <a:schemeClr val="tx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C924BF5-13D9-43B2-F1B7-439F5CEB6D91}"/>
              </a:ext>
              <a:ext uri="{C183D7F6-B498-43B3-948B-1728B52AA6E4}">
                <adec:decorative xmlns:adec="http://schemas.microsoft.com/office/drawing/2017/decorative" val="1"/>
              </a:ext>
            </a:extLst>
          </p:cNvPr>
          <p:cNvSpPr/>
          <p:nvPr userDrawn="1"/>
        </p:nvSpPr>
        <p:spPr>
          <a:xfrm>
            <a:off x="0" y="628962"/>
            <a:ext cx="12192000" cy="6229038"/>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sp>
        <p:nvSpPr>
          <p:cNvPr id="3" name="Title 6">
            <a:extLst>
              <a:ext uri="{FF2B5EF4-FFF2-40B4-BE49-F238E27FC236}">
                <a16:creationId xmlns:a16="http://schemas.microsoft.com/office/drawing/2014/main" id="{307463C3-EE39-9204-F8FA-2FB9C7CD40CB}"/>
              </a:ext>
            </a:extLst>
          </p:cNvPr>
          <p:cNvSpPr>
            <a:spLocks noGrp="1"/>
          </p:cNvSpPr>
          <p:nvPr>
            <p:ph type="title"/>
          </p:nvPr>
        </p:nvSpPr>
        <p:spPr>
          <a:xfrm>
            <a:off x="508065" y="1008815"/>
            <a:ext cx="9975850" cy="2387615"/>
          </a:xfrm>
        </p:spPr>
        <p:txBody>
          <a:bodyPr/>
          <a:lstStyle/>
          <a:p>
            <a:pPr rtl="0" eaLnBrk="1" fontAlgn="auto" latinLnBrk="0" hangingPunct="1"/>
            <a:r>
              <a:rPr lang="en-US" sz="7200" b="1" i="0" spc="-72" baseline="0" dirty="0">
                <a:ln>
                  <a:noFill/>
                </a:ln>
                <a:solidFill>
                  <a:srgbClr val="FFFFFF"/>
                </a:solidFill>
                <a:effectLst/>
                <a:latin typeface="AvenirNext LT Com Regular" panose="020B0503020202020204" pitchFamily="34" charset="0"/>
                <a:ea typeface="Avenir Next LT Com Regular" panose="020B0503020202020204" pitchFamily="34" charset="0"/>
                <a:cs typeface="Avenir Next LT Com Regular" panose="020B0503020202020204" pitchFamily="34" charset="0"/>
              </a:rPr>
              <a:t>Equity markets </a:t>
            </a:r>
            <a:br>
              <a:rPr lang="en-US" sz="7200" b="1" i="0" spc="-72" baseline="0" dirty="0">
                <a:ln>
                  <a:noFill/>
                </a:ln>
                <a:solidFill>
                  <a:srgbClr val="FFFFFF"/>
                </a:solidFill>
                <a:effectLst/>
                <a:latin typeface="AvenirNext LT Com Regular" panose="020B0503020202020204" pitchFamily="34" charset="0"/>
                <a:ea typeface="Avenir Next LT Com Regular" panose="020B0503020202020204" pitchFamily="34" charset="0"/>
                <a:cs typeface="Avenir Next LT Com Regular" panose="020B0503020202020204" pitchFamily="34" charset="0"/>
              </a:rPr>
            </a:br>
            <a:r>
              <a:rPr lang="en-US" sz="7200" b="1" i="0" spc="-72" baseline="0" dirty="0">
                <a:ln>
                  <a:noFill/>
                </a:ln>
                <a:solidFill>
                  <a:srgbClr val="FFFFFF"/>
                </a:solidFill>
                <a:effectLst/>
                <a:latin typeface="AvenirNext LT Com Regular" panose="020B0503020202020204" pitchFamily="34" charset="0"/>
                <a:ea typeface="Avenir Next LT Com Regular" panose="020B0503020202020204" pitchFamily="34" charset="0"/>
                <a:cs typeface="Avenir Next LT Com Regular" panose="020B0503020202020204" pitchFamily="34" charset="0"/>
              </a:rPr>
              <a:t>insights</a:t>
            </a:r>
            <a:endParaRPr lang="en-US" dirty="0">
              <a:effectLst/>
            </a:endParaRPr>
          </a:p>
          <a:p>
            <a:endParaRPr lang="en-US" dirty="0"/>
          </a:p>
        </p:txBody>
      </p:sp>
      <p:sp>
        <p:nvSpPr>
          <p:cNvPr id="4" name="Footer Placeholder 2">
            <a:extLst>
              <a:ext uri="{FF2B5EF4-FFF2-40B4-BE49-F238E27FC236}">
                <a16:creationId xmlns:a16="http://schemas.microsoft.com/office/drawing/2014/main" id="{6BFA6977-AF5D-C3CC-0AB5-9CA1FEEB1CF1}"/>
              </a:ext>
            </a:extLst>
          </p:cNvPr>
          <p:cNvSpPr>
            <a:spLocks noGrp="1"/>
          </p:cNvSpPr>
          <p:nvPr>
            <p:ph type="ftr" sz="quarter" idx="10"/>
          </p:nvPr>
        </p:nvSpPr>
        <p:spPr>
          <a:xfrm>
            <a:off x="585216" y="6331466"/>
            <a:ext cx="9397494" cy="320040"/>
          </a:xfrm>
        </p:spPr>
        <p:txBody>
          <a:bodyPr/>
          <a:lstStyle/>
          <a:p>
            <a:pPr hangingPunct="1">
              <a:lnSpc>
                <a:spcPts val="900"/>
              </a:lnSpc>
            </a:pPr>
            <a:r>
              <a:rPr lang="en-US" dirty="0">
                <a:solidFill>
                  <a:schemeClr val="bg1"/>
                </a:solidFill>
                <a:latin typeface="AvenirNext LT Com Regular" panose="020B0503020202020204" pitchFamily="34" charset="0"/>
              </a:rPr>
              <a:t>For financial professionals only. Not for use with the public.</a:t>
            </a:r>
          </a:p>
          <a:p>
            <a:pPr hangingPunct="1">
              <a:lnSpc>
                <a:spcPts val="900"/>
              </a:lnSpc>
            </a:pPr>
            <a:endParaRPr lang="en-US" dirty="0"/>
          </a:p>
        </p:txBody>
      </p:sp>
      <p:sp>
        <p:nvSpPr>
          <p:cNvPr id="5" name="Slide Number Placeholder 3">
            <a:extLst>
              <a:ext uri="{FF2B5EF4-FFF2-40B4-BE49-F238E27FC236}">
                <a16:creationId xmlns:a16="http://schemas.microsoft.com/office/drawing/2014/main" id="{EEB05BF4-4B75-EB5F-B38B-145CE783C028}"/>
              </a:ext>
            </a:extLst>
          </p:cNvPr>
          <p:cNvSpPr>
            <a:spLocks noGrp="1"/>
          </p:cNvSpPr>
          <p:nvPr>
            <p:ph type="sldNum" sz="quarter" idx="2"/>
          </p:nvPr>
        </p:nvSpPr>
        <p:spPr>
          <a:xfrm>
            <a:off x="10908857" y="6464054"/>
            <a:ext cx="711647" cy="126509"/>
          </a:xfrm>
        </p:spPr>
        <p:txBody>
          <a:bodyPr/>
          <a:lstStyle>
            <a:lvl1pPr>
              <a:defRPr>
                <a:solidFill>
                  <a:schemeClr val="bg1"/>
                </a:solidFill>
              </a:defRPr>
            </a:lvl1p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3363186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566928" y="694944"/>
            <a:ext cx="11045952" cy="393192"/>
          </a:xfrm>
          <a:prstGeom prst="rect">
            <a:avLst/>
          </a:prstGeom>
          <a:extLst>
            <a:ext uri="{C572A759-6A51-4108-AA02-DFA0A04FC94B}">
              <ma14:wrappingTextBoxFlag xmlns="" xmlns:ma14="http://schemas.microsoft.com/office/mac/drawingml/2011/main" val="1"/>
            </a:ext>
          </a:extLst>
        </p:spPr>
        <p:txBody>
          <a:bodyPr lIns="0" tIns="0" rIns="0" bIns="0" anchor="t" anchorCtr="0">
            <a:spAutoFit/>
          </a:bodyPr>
          <a:lstStyle/>
          <a:p>
            <a:pPr lvl="0" fontAlgn="auto" hangingPunct="1"/>
            <a:r>
              <a:rPr dirty="0"/>
              <a:t>Title </a:t>
            </a:r>
            <a:r>
              <a:rPr lang="en-US" dirty="0"/>
              <a:t>t</a:t>
            </a:r>
            <a:r>
              <a:rPr dirty="0"/>
              <a:t>ext</a:t>
            </a:r>
          </a:p>
        </p:txBody>
      </p:sp>
      <p:sp>
        <p:nvSpPr>
          <p:cNvPr id="8" name="Body Level One…"/>
          <p:cNvSpPr txBox="1">
            <a:spLocks noGrp="1"/>
          </p:cNvSpPr>
          <p:nvPr>
            <p:ph type="body" idx="1"/>
          </p:nvPr>
        </p:nvSpPr>
        <p:spPr>
          <a:xfrm>
            <a:off x="571501" y="1289490"/>
            <a:ext cx="11048940" cy="4253487"/>
          </a:xfrm>
          <a:prstGeom prst="rect">
            <a:avLst/>
          </a:prstGeom>
          <a:ln w="12700">
            <a:miter lim="400000"/>
          </a:ln>
          <a:extLst>
            <a:ext uri="{C572A759-6A51-4108-AA02-DFA0A04FC94B}">
              <ma14:wrappingTextBoxFlag xmlns="" xmlns:ma14="http://schemas.microsoft.com/office/mac/drawingml/2011/main" val="1"/>
            </a:ext>
          </a:extLst>
        </p:spPr>
        <p:txBody>
          <a:bodyPr lIns="0" tIns="0" rIns="0" bIns="0">
            <a:noAutofit/>
          </a:bodyPr>
          <a:lstStyle/>
          <a:p>
            <a:r>
              <a:rPr dirty="0"/>
              <a:t>Body Level One</a:t>
            </a:r>
          </a:p>
          <a:p>
            <a:pPr lvl="1"/>
            <a:r>
              <a:rPr dirty="0"/>
              <a:t>Body Level Two</a:t>
            </a:r>
          </a:p>
          <a:p>
            <a:pPr lvl="2"/>
            <a:r>
              <a:rPr dirty="0"/>
              <a:t>Body Level Three</a:t>
            </a:r>
          </a:p>
        </p:txBody>
      </p:sp>
      <p:sp>
        <p:nvSpPr>
          <p:cNvPr id="7" name="Footer Placeholder 6"/>
          <p:cNvSpPr>
            <a:spLocks noGrp="1"/>
          </p:cNvSpPr>
          <p:nvPr>
            <p:ph type="ftr" sz="quarter" idx="3"/>
          </p:nvPr>
        </p:nvSpPr>
        <p:spPr>
          <a:xfrm>
            <a:off x="576072" y="6135108"/>
            <a:ext cx="11048940" cy="323634"/>
          </a:xfrm>
          <a:prstGeom prst="rect">
            <a:avLst/>
          </a:prstGeom>
        </p:spPr>
        <p:txBody>
          <a:bodyPr lIns="0" tIns="0" rIns="0" bIns="0" anchor="b">
            <a:noAutofit/>
          </a:bodyPr>
          <a:lstStyle>
            <a:lvl1pPr algn="l">
              <a:lnSpc>
                <a:spcPct val="80000"/>
              </a:lnSpc>
              <a:spcAft>
                <a:spcPts val="300"/>
              </a:spcAft>
              <a:defRPr lang="en-US" sz="800" spc="0" baseline="0" dirty="0">
                <a:solidFill>
                  <a:schemeClr val="tx1"/>
                </a:solidFill>
                <a:latin typeface="+mn-lt"/>
                <a:ea typeface="AvenirNext LT Com Regular" panose="020B0503020202020204" pitchFamily="34" charset="0"/>
                <a:cs typeface="AvenirNext LT Com Regular" panose="020B0503020202020204" pitchFamily="34" charset="0"/>
              </a:defRPr>
            </a:lvl1pPr>
          </a:lstStyle>
          <a:p>
            <a:pPr hangingPunct="1"/>
            <a:endParaRPr lang="en-US" dirty="0"/>
          </a:p>
        </p:txBody>
      </p:sp>
      <p:sp>
        <p:nvSpPr>
          <p:cNvPr id="16" name="Slide Number"/>
          <p:cNvSpPr txBox="1">
            <a:spLocks noGrp="1"/>
          </p:cNvSpPr>
          <p:nvPr>
            <p:ph type="sldNum" sz="quarter" idx="4"/>
          </p:nvPr>
        </p:nvSpPr>
        <p:spPr>
          <a:xfrm>
            <a:off x="10908792" y="6547179"/>
            <a:ext cx="711647" cy="126509"/>
          </a:xfrm>
          <a:prstGeom prst="rect">
            <a:avLst/>
          </a:prstGeom>
          <a:ln w="12700">
            <a:miter lim="400000"/>
          </a:ln>
        </p:spPr>
        <p:txBody>
          <a:bodyPr wrap="square" lIns="0" tIns="0" rIns="0" bIns="0" anchor="b" anchorCtr="0">
            <a:noAutofit/>
          </a:bodyPr>
          <a:lstStyle>
            <a:lvl1pPr algn="r">
              <a:lnSpc>
                <a:spcPct val="100000"/>
              </a:lnSpc>
              <a:spcBef>
                <a:spcPts val="0"/>
              </a:spcBef>
              <a:defRPr lang="en-US" sz="800" spc="0" baseline="0" smtClean="0">
                <a:solidFill>
                  <a:schemeClr val="tx1"/>
                </a:solidFill>
                <a:latin typeface="+mn-lt"/>
              </a:defRPr>
            </a:lvl1pPr>
          </a:lstStyle>
          <a:p>
            <a:fld id="{86CB4B4D-7CA3-9044-876B-883B54F8677D}" type="slidenum">
              <a:rPr lang="en-US" smtClean="0"/>
              <a:pPr/>
              <a:t>‹#›</a:t>
            </a:fld>
            <a:endParaRPr lang="en-US" dirty="0"/>
          </a:p>
        </p:txBody>
      </p:sp>
      <p:sp>
        <p:nvSpPr>
          <p:cNvPr id="4" name="Rectangle 3">
            <a:extLst>
              <a:ext uri="{FF2B5EF4-FFF2-40B4-BE49-F238E27FC236}">
                <a16:creationId xmlns:a16="http://schemas.microsoft.com/office/drawing/2014/main" id="{24FAE9D2-B047-F547-7A72-E927D607D54B}"/>
              </a:ext>
            </a:extLst>
          </p:cNvPr>
          <p:cNvSpPr/>
          <p:nvPr userDrawn="1"/>
        </p:nvSpPr>
        <p:spPr>
          <a:xfrm>
            <a:off x="-1" y="0"/>
            <a:ext cx="12192001" cy="628962"/>
          </a:xfrm>
          <a:prstGeom prst="rect">
            <a:avLst/>
          </a:prstGeom>
          <a:solidFill>
            <a:schemeClr val="bg2">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spTree>
  </p:cSld>
  <p:clrMap bg1="lt1" tx1="dk1" bg2="lt2" tx2="dk2" accent1="accent1" accent2="accent2" accent3="accent3" accent4="accent4" accent5="accent5" accent6="accent6" hlink="hlink" folHlink="folHlink"/>
  <p:sldLayoutIdLst>
    <p:sldLayoutId id="2147483702" r:id="rId1"/>
    <p:sldLayoutId id="2147483816" r:id="rId2"/>
    <p:sldLayoutId id="2147483814" r:id="rId3"/>
    <p:sldLayoutId id="2147483708" r:id="rId4"/>
    <p:sldLayoutId id="2147483706" r:id="rId5"/>
    <p:sldLayoutId id="2147483748" r:id="rId6"/>
    <p:sldLayoutId id="2147483750" r:id="rId7"/>
    <p:sldLayoutId id="2147483716" r:id="rId8"/>
    <p:sldLayoutId id="2147483815" r:id="rId9"/>
    <p:sldLayoutId id="2147483788" r:id="rId10"/>
    <p:sldLayoutId id="214748381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marL="0" marR="0" indent="0" algn="l" defTabSz="228600" rtl="0" eaLnBrk="1" latinLnBrk="0" hangingPunct="1">
        <a:lnSpc>
          <a:spcPct val="95000"/>
        </a:lnSpc>
        <a:spcBef>
          <a:spcPts val="0"/>
        </a:spcBef>
        <a:spcAft>
          <a:spcPts val="0"/>
        </a:spcAft>
        <a:buClrTx/>
        <a:buSzTx/>
        <a:buFontTx/>
        <a:buNone/>
        <a:tabLst>
          <a:tab pos="476250" algn="l"/>
        </a:tabLst>
        <a:defRPr kumimoji="0" sz="2800" b="1" i="0" u="none" strike="noStrike" cap="none" spc="0" normalizeH="0" baseline="0" dirty="0">
          <a:ln>
            <a:noFill/>
          </a:ln>
          <a:solidFill>
            <a:schemeClr val="tx2"/>
          </a:solidFill>
          <a:effectLst/>
          <a:uFillTx/>
          <a:latin typeface="+mj-lt"/>
          <a:ea typeface="+mn-ea"/>
          <a:cs typeface="+mn-cs"/>
          <a:sym typeface="Avenir Next LT Com Regular"/>
        </a:defRPr>
      </a:lvl1pPr>
      <a:lvl2pPr marL="0" marR="0" indent="114300" algn="l" defTabSz="228600" rtl="0" eaLnBrk="1" latinLnBrk="0" hangingPunct="1">
        <a:lnSpc>
          <a:spcPct val="100000"/>
        </a:lnSpc>
        <a:spcBef>
          <a:spcPts val="0"/>
        </a:spcBef>
        <a:spcAft>
          <a:spcPts val="0"/>
        </a:spcAft>
        <a:buClrTx/>
        <a:buSzTx/>
        <a:buFontTx/>
        <a:buNone/>
        <a:tabLst>
          <a:tab pos="476250" algn="l"/>
        </a:tabLst>
        <a:defRPr sz="4800" b="0" i="0" u="none" strike="noStrike" cap="none" spc="-48" baseline="0">
          <a:ln>
            <a:noFill/>
          </a:ln>
          <a:solidFill>
            <a:schemeClr val="accent1">
              <a:hueOff val="-456960"/>
              <a:satOff val="56070"/>
              <a:lumOff val="-35771"/>
            </a:schemeClr>
          </a:solidFill>
          <a:uFillTx/>
          <a:latin typeface="+mn-lt"/>
          <a:ea typeface="+mn-ea"/>
          <a:cs typeface="+mn-cs"/>
          <a:sym typeface="Avenir Next LT Com Demi"/>
        </a:defRPr>
      </a:lvl2pPr>
      <a:lvl3pPr marL="0" marR="0" indent="228600" algn="l" defTabSz="228600" rtl="0" eaLnBrk="1" latinLnBrk="0" hangingPunct="1">
        <a:lnSpc>
          <a:spcPct val="100000"/>
        </a:lnSpc>
        <a:spcBef>
          <a:spcPts val="0"/>
        </a:spcBef>
        <a:spcAft>
          <a:spcPts val="0"/>
        </a:spcAft>
        <a:buClrTx/>
        <a:buSzTx/>
        <a:buFontTx/>
        <a:buNone/>
        <a:tabLst>
          <a:tab pos="476250" algn="l"/>
        </a:tabLst>
        <a:defRPr sz="4800" b="0" i="0" u="none" strike="noStrike" cap="none" spc="-48" baseline="0">
          <a:ln>
            <a:noFill/>
          </a:ln>
          <a:solidFill>
            <a:schemeClr val="accent1">
              <a:hueOff val="-456960"/>
              <a:satOff val="56070"/>
              <a:lumOff val="-35771"/>
            </a:schemeClr>
          </a:solidFill>
          <a:uFillTx/>
          <a:latin typeface="+mn-lt"/>
          <a:ea typeface="+mn-ea"/>
          <a:cs typeface="+mn-cs"/>
          <a:sym typeface="Avenir Next LT Com Demi"/>
        </a:defRPr>
      </a:lvl3pPr>
      <a:lvl4pPr marL="0" marR="0" indent="342900" algn="l" defTabSz="228600" rtl="0" eaLnBrk="1" latinLnBrk="0" hangingPunct="1">
        <a:lnSpc>
          <a:spcPct val="100000"/>
        </a:lnSpc>
        <a:spcBef>
          <a:spcPts val="0"/>
        </a:spcBef>
        <a:spcAft>
          <a:spcPts val="0"/>
        </a:spcAft>
        <a:buClrTx/>
        <a:buSzTx/>
        <a:buFontTx/>
        <a:buNone/>
        <a:tabLst>
          <a:tab pos="476250" algn="l"/>
        </a:tabLst>
        <a:defRPr sz="4800" b="0" i="0" u="none" strike="noStrike" cap="none" spc="-48" baseline="0">
          <a:ln>
            <a:noFill/>
          </a:ln>
          <a:solidFill>
            <a:schemeClr val="accent1">
              <a:hueOff val="-456960"/>
              <a:satOff val="56070"/>
              <a:lumOff val="-35771"/>
            </a:schemeClr>
          </a:solidFill>
          <a:uFillTx/>
          <a:latin typeface="+mn-lt"/>
          <a:ea typeface="+mn-ea"/>
          <a:cs typeface="+mn-cs"/>
          <a:sym typeface="Avenir Next LT Com Demi"/>
        </a:defRPr>
      </a:lvl4pPr>
      <a:lvl5pPr marL="0" marR="0" indent="457200" algn="l" defTabSz="228600" rtl="0" eaLnBrk="1" latinLnBrk="0" hangingPunct="1">
        <a:lnSpc>
          <a:spcPct val="100000"/>
        </a:lnSpc>
        <a:spcBef>
          <a:spcPts val="0"/>
        </a:spcBef>
        <a:spcAft>
          <a:spcPts val="0"/>
        </a:spcAft>
        <a:buClrTx/>
        <a:buSzTx/>
        <a:buFontTx/>
        <a:buNone/>
        <a:tabLst>
          <a:tab pos="476250" algn="l"/>
        </a:tabLst>
        <a:defRPr sz="4800" b="0" i="0" u="none" strike="noStrike" cap="none" spc="-48" baseline="0">
          <a:ln>
            <a:noFill/>
          </a:ln>
          <a:solidFill>
            <a:schemeClr val="accent1">
              <a:hueOff val="-456960"/>
              <a:satOff val="56070"/>
              <a:lumOff val="-35771"/>
            </a:schemeClr>
          </a:solidFill>
          <a:uFillTx/>
          <a:latin typeface="+mn-lt"/>
          <a:ea typeface="+mn-ea"/>
          <a:cs typeface="+mn-cs"/>
          <a:sym typeface="Avenir Next LT Com Demi"/>
        </a:defRPr>
      </a:lvl5pPr>
      <a:lvl6pPr marL="0" marR="0" indent="571500" algn="l" defTabSz="228600" rtl="0" eaLnBrk="1" latinLnBrk="0" hangingPunct="1">
        <a:lnSpc>
          <a:spcPct val="100000"/>
        </a:lnSpc>
        <a:spcBef>
          <a:spcPts val="0"/>
        </a:spcBef>
        <a:spcAft>
          <a:spcPts val="0"/>
        </a:spcAft>
        <a:buClrTx/>
        <a:buSzTx/>
        <a:buFontTx/>
        <a:buNone/>
        <a:tabLst>
          <a:tab pos="476250" algn="l"/>
        </a:tabLst>
        <a:defRPr sz="4800" b="0" i="0" u="none" strike="noStrike" cap="none" spc="-48" baseline="0">
          <a:ln>
            <a:noFill/>
          </a:ln>
          <a:solidFill>
            <a:schemeClr val="accent1">
              <a:hueOff val="-456960"/>
              <a:satOff val="56070"/>
              <a:lumOff val="-35771"/>
            </a:schemeClr>
          </a:solidFill>
          <a:uFillTx/>
          <a:latin typeface="+mn-lt"/>
          <a:ea typeface="+mn-ea"/>
          <a:cs typeface="+mn-cs"/>
          <a:sym typeface="Avenir Next LT Com Demi"/>
        </a:defRPr>
      </a:lvl6pPr>
      <a:lvl7pPr marL="0" marR="0" indent="685800" algn="l" defTabSz="228600" rtl="0" eaLnBrk="1" latinLnBrk="0" hangingPunct="1">
        <a:lnSpc>
          <a:spcPct val="100000"/>
        </a:lnSpc>
        <a:spcBef>
          <a:spcPts val="0"/>
        </a:spcBef>
        <a:spcAft>
          <a:spcPts val="0"/>
        </a:spcAft>
        <a:buClrTx/>
        <a:buSzTx/>
        <a:buFontTx/>
        <a:buNone/>
        <a:tabLst>
          <a:tab pos="476250" algn="l"/>
        </a:tabLst>
        <a:defRPr sz="4800" b="0" i="0" u="none" strike="noStrike" cap="none" spc="-48" baseline="0">
          <a:ln>
            <a:noFill/>
          </a:ln>
          <a:solidFill>
            <a:schemeClr val="accent1">
              <a:hueOff val="-456960"/>
              <a:satOff val="56070"/>
              <a:lumOff val="-35771"/>
            </a:schemeClr>
          </a:solidFill>
          <a:uFillTx/>
          <a:latin typeface="+mn-lt"/>
          <a:ea typeface="+mn-ea"/>
          <a:cs typeface="+mn-cs"/>
          <a:sym typeface="Avenir Next LT Com Demi"/>
        </a:defRPr>
      </a:lvl7pPr>
      <a:lvl8pPr marL="0" marR="0" indent="800100" algn="l" defTabSz="228600" rtl="0" eaLnBrk="1" latinLnBrk="0" hangingPunct="1">
        <a:lnSpc>
          <a:spcPct val="100000"/>
        </a:lnSpc>
        <a:spcBef>
          <a:spcPts val="0"/>
        </a:spcBef>
        <a:spcAft>
          <a:spcPts val="0"/>
        </a:spcAft>
        <a:buClrTx/>
        <a:buSzTx/>
        <a:buFontTx/>
        <a:buNone/>
        <a:tabLst>
          <a:tab pos="476250" algn="l"/>
        </a:tabLst>
        <a:defRPr sz="4800" b="0" i="0" u="none" strike="noStrike" cap="none" spc="-48" baseline="0">
          <a:ln>
            <a:noFill/>
          </a:ln>
          <a:solidFill>
            <a:schemeClr val="accent1">
              <a:hueOff val="-456960"/>
              <a:satOff val="56070"/>
              <a:lumOff val="-35771"/>
            </a:schemeClr>
          </a:solidFill>
          <a:uFillTx/>
          <a:latin typeface="+mn-lt"/>
          <a:ea typeface="+mn-ea"/>
          <a:cs typeface="+mn-cs"/>
          <a:sym typeface="Avenir Next LT Com Demi"/>
        </a:defRPr>
      </a:lvl8pPr>
      <a:lvl9pPr marL="0" marR="0" indent="914400" algn="l" defTabSz="228600" rtl="0" eaLnBrk="1" latinLnBrk="0" hangingPunct="1">
        <a:lnSpc>
          <a:spcPct val="100000"/>
        </a:lnSpc>
        <a:spcBef>
          <a:spcPts val="0"/>
        </a:spcBef>
        <a:spcAft>
          <a:spcPts val="0"/>
        </a:spcAft>
        <a:buClrTx/>
        <a:buSzTx/>
        <a:buFontTx/>
        <a:buNone/>
        <a:tabLst>
          <a:tab pos="476250" algn="l"/>
        </a:tabLst>
        <a:defRPr sz="4800" b="0" i="0" u="none" strike="noStrike" cap="none" spc="-48" baseline="0">
          <a:ln>
            <a:noFill/>
          </a:ln>
          <a:solidFill>
            <a:schemeClr val="accent1">
              <a:hueOff val="-456960"/>
              <a:satOff val="56070"/>
              <a:lumOff val="-35771"/>
            </a:schemeClr>
          </a:solidFill>
          <a:uFillTx/>
          <a:latin typeface="+mn-lt"/>
          <a:ea typeface="+mn-ea"/>
          <a:cs typeface="+mn-cs"/>
          <a:sym typeface="Avenir Next LT Com Demi"/>
        </a:defRPr>
      </a:lvl9pPr>
    </p:titleStyle>
    <p:bodyStyle>
      <a:lvl1pPr marL="0" marR="0" indent="0" algn="l" defTabSz="228600" rtl="0" eaLnBrk="1" latinLnBrk="0" hangingPunct="1">
        <a:lnSpc>
          <a:spcPct val="100000"/>
        </a:lnSpc>
        <a:spcBef>
          <a:spcPts val="600"/>
        </a:spcBef>
        <a:spcAft>
          <a:spcPts val="1800"/>
        </a:spcAft>
        <a:buClrTx/>
        <a:buSzTx/>
        <a:buFont typeface="AvenirNext LT Com Medium" panose="020B0803020202020204" pitchFamily="34" charset="0"/>
        <a:buNone/>
        <a:tabLst/>
        <a:defRPr sz="2400" b="0" i="0" u="none" strike="noStrike" cap="none" spc="0" baseline="0">
          <a:ln>
            <a:noFill/>
          </a:ln>
          <a:solidFill>
            <a:schemeClr val="tx1"/>
          </a:solidFill>
          <a:uFillTx/>
          <a:latin typeface="+mn-lt"/>
          <a:ea typeface="AvenirNext LT Com Regular" panose="020B0503020202020204" pitchFamily="34" charset="0"/>
          <a:cs typeface="AvenirNext LT Com Regular" panose="020B0503020202020204" pitchFamily="34" charset="0"/>
          <a:sym typeface="Avenir Next LT Com Regular"/>
        </a:defRPr>
      </a:lvl1pPr>
      <a:lvl2pPr marL="284162" marR="0" indent="0" algn="l" defTabSz="228600" rtl="0" eaLnBrk="1" latinLnBrk="0" hangingPunct="1">
        <a:lnSpc>
          <a:spcPct val="100000"/>
        </a:lnSpc>
        <a:spcBef>
          <a:spcPts val="0"/>
        </a:spcBef>
        <a:spcAft>
          <a:spcPts val="1800"/>
        </a:spcAft>
        <a:buClrTx/>
        <a:buSzTx/>
        <a:buFont typeface="Arial" panose="020B0604020202020204" pitchFamily="34" charset="0"/>
        <a:buNone/>
        <a:tabLst/>
        <a:defRPr sz="2000" b="0" i="0" u="none" strike="noStrike" cap="none" spc="0" baseline="0">
          <a:ln>
            <a:noFill/>
          </a:ln>
          <a:solidFill>
            <a:schemeClr val="tx1"/>
          </a:solidFill>
          <a:uFillTx/>
          <a:latin typeface="+mn-lt"/>
          <a:ea typeface="AvenirNext LT Com Regular" panose="020B0503020202020204" pitchFamily="34" charset="0"/>
          <a:cs typeface="AvenirNext LT Com Regular" panose="020B0503020202020204" pitchFamily="34" charset="0"/>
          <a:sym typeface="Avenir Next LT Com Regular"/>
        </a:defRPr>
      </a:lvl2pPr>
      <a:lvl3pPr marL="569913" marR="0" indent="0" algn="l" defTabSz="228600" rtl="0" eaLnBrk="1" latinLnBrk="0" hangingPunct="1">
        <a:lnSpc>
          <a:spcPct val="100000"/>
        </a:lnSpc>
        <a:spcBef>
          <a:spcPts val="0"/>
        </a:spcBef>
        <a:spcAft>
          <a:spcPts val="1800"/>
        </a:spcAft>
        <a:buClrTx/>
        <a:buSzTx/>
        <a:buFont typeface="Arial" panose="020B0604020202020204" pitchFamily="34" charset="0"/>
        <a:buNone/>
        <a:tabLst/>
        <a:defRPr sz="1800" b="0" i="0" u="none" strike="noStrike" cap="none" spc="0" baseline="0">
          <a:ln>
            <a:noFill/>
          </a:ln>
          <a:solidFill>
            <a:schemeClr val="tx1"/>
          </a:solidFill>
          <a:uFillTx/>
          <a:latin typeface="+mn-lt"/>
          <a:ea typeface="AvenirNext LT Com Regular" panose="020B0503020202020204" pitchFamily="34" charset="0"/>
          <a:cs typeface="AvenirNext LT Com Regular" panose="020B0503020202020204" pitchFamily="34" charset="0"/>
          <a:sym typeface="Avenir Next LT Com Regular"/>
        </a:defRPr>
      </a:lvl3pPr>
      <a:lvl4pPr marL="0" marR="0" indent="342900" algn="l" defTabSz="228600" rtl="0" eaLnBrk="1" latinLnBrk="0" hangingPunct="1">
        <a:lnSpc>
          <a:spcPct val="100000"/>
        </a:lnSpc>
        <a:spcBef>
          <a:spcPts val="0"/>
        </a:spcBef>
        <a:spcAft>
          <a:spcPts val="1800"/>
        </a:spcAft>
        <a:buClrTx/>
        <a:buSzTx/>
        <a:buFontTx/>
        <a:buNone/>
        <a:tabLst/>
        <a:defRPr sz="1600" b="0" i="0" u="none" strike="noStrike" cap="none" spc="0" baseline="0">
          <a:ln>
            <a:noFill/>
          </a:ln>
          <a:solidFill>
            <a:srgbClr val="000000"/>
          </a:solidFill>
          <a:uFillTx/>
          <a:latin typeface="AvenirNext LT Com Regular" panose="020B0503020202020204" pitchFamily="34" charset="0"/>
          <a:ea typeface="AvenirNext LT Com Regular" panose="020B0503020202020204" pitchFamily="34" charset="0"/>
          <a:cs typeface="AvenirNext LT Com Regular" panose="020B0503020202020204" pitchFamily="34" charset="0"/>
          <a:sym typeface="Avenir Next LT Com Regular"/>
        </a:defRPr>
      </a:lvl4pPr>
      <a:lvl5pPr marL="0" marR="0" indent="457200" algn="l" defTabSz="228600" rtl="0" eaLnBrk="1" latinLnBrk="0" hangingPunct="1">
        <a:lnSpc>
          <a:spcPct val="100000"/>
        </a:lnSpc>
        <a:spcBef>
          <a:spcPts val="0"/>
        </a:spcBef>
        <a:spcAft>
          <a:spcPts val="1800"/>
        </a:spcAft>
        <a:buClrTx/>
        <a:buSzTx/>
        <a:buFontTx/>
        <a:buNone/>
        <a:tabLst/>
        <a:defRPr sz="1600" b="0" i="0" u="none" strike="noStrike" cap="none" spc="0" baseline="0">
          <a:ln>
            <a:noFill/>
          </a:ln>
          <a:solidFill>
            <a:srgbClr val="000000"/>
          </a:solidFill>
          <a:uFillTx/>
          <a:latin typeface="AvenirNext LT Com Regular" panose="020B0503020202020204" pitchFamily="34" charset="0"/>
          <a:ea typeface="AvenirNext LT Com Regular" panose="020B0503020202020204" pitchFamily="34" charset="0"/>
          <a:cs typeface="AvenirNext LT Com Regular" panose="020B0503020202020204" pitchFamily="34" charset="0"/>
          <a:sym typeface="Avenir Next LT Com Regular"/>
        </a:defRPr>
      </a:lvl5pPr>
      <a:lvl6pPr marL="0" marR="0" indent="571500" algn="l" defTabSz="228600" rtl="0" eaLnBrk="1" latinLnBrk="0" hangingPunct="1">
        <a:lnSpc>
          <a:spcPct val="120000"/>
        </a:lnSpc>
        <a:spcBef>
          <a:spcPts val="1500"/>
        </a:spcBef>
        <a:spcAft>
          <a:spcPts val="0"/>
        </a:spcAft>
        <a:buClrTx/>
        <a:buSzTx/>
        <a:buFontTx/>
        <a:buNone/>
        <a:tabLst/>
        <a:defRPr sz="1800" b="0" i="0" u="none" strike="noStrike" cap="none" spc="0" baseline="0">
          <a:ln>
            <a:noFill/>
          </a:ln>
          <a:solidFill>
            <a:srgbClr val="000000"/>
          </a:solidFill>
          <a:uFillTx/>
          <a:latin typeface="Avenir Next LT Com Regular"/>
          <a:ea typeface="Avenir Next LT Com Regular"/>
          <a:cs typeface="Avenir Next LT Com Regular"/>
          <a:sym typeface="Avenir Next LT Com Regular"/>
        </a:defRPr>
      </a:lvl6pPr>
      <a:lvl7pPr marL="0" marR="0" indent="685800" algn="l" defTabSz="228600" rtl="0" eaLnBrk="1" latinLnBrk="0" hangingPunct="1">
        <a:lnSpc>
          <a:spcPct val="120000"/>
        </a:lnSpc>
        <a:spcBef>
          <a:spcPts val="1500"/>
        </a:spcBef>
        <a:spcAft>
          <a:spcPts val="0"/>
        </a:spcAft>
        <a:buClrTx/>
        <a:buSzTx/>
        <a:buFontTx/>
        <a:buNone/>
        <a:tabLst/>
        <a:defRPr sz="1800" b="0" i="0" u="none" strike="noStrike" cap="none" spc="0" baseline="0">
          <a:ln>
            <a:noFill/>
          </a:ln>
          <a:solidFill>
            <a:srgbClr val="000000"/>
          </a:solidFill>
          <a:uFillTx/>
          <a:latin typeface="Avenir Next LT Com Regular"/>
          <a:ea typeface="Avenir Next LT Com Regular"/>
          <a:cs typeface="Avenir Next LT Com Regular"/>
          <a:sym typeface="Avenir Next LT Com Regular"/>
        </a:defRPr>
      </a:lvl7pPr>
      <a:lvl8pPr marL="0" marR="0" indent="800100" algn="l" defTabSz="228600" rtl="0" eaLnBrk="1" latinLnBrk="0" hangingPunct="1">
        <a:lnSpc>
          <a:spcPct val="120000"/>
        </a:lnSpc>
        <a:spcBef>
          <a:spcPts val="1500"/>
        </a:spcBef>
        <a:spcAft>
          <a:spcPts val="0"/>
        </a:spcAft>
        <a:buClrTx/>
        <a:buSzTx/>
        <a:buFontTx/>
        <a:buNone/>
        <a:tabLst/>
        <a:defRPr sz="1800" b="0" i="0" u="none" strike="noStrike" cap="none" spc="0" baseline="0">
          <a:ln>
            <a:noFill/>
          </a:ln>
          <a:solidFill>
            <a:srgbClr val="000000"/>
          </a:solidFill>
          <a:uFillTx/>
          <a:latin typeface="Avenir Next LT Com Regular"/>
          <a:ea typeface="Avenir Next LT Com Regular"/>
          <a:cs typeface="Avenir Next LT Com Regular"/>
          <a:sym typeface="Avenir Next LT Com Regular"/>
        </a:defRPr>
      </a:lvl8pPr>
      <a:lvl9pPr marL="0" marR="0" indent="914400" algn="l" defTabSz="228600" rtl="0" eaLnBrk="1" latinLnBrk="0" hangingPunct="1">
        <a:lnSpc>
          <a:spcPct val="120000"/>
        </a:lnSpc>
        <a:spcBef>
          <a:spcPts val="1500"/>
        </a:spcBef>
        <a:spcAft>
          <a:spcPts val="0"/>
        </a:spcAft>
        <a:buClrTx/>
        <a:buSzTx/>
        <a:buFontTx/>
        <a:buNone/>
        <a:tabLst/>
        <a:defRPr sz="1800" b="0" i="0" u="none" strike="noStrike" cap="none" spc="0" baseline="0">
          <a:ln>
            <a:noFill/>
          </a:ln>
          <a:solidFill>
            <a:srgbClr val="000000"/>
          </a:solidFill>
          <a:uFillTx/>
          <a:latin typeface="Avenir Next LT Com Regular"/>
          <a:ea typeface="Avenir Next LT Com Regular"/>
          <a:cs typeface="Avenir Next LT Com Regular"/>
          <a:sym typeface="Avenir Next LT Com Regular"/>
        </a:defRPr>
      </a:lvl9pPr>
    </p:bodyStyle>
    <p:otherStyle>
      <a:lvl1pPr marL="0" marR="0" indent="0" algn="r" defTabSz="228600" eaLnBrk="1" latinLnBrk="0" hangingPunct="1">
        <a:lnSpc>
          <a:spcPct val="110000"/>
        </a:lnSpc>
        <a:spcBef>
          <a:spcPts val="600"/>
        </a:spcBef>
        <a:spcAft>
          <a:spcPts val="0"/>
        </a:spcAft>
        <a:buClrTx/>
        <a:buSzTx/>
        <a:buFontTx/>
        <a:buNone/>
        <a:tabLst/>
        <a:defRPr sz="800" b="0" i="0" u="none" strike="noStrike" cap="none" spc="0" baseline="0">
          <a:ln>
            <a:noFill/>
          </a:ln>
          <a:solidFill>
            <a:schemeClr val="tx1"/>
          </a:solidFill>
          <a:uFillTx/>
          <a:latin typeface="+mn-lt"/>
          <a:ea typeface="+mn-ea"/>
          <a:cs typeface="+mn-cs"/>
          <a:sym typeface="Avenir Next LT Com Regular"/>
        </a:defRPr>
      </a:lvl1pPr>
      <a:lvl2pPr marL="0" marR="0" indent="114300" algn="r" defTabSz="228600" eaLnBrk="1" latinLnBrk="0" hangingPunct="1">
        <a:lnSpc>
          <a:spcPct val="110000"/>
        </a:lnSpc>
        <a:spcBef>
          <a:spcPts val="600"/>
        </a:spcBef>
        <a:spcAft>
          <a:spcPts val="0"/>
        </a:spcAft>
        <a:buClrTx/>
        <a:buSzTx/>
        <a:buFontTx/>
        <a:buNone/>
        <a:tabLst/>
        <a:defRPr sz="800" b="0" i="0" u="none" strike="noStrike" cap="none" spc="0" baseline="0">
          <a:ln>
            <a:noFill/>
          </a:ln>
          <a:solidFill>
            <a:schemeClr val="tx1"/>
          </a:solidFill>
          <a:uFillTx/>
          <a:latin typeface="+mn-lt"/>
          <a:ea typeface="+mn-ea"/>
          <a:cs typeface="+mn-cs"/>
          <a:sym typeface="Avenir Next LT Com Regular"/>
        </a:defRPr>
      </a:lvl2pPr>
      <a:lvl3pPr marL="0" marR="0" indent="228600" algn="r" defTabSz="228600" eaLnBrk="1" latinLnBrk="0" hangingPunct="1">
        <a:lnSpc>
          <a:spcPct val="110000"/>
        </a:lnSpc>
        <a:spcBef>
          <a:spcPts val="600"/>
        </a:spcBef>
        <a:spcAft>
          <a:spcPts val="0"/>
        </a:spcAft>
        <a:buClrTx/>
        <a:buSzTx/>
        <a:buFontTx/>
        <a:buNone/>
        <a:tabLst/>
        <a:defRPr sz="800" b="0" i="0" u="none" strike="noStrike" cap="none" spc="0" baseline="0">
          <a:ln>
            <a:noFill/>
          </a:ln>
          <a:solidFill>
            <a:schemeClr val="tx1"/>
          </a:solidFill>
          <a:uFillTx/>
          <a:latin typeface="+mn-lt"/>
          <a:ea typeface="+mn-ea"/>
          <a:cs typeface="+mn-cs"/>
          <a:sym typeface="Avenir Next LT Com Regular"/>
        </a:defRPr>
      </a:lvl3pPr>
      <a:lvl4pPr marL="0" marR="0" indent="342900" algn="r" defTabSz="228600" eaLnBrk="1" latinLnBrk="0" hangingPunct="1">
        <a:lnSpc>
          <a:spcPct val="110000"/>
        </a:lnSpc>
        <a:spcBef>
          <a:spcPts val="600"/>
        </a:spcBef>
        <a:spcAft>
          <a:spcPts val="0"/>
        </a:spcAft>
        <a:buClrTx/>
        <a:buSzTx/>
        <a:buFontTx/>
        <a:buNone/>
        <a:tabLst/>
        <a:defRPr sz="800" b="0" i="0" u="none" strike="noStrike" cap="none" spc="0" baseline="0">
          <a:ln>
            <a:noFill/>
          </a:ln>
          <a:solidFill>
            <a:schemeClr val="tx1"/>
          </a:solidFill>
          <a:uFillTx/>
          <a:latin typeface="+mn-lt"/>
          <a:ea typeface="+mn-ea"/>
          <a:cs typeface="+mn-cs"/>
          <a:sym typeface="Avenir Next LT Com Regular"/>
        </a:defRPr>
      </a:lvl4pPr>
      <a:lvl5pPr marL="0" marR="0" indent="457200" algn="r" defTabSz="228600" eaLnBrk="1" latinLnBrk="0" hangingPunct="1">
        <a:lnSpc>
          <a:spcPct val="110000"/>
        </a:lnSpc>
        <a:spcBef>
          <a:spcPts val="600"/>
        </a:spcBef>
        <a:spcAft>
          <a:spcPts val="0"/>
        </a:spcAft>
        <a:buClrTx/>
        <a:buSzTx/>
        <a:buFontTx/>
        <a:buNone/>
        <a:tabLst/>
        <a:defRPr sz="800" b="0" i="0" u="none" strike="noStrike" cap="none" spc="0" baseline="0">
          <a:ln>
            <a:noFill/>
          </a:ln>
          <a:solidFill>
            <a:schemeClr val="tx1"/>
          </a:solidFill>
          <a:uFillTx/>
          <a:latin typeface="+mn-lt"/>
          <a:ea typeface="+mn-ea"/>
          <a:cs typeface="+mn-cs"/>
          <a:sym typeface="Avenir Next LT Com Regular"/>
        </a:defRPr>
      </a:lvl5pPr>
      <a:lvl6pPr marL="0" marR="0" indent="571500" algn="r" defTabSz="228600" eaLnBrk="1" latinLnBrk="0" hangingPunct="1">
        <a:lnSpc>
          <a:spcPct val="110000"/>
        </a:lnSpc>
        <a:spcBef>
          <a:spcPts val="600"/>
        </a:spcBef>
        <a:spcAft>
          <a:spcPts val="0"/>
        </a:spcAft>
        <a:buClrTx/>
        <a:buSzTx/>
        <a:buFontTx/>
        <a:buNone/>
        <a:tabLst/>
        <a:defRPr sz="800" b="0" i="0" u="none" strike="noStrike" cap="none" spc="0" baseline="0">
          <a:ln>
            <a:noFill/>
          </a:ln>
          <a:solidFill>
            <a:schemeClr val="tx1"/>
          </a:solidFill>
          <a:uFillTx/>
          <a:latin typeface="+mn-lt"/>
          <a:ea typeface="+mn-ea"/>
          <a:cs typeface="+mn-cs"/>
          <a:sym typeface="Avenir Next LT Com Regular"/>
        </a:defRPr>
      </a:lvl6pPr>
      <a:lvl7pPr marL="0" marR="0" indent="685800" algn="r" defTabSz="228600" eaLnBrk="1" latinLnBrk="0" hangingPunct="1">
        <a:lnSpc>
          <a:spcPct val="110000"/>
        </a:lnSpc>
        <a:spcBef>
          <a:spcPts val="600"/>
        </a:spcBef>
        <a:spcAft>
          <a:spcPts val="0"/>
        </a:spcAft>
        <a:buClrTx/>
        <a:buSzTx/>
        <a:buFontTx/>
        <a:buNone/>
        <a:tabLst/>
        <a:defRPr sz="800" b="0" i="0" u="none" strike="noStrike" cap="none" spc="0" baseline="0">
          <a:ln>
            <a:noFill/>
          </a:ln>
          <a:solidFill>
            <a:schemeClr val="tx1"/>
          </a:solidFill>
          <a:uFillTx/>
          <a:latin typeface="+mn-lt"/>
          <a:ea typeface="+mn-ea"/>
          <a:cs typeface="+mn-cs"/>
          <a:sym typeface="Avenir Next LT Com Regular"/>
        </a:defRPr>
      </a:lvl7pPr>
      <a:lvl8pPr marL="0" marR="0" indent="800100" algn="r" defTabSz="228600" eaLnBrk="1" latinLnBrk="0" hangingPunct="1">
        <a:lnSpc>
          <a:spcPct val="110000"/>
        </a:lnSpc>
        <a:spcBef>
          <a:spcPts val="600"/>
        </a:spcBef>
        <a:spcAft>
          <a:spcPts val="0"/>
        </a:spcAft>
        <a:buClrTx/>
        <a:buSzTx/>
        <a:buFontTx/>
        <a:buNone/>
        <a:tabLst/>
        <a:defRPr sz="800" b="0" i="0" u="none" strike="noStrike" cap="none" spc="0" baseline="0">
          <a:ln>
            <a:noFill/>
          </a:ln>
          <a:solidFill>
            <a:schemeClr val="tx1"/>
          </a:solidFill>
          <a:uFillTx/>
          <a:latin typeface="+mn-lt"/>
          <a:ea typeface="+mn-ea"/>
          <a:cs typeface="+mn-cs"/>
          <a:sym typeface="Avenir Next LT Com Regular"/>
        </a:defRPr>
      </a:lvl8pPr>
      <a:lvl9pPr marL="0" marR="0" indent="914400" algn="r" defTabSz="228600" eaLnBrk="1" latinLnBrk="0" hangingPunct="1">
        <a:lnSpc>
          <a:spcPct val="110000"/>
        </a:lnSpc>
        <a:spcBef>
          <a:spcPts val="600"/>
        </a:spcBef>
        <a:spcAft>
          <a:spcPts val="0"/>
        </a:spcAft>
        <a:buClrTx/>
        <a:buSzTx/>
        <a:buFontTx/>
        <a:buNone/>
        <a:tabLst/>
        <a:defRPr sz="800" b="0" i="0" u="none" strike="noStrike" cap="none" spc="0" baseline="0">
          <a:ln>
            <a:noFill/>
          </a:ln>
          <a:solidFill>
            <a:schemeClr val="tx1"/>
          </a:solidFill>
          <a:uFillTx/>
          <a:latin typeface="+mn-lt"/>
          <a:ea typeface="+mn-ea"/>
          <a:cs typeface="+mn-cs"/>
          <a:sym typeface="Avenir Next LT Com Regular"/>
        </a:defRPr>
      </a:lvl9pPr>
    </p:otherStyle>
  </p:txStyles>
  <p:extLst>
    <p:ext uri="{27BBF7A9-308A-43DC-89C8-2F10F3537804}">
      <p15:sldGuideLst xmlns:p15="http://schemas.microsoft.com/office/powerpoint/2012/main">
        <p15:guide id="1" pos="360" userDrawn="1">
          <p15:clr>
            <a:srgbClr val="F26B43"/>
          </p15:clr>
        </p15:guide>
        <p15:guide id="2" pos="7320" userDrawn="1">
          <p15:clr>
            <a:srgbClr val="F26B43"/>
          </p15:clr>
        </p15:guide>
        <p15:guide id="3" orient="horz" pos="528" userDrawn="1">
          <p15:clr>
            <a:srgbClr val="F26B43"/>
          </p15:clr>
        </p15:guide>
        <p15:guide id="5" orient="horz" pos="4056" userDrawn="1">
          <p15:clr>
            <a:srgbClr val="F26B43"/>
          </p15:clr>
        </p15:guide>
        <p15:guide id="8" orient="horz" pos="648" userDrawn="1">
          <p15:clr>
            <a:srgbClr val="F26B43"/>
          </p15:clr>
        </p15:guide>
        <p15:guide id="9" pos="1368" userDrawn="1">
          <p15:clr>
            <a:srgbClr val="F26B43"/>
          </p15:clr>
        </p15:guide>
        <p15:guide id="10" pos="1560" userDrawn="1">
          <p15:clr>
            <a:srgbClr val="F26B43"/>
          </p15:clr>
        </p15:guide>
        <p15:guide id="11" pos="2544" userDrawn="1">
          <p15:clr>
            <a:srgbClr val="F26B43"/>
          </p15:clr>
        </p15:guide>
        <p15:guide id="12" pos="2736" userDrawn="1">
          <p15:clr>
            <a:srgbClr val="F26B43"/>
          </p15:clr>
        </p15:guide>
        <p15:guide id="13" pos="3744" userDrawn="1">
          <p15:clr>
            <a:srgbClr val="F26B43"/>
          </p15:clr>
        </p15:guide>
        <p15:guide id="14" pos="3936" userDrawn="1">
          <p15:clr>
            <a:srgbClr val="F26B43"/>
          </p15:clr>
        </p15:guide>
        <p15:guide id="15" pos="4920" userDrawn="1">
          <p15:clr>
            <a:srgbClr val="F26B43"/>
          </p15:clr>
        </p15:guide>
        <p15:guide id="16" pos="5112" userDrawn="1">
          <p15:clr>
            <a:srgbClr val="F26B43"/>
          </p15:clr>
        </p15:guide>
        <p15:guide id="17" pos="6120" userDrawn="1">
          <p15:clr>
            <a:srgbClr val="F26B43"/>
          </p15:clr>
        </p15:guide>
        <p15:guide id="18" pos="6312" userDrawn="1">
          <p15:clr>
            <a:srgbClr val="F26B43"/>
          </p15:clr>
        </p15:guide>
        <p15:guide id="19" orient="horz" pos="2160" userDrawn="1">
          <p15:clr>
            <a:srgbClr val="F26B43"/>
          </p15:clr>
        </p15:guide>
        <p15:guide id="20" orient="horz" pos="2304" userDrawn="1">
          <p15:clr>
            <a:srgbClr val="F26B43"/>
          </p15:clr>
        </p15:guide>
        <p15:guide id="21" orient="horz" pos="309" userDrawn="1">
          <p15:clr>
            <a:srgbClr val="F26B43"/>
          </p15:clr>
        </p15:guide>
        <p15:guide id="22" orient="horz" pos="420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0.xml"/><Relationship Id="rId5" Type="http://schemas.openxmlformats.org/officeDocument/2006/relationships/image" Target="../media/image4.jpeg"/><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chart" Target="../charts/chart9.xml"/></Relationships>
</file>

<file path=ppt/slides/_rels/slide11.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11.xml"/><Relationship Id="rId7" Type="http://schemas.openxmlformats.org/officeDocument/2006/relationships/chart" Target="../charts/chart15.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chart" Target="../charts/chart14.xml"/><Relationship Id="rId5" Type="http://schemas.openxmlformats.org/officeDocument/2006/relationships/chart" Target="../charts/chart13.xml"/><Relationship Id="rId4" Type="http://schemas.openxmlformats.org/officeDocument/2006/relationships/chart" Target="../charts/chart12.xml"/></Relationships>
</file>

<file path=ppt/slides/_rels/slide13.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chart" Target="../charts/char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1C78211-9B3B-C649-A17D-7180D98A243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t="7084" b="7334"/>
          <a:stretch/>
        </p:blipFill>
        <p:spPr>
          <a:xfrm>
            <a:off x="0" y="1"/>
            <a:ext cx="12191999" cy="6852916"/>
          </a:xfrm>
          <a:prstGeom prst="rect">
            <a:avLst/>
          </a:prstGeom>
        </p:spPr>
      </p:pic>
      <p:sp>
        <p:nvSpPr>
          <p:cNvPr id="3" name="Rectangle 2">
            <a:extLst>
              <a:ext uri="{FF2B5EF4-FFF2-40B4-BE49-F238E27FC236}">
                <a16:creationId xmlns:a16="http://schemas.microsoft.com/office/drawing/2014/main" id="{99CCAD57-A35B-9246-8E97-D500C6FA7F1E}"/>
              </a:ext>
              <a:ext uri="{C183D7F6-B498-43B3-948B-1728B52AA6E4}">
                <adec:decorative xmlns:adec="http://schemas.microsoft.com/office/drawing/2017/decorative" val="1"/>
              </a:ext>
            </a:extLst>
          </p:cNvPr>
          <p:cNvSpPr/>
          <p:nvPr/>
        </p:nvSpPr>
        <p:spPr>
          <a:xfrm flipV="1">
            <a:off x="0" y="0"/>
            <a:ext cx="12192000" cy="6852916"/>
          </a:xfrm>
          <a:prstGeom prst="rect">
            <a:avLst/>
          </a:prstGeom>
          <a:solidFill>
            <a:schemeClr val="tx1">
              <a:alpha val="23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sp>
        <p:nvSpPr>
          <p:cNvPr id="2" name="Title 1">
            <a:extLst>
              <a:ext uri="{FF2B5EF4-FFF2-40B4-BE49-F238E27FC236}">
                <a16:creationId xmlns:a16="http://schemas.microsoft.com/office/drawing/2014/main" id="{E76F5701-EB5B-8A42-BA44-BAD62C1EB13F}"/>
              </a:ext>
            </a:extLst>
          </p:cNvPr>
          <p:cNvSpPr>
            <a:spLocks noGrp="1"/>
          </p:cNvSpPr>
          <p:nvPr>
            <p:ph type="title" idx="4294967295"/>
          </p:nvPr>
        </p:nvSpPr>
        <p:spPr>
          <a:xfrm>
            <a:off x="546152" y="1683832"/>
            <a:ext cx="4267586" cy="923330"/>
          </a:xfrm>
        </p:spPr>
        <p:txBody>
          <a:bodyPr lIns="0" tIns="0" rIns="0" anchor="t" anchorCtr="0"/>
          <a:lstStyle/>
          <a:p>
            <a:pPr marL="11113">
              <a:lnSpc>
                <a:spcPts val="3600"/>
              </a:lnSpc>
              <a:spcBef>
                <a:spcPts val="2400"/>
              </a:spcBef>
              <a:tabLst/>
            </a:pPr>
            <a:r>
              <a:rPr lang="en-US" sz="3000" b="0" dirty="0">
                <a:solidFill>
                  <a:schemeClr val="bg1"/>
                </a:solidFill>
                <a:latin typeface="AvenirNext LT Com Regular" panose="020B0503020202020204" pitchFamily="34" charset="0"/>
              </a:rPr>
              <a:t>Capital Group</a:t>
            </a:r>
            <a:br>
              <a:rPr lang="en-US" sz="3000" b="0" dirty="0">
                <a:solidFill>
                  <a:schemeClr val="bg1"/>
                </a:solidFill>
                <a:latin typeface="AvenirNext LT Com Regular" panose="020B0503020202020204" pitchFamily="34" charset="0"/>
              </a:rPr>
            </a:br>
            <a:r>
              <a:rPr lang="en-US" sz="3000" b="0" dirty="0">
                <a:solidFill>
                  <a:schemeClr val="bg1"/>
                </a:solidFill>
                <a:latin typeface="AvenirNext LT Com Regular" panose="020B0503020202020204" pitchFamily="34" charset="0"/>
              </a:rPr>
              <a:t>equity insights</a:t>
            </a:r>
          </a:p>
        </p:txBody>
      </p:sp>
      <p:pic>
        <p:nvPicPr>
          <p:cNvPr id="8" name="Picture 7" descr="Capital Group. American Funds. Registered Trademark.">
            <a:extLst>
              <a:ext uri="{FF2B5EF4-FFF2-40B4-BE49-F238E27FC236}">
                <a16:creationId xmlns:a16="http://schemas.microsoft.com/office/drawing/2014/main" id="{F0E3CDB3-C0A7-5F44-B884-D6DFEFDEEAB9}"/>
              </a:ext>
              <a:ext uri="{C183D7F6-B498-43B3-948B-1728B52AA6E4}">
                <adec:decorative xmlns:adec="http://schemas.microsoft.com/office/drawing/2017/decorative" val="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570028" y="373210"/>
            <a:ext cx="2476298" cy="1100577"/>
          </a:xfrm>
          <a:prstGeom prst="rect">
            <a:avLst/>
          </a:prstGeom>
        </p:spPr>
      </p:pic>
      <p:sp>
        <p:nvSpPr>
          <p:cNvPr id="12" name="© The Capital Group Companies, Inc.">
            <a:extLst>
              <a:ext uri="{FF2B5EF4-FFF2-40B4-BE49-F238E27FC236}">
                <a16:creationId xmlns:a16="http://schemas.microsoft.com/office/drawing/2014/main" id="{AED9BA4C-95C9-3E44-9792-2AFAC68EEF06}"/>
              </a:ext>
            </a:extLst>
          </p:cNvPr>
          <p:cNvSpPr txBox="1"/>
          <p:nvPr/>
        </p:nvSpPr>
        <p:spPr>
          <a:xfrm>
            <a:off x="574028" y="5325911"/>
            <a:ext cx="4957509" cy="573602"/>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nchor="t" anchorCtr="0">
            <a:no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algn="l">
              <a:defRPr sz="800">
                <a:solidFill>
                  <a:srgbClr val="7D726D"/>
                </a:solidFill>
                <a:latin typeface="+mn-lt"/>
              </a:defRPr>
            </a:lvl1pPr>
          </a:lstStyle>
          <a:p>
            <a:pPr lvl="0">
              <a:lnSpc>
                <a:spcPts val="1600"/>
              </a:lnSpc>
            </a:pPr>
            <a:r>
              <a:rPr lang="en-US" sz="1300" b="1" dirty="0">
                <a:solidFill>
                  <a:schemeClr val="bg1"/>
                </a:solidFill>
                <a:latin typeface="AvenirNext LT Com Cn" panose="020B0506020202020204" pitchFamily="34" charset="0"/>
              </a:rPr>
              <a:t>Investments are not FDIC-insured, nor are they deposits of or guaranteed </a:t>
            </a:r>
            <a:br>
              <a:rPr lang="en-US" sz="1300" b="1" dirty="0">
                <a:solidFill>
                  <a:schemeClr val="bg1"/>
                </a:solidFill>
                <a:latin typeface="AvenirNext LT Com Cn" panose="020B0506020202020204" pitchFamily="34" charset="0"/>
              </a:rPr>
            </a:br>
            <a:r>
              <a:rPr lang="en-US" sz="1300" b="1" dirty="0">
                <a:solidFill>
                  <a:schemeClr val="bg1"/>
                </a:solidFill>
                <a:latin typeface="AvenirNext LT Com Cn" panose="020B0506020202020204" pitchFamily="34" charset="0"/>
              </a:rPr>
              <a:t>by a bank or any other entity, so they may lose value.</a:t>
            </a:r>
            <a:endParaRPr sz="1300" b="1" dirty="0">
              <a:solidFill>
                <a:schemeClr val="bg1"/>
              </a:solidFill>
              <a:latin typeface="AvenirNext LT Com Cn" panose="020B0506020202020204" pitchFamily="34" charset="0"/>
            </a:endParaRPr>
          </a:p>
        </p:txBody>
      </p:sp>
      <p:sp>
        <p:nvSpPr>
          <p:cNvPr id="13" name="TextBox 12">
            <a:extLst>
              <a:ext uri="{FF2B5EF4-FFF2-40B4-BE49-F238E27FC236}">
                <a16:creationId xmlns:a16="http://schemas.microsoft.com/office/drawing/2014/main" id="{DAE89DE5-59F3-9C48-BF9F-080B14C5A147}"/>
              </a:ext>
            </a:extLst>
          </p:cNvPr>
          <p:cNvSpPr txBox="1"/>
          <p:nvPr/>
        </p:nvSpPr>
        <p:spPr>
          <a:xfrm>
            <a:off x="568628" y="6101330"/>
            <a:ext cx="6062982" cy="217304"/>
          </a:xfrm>
          <a:prstGeom prst="rect">
            <a:avLst/>
          </a:prstGeom>
          <a:ln w="12700">
            <a:miter lim="400000"/>
          </a:ln>
        </p:spPr>
        <p:txBody>
          <a:bodyPr wrap="square" lIns="0" tIns="0" rIns="0" bIns="0" rtlCol="0">
            <a:spAutoFit/>
          </a:bodyPr>
          <a:lstStyle/>
          <a:p>
            <a:pPr algn="l">
              <a:lnSpc>
                <a:spcPts val="2000"/>
              </a:lnSpc>
              <a:spcAft>
                <a:spcPts val="200"/>
              </a:spcAft>
            </a:pPr>
            <a:r>
              <a:rPr lang="en-US" sz="800" dirty="0">
                <a:solidFill>
                  <a:schemeClr val="bg1"/>
                </a:solidFill>
              </a:rPr>
              <a:t>Lit. No. MFGEPO-186-1124O   CGD/10592-S104506   © 2024 Capital Group. All rights reserved.</a:t>
            </a:r>
          </a:p>
        </p:txBody>
      </p:sp>
      <p:sp>
        <p:nvSpPr>
          <p:cNvPr id="18" name="Rectangle 17">
            <a:extLst>
              <a:ext uri="{FF2B5EF4-FFF2-40B4-BE49-F238E27FC236}">
                <a16:creationId xmlns:a16="http://schemas.microsoft.com/office/drawing/2014/main" id="{A38CD15E-D5AA-E248-A7F3-548DD610A31F}"/>
              </a:ext>
            </a:extLst>
          </p:cNvPr>
          <p:cNvSpPr/>
          <p:nvPr/>
        </p:nvSpPr>
        <p:spPr>
          <a:xfrm>
            <a:off x="589184" y="2945645"/>
            <a:ext cx="4869084" cy="1282402"/>
          </a:xfrm>
          <a:prstGeom prst="rect">
            <a:avLst/>
          </a:prstGeom>
        </p:spPr>
        <p:txBody>
          <a:bodyPr wrap="square" lIns="0" tIns="0" rIns="0" bIns="0">
            <a:spAutoFit/>
          </a:bodyPr>
          <a:lstStyle/>
          <a:p>
            <a:pPr algn="l">
              <a:lnSpc>
                <a:spcPts val="5000"/>
              </a:lnSpc>
            </a:pPr>
            <a:r>
              <a:rPr lang="en-US" sz="4800" b="1" dirty="0">
                <a:solidFill>
                  <a:schemeClr val="bg1"/>
                </a:solidFill>
                <a:latin typeface="+mn-lt"/>
              </a:rPr>
              <a:t>A brave</a:t>
            </a:r>
            <a:br>
              <a:rPr lang="en-US" sz="4800" b="1" dirty="0">
                <a:solidFill>
                  <a:schemeClr val="bg1"/>
                </a:solidFill>
                <a:latin typeface="+mn-lt"/>
              </a:rPr>
            </a:br>
            <a:r>
              <a:rPr lang="en-US" sz="4800" b="1" dirty="0">
                <a:solidFill>
                  <a:schemeClr val="bg1"/>
                </a:solidFill>
                <a:latin typeface="+mn-lt"/>
              </a:rPr>
              <a:t>new world</a:t>
            </a:r>
            <a:endParaRPr lang="en-US" sz="4800" dirty="0">
              <a:latin typeface="+mn-lt"/>
            </a:endParaRPr>
          </a:p>
        </p:txBody>
      </p:sp>
      <p:sp>
        <p:nvSpPr>
          <p:cNvPr id="19" name="Freeform 18">
            <a:extLst>
              <a:ext uri="{FF2B5EF4-FFF2-40B4-BE49-F238E27FC236}">
                <a16:creationId xmlns:a16="http://schemas.microsoft.com/office/drawing/2014/main" id="{3EC02855-8182-E04D-8855-16D86A0DF9BF}"/>
              </a:ext>
              <a:ext uri="{C183D7F6-B498-43B3-948B-1728B52AA6E4}">
                <adec:decorative xmlns:adec="http://schemas.microsoft.com/office/drawing/2017/decorative" val="1"/>
              </a:ext>
            </a:extLst>
          </p:cNvPr>
          <p:cNvSpPr/>
          <p:nvPr/>
        </p:nvSpPr>
        <p:spPr>
          <a:xfrm>
            <a:off x="5738378" y="0"/>
            <a:ext cx="6453622" cy="4567479"/>
          </a:xfrm>
          <a:custGeom>
            <a:avLst/>
            <a:gdLst>
              <a:gd name="connsiteX0" fmla="*/ 0 w 11378436"/>
              <a:gd name="connsiteY0" fmla="*/ 0 h 5933287"/>
              <a:gd name="connsiteX1" fmla="*/ 0 w 11378436"/>
              <a:gd name="connsiteY1" fmla="*/ 5933287 h 5933287"/>
              <a:gd name="connsiteX2" fmla="*/ 11378436 w 11378436"/>
              <a:gd name="connsiteY2" fmla="*/ 5933287 h 5933287"/>
              <a:gd name="connsiteX3" fmla="*/ 11378436 w 11378436"/>
              <a:gd name="connsiteY3" fmla="*/ 5898911 h 5933287"/>
              <a:gd name="connsiteX0" fmla="*/ 0 w 11378436"/>
              <a:gd name="connsiteY0" fmla="*/ 0 h 5933287"/>
              <a:gd name="connsiteX1" fmla="*/ 0 w 11378436"/>
              <a:gd name="connsiteY1" fmla="*/ 5933287 h 5933287"/>
              <a:gd name="connsiteX2" fmla="*/ 11378436 w 11378436"/>
              <a:gd name="connsiteY2" fmla="*/ 5933287 h 5933287"/>
            </a:gdLst>
            <a:ahLst/>
            <a:cxnLst>
              <a:cxn ang="0">
                <a:pos x="connsiteX0" y="connsiteY0"/>
              </a:cxn>
              <a:cxn ang="0">
                <a:pos x="connsiteX1" y="connsiteY1"/>
              </a:cxn>
              <a:cxn ang="0">
                <a:pos x="connsiteX2" y="connsiteY2"/>
              </a:cxn>
            </a:cxnLst>
            <a:rect l="l" t="t" r="r" b="b"/>
            <a:pathLst>
              <a:path w="11378436" h="5933287">
                <a:moveTo>
                  <a:pt x="0" y="0"/>
                </a:moveTo>
                <a:lnTo>
                  <a:pt x="0" y="5933287"/>
                </a:lnTo>
                <a:lnTo>
                  <a:pt x="11378436" y="5933287"/>
                </a:lnTo>
              </a:path>
            </a:pathLst>
          </a:custGeom>
          <a:noFill/>
          <a:ln w="139700" cap="flat">
            <a:solidFill>
              <a:srgbClr val="008E77">
                <a:alpha val="50000"/>
              </a:srgbClr>
            </a:solidFill>
            <a:miter lim="400000"/>
          </a:ln>
          <a:effectLst/>
          <a:sp3d/>
        </p:spPr>
        <p:style>
          <a:lnRef idx="0">
            <a:scrgbClr r="0" g="0" b="0"/>
          </a:lnRef>
          <a:fillRef idx="0">
            <a:scrgbClr r="0" g="0" b="0"/>
          </a:fillRef>
          <a:effectRef idx="0">
            <a:scrgbClr r="0" g="0" b="0"/>
          </a:effectRef>
          <a:fontRef idx="none"/>
        </p:style>
        <p:txBody>
          <a:bodyPr rtlCol="0" anchor="ctr"/>
          <a:lstStyle/>
          <a:p>
            <a:pPr algn="ctr"/>
            <a:endParaRPr lang="en-US">
              <a:latin typeface="+mn-lt"/>
            </a:endParaRPr>
          </a:p>
        </p:txBody>
      </p:sp>
      <p:sp>
        <p:nvSpPr>
          <p:cNvPr id="20" name="Freeform 19">
            <a:extLst>
              <a:ext uri="{FF2B5EF4-FFF2-40B4-BE49-F238E27FC236}">
                <a16:creationId xmlns:a16="http://schemas.microsoft.com/office/drawing/2014/main" id="{41E001E7-E78C-0847-A1BF-A15267C8AC6A}"/>
              </a:ext>
              <a:ext uri="{C183D7F6-B498-43B3-948B-1728B52AA6E4}">
                <adec:decorative xmlns:adec="http://schemas.microsoft.com/office/drawing/2017/decorative" val="1"/>
              </a:ext>
            </a:extLst>
          </p:cNvPr>
          <p:cNvSpPr/>
          <p:nvPr/>
        </p:nvSpPr>
        <p:spPr>
          <a:xfrm>
            <a:off x="0" y="1371593"/>
            <a:ext cx="9006113" cy="5608087"/>
          </a:xfrm>
          <a:custGeom>
            <a:avLst/>
            <a:gdLst>
              <a:gd name="connsiteX0" fmla="*/ 0 w 4715435"/>
              <a:gd name="connsiteY0" fmla="*/ 0 h 4823012"/>
              <a:gd name="connsiteX1" fmla="*/ 4697506 w 4715435"/>
              <a:gd name="connsiteY1" fmla="*/ 0 h 4823012"/>
              <a:gd name="connsiteX2" fmla="*/ 4697506 w 4715435"/>
              <a:gd name="connsiteY2" fmla="*/ 4823012 h 4823012"/>
              <a:gd name="connsiteX3" fmla="*/ 4715435 w 4715435"/>
              <a:gd name="connsiteY3" fmla="*/ 4823012 h 4823012"/>
              <a:gd name="connsiteX0" fmla="*/ 0 w 4697506"/>
              <a:gd name="connsiteY0" fmla="*/ 0 h 4823012"/>
              <a:gd name="connsiteX1" fmla="*/ 4697506 w 4697506"/>
              <a:gd name="connsiteY1" fmla="*/ 0 h 4823012"/>
              <a:gd name="connsiteX2" fmla="*/ 4697506 w 4697506"/>
              <a:gd name="connsiteY2" fmla="*/ 4823012 h 4823012"/>
            </a:gdLst>
            <a:ahLst/>
            <a:cxnLst>
              <a:cxn ang="0">
                <a:pos x="connsiteX0" y="connsiteY0"/>
              </a:cxn>
              <a:cxn ang="0">
                <a:pos x="connsiteX1" y="connsiteY1"/>
              </a:cxn>
              <a:cxn ang="0">
                <a:pos x="connsiteX2" y="connsiteY2"/>
              </a:cxn>
            </a:cxnLst>
            <a:rect l="l" t="t" r="r" b="b"/>
            <a:pathLst>
              <a:path w="4697506" h="4823012">
                <a:moveTo>
                  <a:pt x="0" y="0"/>
                </a:moveTo>
                <a:lnTo>
                  <a:pt x="4697506" y="0"/>
                </a:lnTo>
                <a:lnTo>
                  <a:pt x="4697506" y="4823012"/>
                </a:lnTo>
              </a:path>
            </a:pathLst>
          </a:custGeom>
          <a:noFill/>
          <a:ln w="139700" cap="flat">
            <a:solidFill>
              <a:srgbClr val="00A2BD">
                <a:alpha val="50000"/>
              </a:srgbClr>
            </a:solidFill>
            <a:miter lim="400000"/>
          </a:ln>
          <a:effectLst/>
          <a:sp3d/>
        </p:spPr>
        <p:style>
          <a:lnRef idx="0">
            <a:scrgbClr r="0" g="0" b="0"/>
          </a:lnRef>
          <a:fillRef idx="0">
            <a:scrgbClr r="0" g="0" b="0"/>
          </a:fillRef>
          <a:effectRef idx="0">
            <a:scrgbClr r="0" g="0" b="0"/>
          </a:effectRef>
          <a:fontRef idx="none"/>
        </p:style>
        <p:txBody>
          <a:bodyPr rtlCol="0" anchor="ctr"/>
          <a:lstStyle/>
          <a:p>
            <a:pPr lvl="0"/>
            <a:endParaRPr lang="en-US">
              <a:latin typeface="+mn-lt"/>
            </a:endParaRPr>
          </a:p>
        </p:txBody>
      </p:sp>
      <p:sp>
        <p:nvSpPr>
          <p:cNvPr id="7" name="TextBox 6">
            <a:extLst>
              <a:ext uri="{FF2B5EF4-FFF2-40B4-BE49-F238E27FC236}">
                <a16:creationId xmlns:a16="http://schemas.microsoft.com/office/drawing/2014/main" id="{1852941E-FAF8-F39E-053F-1B9B9F05E243}"/>
              </a:ext>
            </a:extLst>
          </p:cNvPr>
          <p:cNvSpPr txBox="1"/>
          <p:nvPr/>
        </p:nvSpPr>
        <p:spPr>
          <a:xfrm>
            <a:off x="5480986" y="3586846"/>
            <a:ext cx="3779520" cy="553998"/>
          </a:xfrm>
          <a:prstGeom prst="rect">
            <a:avLst/>
          </a:prstGeom>
          <a:ln w="12700">
            <a:miter lim="400000"/>
          </a:ln>
        </p:spPr>
        <p:txBody>
          <a:bodyPr wrap="square" lIns="0" tIns="0" rIns="0" bIns="0" rtlCol="0">
            <a:spAutoFit/>
          </a:bodyPr>
          <a:lstStyle/>
          <a:p>
            <a:r>
              <a:rPr lang="en-US" sz="3600" b="1" dirty="0">
                <a:solidFill>
                  <a:schemeClr val="accent6"/>
                </a:solidFill>
                <a:latin typeface="+mn-lt"/>
              </a:rPr>
              <a:t>Image FPO</a:t>
            </a:r>
          </a:p>
        </p:txBody>
      </p:sp>
      <p:pic>
        <p:nvPicPr>
          <p:cNvPr id="4" name="Picture 3">
            <a:extLst>
              <a:ext uri="{FF2B5EF4-FFF2-40B4-BE49-F238E27FC236}">
                <a16:creationId xmlns:a16="http://schemas.microsoft.com/office/drawing/2014/main" id="{EE634F50-9014-9077-6EFB-3EA73C3D48DE}"/>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rcRect l="47668" t="25185" r="26673" b="36878"/>
          <a:stretch/>
        </p:blipFill>
        <p:spPr>
          <a:xfrm>
            <a:off x="5811647" y="1448096"/>
            <a:ext cx="3128422" cy="3038385"/>
          </a:xfrm>
          <a:prstGeom prst="rect">
            <a:avLst/>
          </a:prstGeom>
        </p:spPr>
      </p:pic>
      <p:sp>
        <p:nvSpPr>
          <p:cNvPr id="5" name="TextBox 4">
            <a:extLst>
              <a:ext uri="{FF2B5EF4-FFF2-40B4-BE49-F238E27FC236}">
                <a16:creationId xmlns:a16="http://schemas.microsoft.com/office/drawing/2014/main" id="{DF43EC60-72E8-C84E-8518-7DBEC224482D}"/>
              </a:ext>
            </a:extLst>
          </p:cNvPr>
          <p:cNvSpPr txBox="1"/>
          <p:nvPr/>
        </p:nvSpPr>
        <p:spPr>
          <a:xfrm>
            <a:off x="243808" y="1219200"/>
            <a:ext cx="65" cy="215444"/>
          </a:xfrm>
          <a:prstGeom prst="rect">
            <a:avLst/>
          </a:prstGeom>
          <a:ln w="12700">
            <a:miter lim="400000"/>
          </a:ln>
        </p:spPr>
        <p:txBody>
          <a:bodyPr wrap="none" lIns="0" tIns="0" rIns="0" bIns="0" rtlCol="0">
            <a:spAutoFit/>
          </a:bodyPr>
          <a:lstStyle/>
          <a:p>
            <a:endParaRPr lang="en-US" sz="1400" b="1" dirty="0" err="1">
              <a:latin typeface="+mn-lt"/>
            </a:endParaRPr>
          </a:p>
        </p:txBody>
      </p:sp>
      <p:sp>
        <p:nvSpPr>
          <p:cNvPr id="6" name="TextBox 5">
            <a:extLst>
              <a:ext uri="{FF2B5EF4-FFF2-40B4-BE49-F238E27FC236}">
                <a16:creationId xmlns:a16="http://schemas.microsoft.com/office/drawing/2014/main" id="{5564D01E-F598-2E20-235C-8CE56C233575}"/>
              </a:ext>
            </a:extLst>
          </p:cNvPr>
          <p:cNvSpPr txBox="1"/>
          <p:nvPr/>
        </p:nvSpPr>
        <p:spPr>
          <a:xfrm>
            <a:off x="-1929316" y="3707842"/>
            <a:ext cx="65" cy="215444"/>
          </a:xfrm>
          <a:prstGeom prst="rect">
            <a:avLst/>
          </a:prstGeom>
          <a:ln w="12700">
            <a:miter lim="400000"/>
          </a:ln>
        </p:spPr>
        <p:txBody>
          <a:bodyPr wrap="none" lIns="0" tIns="0" rIns="0" bIns="0" rtlCol="0">
            <a:spAutoFit/>
          </a:bodyPr>
          <a:lstStyle/>
          <a:p>
            <a:endParaRPr lang="en-US" sz="1400" b="1" dirty="0" err="1">
              <a:latin typeface="+mn-lt"/>
            </a:endParaRPr>
          </a:p>
        </p:txBody>
      </p:sp>
    </p:spTree>
    <p:extLst>
      <p:ext uri="{BB962C8B-B14F-4D97-AF65-F5344CB8AC3E}">
        <p14:creationId xmlns:p14="http://schemas.microsoft.com/office/powerpoint/2010/main" val="3865737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42" presetClass="path" presetSubtype="0" accel="50000" decel="50000" fill="hold" grpId="1" nodeType="withEffect">
                                  <p:stCondLst>
                                    <p:cond delay="0"/>
                                  </p:stCondLst>
                                  <p:childTnLst>
                                    <p:animMotion origin="layout" path="M -3.125E-6 -0.00139 L -0.11093 0.19583 " pathEditMode="relative" rAng="0" ptsTypes="AA">
                                      <p:cBhvr>
                                        <p:cTn id="12" dur="2000" spd="-100000" fill="hold"/>
                                        <p:tgtEl>
                                          <p:spTgt spid="20"/>
                                        </p:tgtEl>
                                        <p:attrNameLst>
                                          <p:attrName>ppt_x</p:attrName>
                                          <p:attrName>ppt_y</p:attrName>
                                        </p:attrNameLst>
                                      </p:cBhvr>
                                      <p:rCtr x="-5547" y="9861"/>
                                    </p:animMotion>
                                  </p:childTnLst>
                                </p:cTn>
                              </p:par>
                              <p:par>
                                <p:cTn id="13" presetID="42" presetClass="path" presetSubtype="0" accel="50000" decel="50000" fill="hold" grpId="1" nodeType="withEffect">
                                  <p:stCondLst>
                                    <p:cond delay="0"/>
                                  </p:stCondLst>
                                  <p:childTnLst>
                                    <p:animMotion origin="layout" path="M 4.79167E-6 -0.00138 L 0.11237 -0.20046 " pathEditMode="relative" rAng="0" ptsTypes="AA">
                                      <p:cBhvr>
                                        <p:cTn id="14" dur="2000" spd="-100000" fill="hold"/>
                                        <p:tgtEl>
                                          <p:spTgt spid="19"/>
                                        </p:tgtEl>
                                        <p:attrNameLst>
                                          <p:attrName>ppt_x</p:attrName>
                                          <p:attrName>ppt_y</p:attrName>
                                        </p:attrNameLst>
                                      </p:cBhvr>
                                      <p:rCtr x="5612" y="-995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9" grpId="1" animBg="1"/>
      <p:bldP spid="20" grpId="0" animBg="1"/>
      <p:bldP spid="20" grpId="1"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0566EEF-8310-335E-60BD-32984B44A57C}"/>
              </a:ext>
            </a:extLst>
          </p:cNvPr>
          <p:cNvSpPr/>
          <p:nvPr/>
        </p:nvSpPr>
        <p:spPr>
          <a:xfrm>
            <a:off x="9841044" y="2571564"/>
            <a:ext cx="1045428" cy="3081136"/>
          </a:xfrm>
          <a:prstGeom prst="rect">
            <a:avLst/>
          </a:prstGeom>
          <a:solidFill>
            <a:schemeClr val="tx2">
              <a:lumMod val="10000"/>
              <a:lumOff val="9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sp>
        <p:nvSpPr>
          <p:cNvPr id="3" name="Slide Number Placeholder 2">
            <a:extLst>
              <a:ext uri="{FF2B5EF4-FFF2-40B4-BE49-F238E27FC236}">
                <a16:creationId xmlns:a16="http://schemas.microsoft.com/office/drawing/2014/main" id="{F2086AB0-AB7D-B6C6-2943-F76073A67168}"/>
              </a:ext>
            </a:extLst>
          </p:cNvPr>
          <p:cNvSpPr>
            <a:spLocks noGrp="1"/>
          </p:cNvSpPr>
          <p:nvPr>
            <p:ph type="sldNum" sz="quarter" idx="11"/>
          </p:nvPr>
        </p:nvSpPr>
        <p:spPr/>
        <p:txBody>
          <a:bodyPr/>
          <a:lstStyle/>
          <a:p>
            <a:fld id="{86CB4B4D-7CA3-9044-876B-883B54F8677D}" type="slidenum">
              <a:rPr lang="en-US" smtClean="0"/>
              <a:pPr/>
              <a:t>10</a:t>
            </a:fld>
            <a:endParaRPr lang="en-US" dirty="0"/>
          </a:p>
        </p:txBody>
      </p:sp>
      <p:sp>
        <p:nvSpPr>
          <p:cNvPr id="25" name="Text Placeholder 24">
            <a:extLst>
              <a:ext uri="{FF2B5EF4-FFF2-40B4-BE49-F238E27FC236}">
                <a16:creationId xmlns:a16="http://schemas.microsoft.com/office/drawing/2014/main" id="{E832A1C9-2BA6-1930-D99E-56654F91531D}"/>
              </a:ext>
            </a:extLst>
          </p:cNvPr>
          <p:cNvSpPr>
            <a:spLocks noGrp="1"/>
          </p:cNvSpPr>
          <p:nvPr>
            <p:ph type="body" sz="quarter" idx="15"/>
          </p:nvPr>
        </p:nvSpPr>
        <p:spPr/>
        <p:txBody>
          <a:bodyPr/>
          <a:lstStyle/>
          <a:p>
            <a:endParaRPr lang="en-US"/>
          </a:p>
        </p:txBody>
      </p:sp>
      <p:sp>
        <p:nvSpPr>
          <p:cNvPr id="2" name="Title 1">
            <a:extLst>
              <a:ext uri="{FF2B5EF4-FFF2-40B4-BE49-F238E27FC236}">
                <a16:creationId xmlns:a16="http://schemas.microsoft.com/office/drawing/2014/main" id="{FC0187D4-10F7-45D0-CB5B-D48C1440E5D5}"/>
              </a:ext>
            </a:extLst>
          </p:cNvPr>
          <p:cNvSpPr>
            <a:spLocks noGrp="1"/>
          </p:cNvSpPr>
          <p:nvPr>
            <p:ph type="title"/>
          </p:nvPr>
        </p:nvSpPr>
        <p:spPr>
          <a:xfrm>
            <a:off x="566928" y="694944"/>
            <a:ext cx="11045952" cy="1113959"/>
          </a:xfrm>
        </p:spPr>
        <p:txBody>
          <a:bodyPr/>
          <a:lstStyle/>
          <a:p>
            <a:pPr>
              <a:lnSpc>
                <a:spcPts val="3000"/>
              </a:lnSpc>
              <a:spcAft>
                <a:spcPts val="500"/>
              </a:spcAft>
            </a:pPr>
            <a:r>
              <a:rPr lang="en-US" i="0" dirty="0">
                <a:effectLst/>
                <a:latin typeface="+mn-lt"/>
              </a:rPr>
              <a:t>Multiple expansion among expensive companies is likely to </a:t>
            </a:r>
            <a:br>
              <a:rPr lang="en-US" i="0" dirty="0">
                <a:effectLst/>
                <a:latin typeface="+mn-lt"/>
              </a:rPr>
            </a:br>
            <a:r>
              <a:rPr lang="en-US" i="0" dirty="0">
                <a:effectLst/>
                <a:latin typeface="+mn-lt"/>
              </a:rPr>
              <a:t>slow down</a:t>
            </a:r>
            <a:br>
              <a:rPr lang="en-US" i="0" dirty="0">
                <a:effectLst/>
                <a:latin typeface="+mn-lt"/>
              </a:rPr>
            </a:br>
            <a:r>
              <a:rPr lang="en-US" sz="1800" b="0" spc="-20" dirty="0">
                <a:solidFill>
                  <a:schemeClr val="tx1">
                    <a:lumMod val="65000"/>
                    <a:lumOff val="35000"/>
                  </a:schemeClr>
                </a:solidFill>
                <a:latin typeface="+mn-lt"/>
              </a:rPr>
              <a:t>Meanwhile, the earnings landscape continues to shift</a:t>
            </a:r>
            <a:endParaRPr lang="en-US" sz="1800" spc="-20" dirty="0">
              <a:solidFill>
                <a:schemeClr val="tx1">
                  <a:lumMod val="65000"/>
                  <a:lumOff val="35000"/>
                </a:schemeClr>
              </a:solidFill>
              <a:latin typeface="+mn-lt"/>
            </a:endParaRPr>
          </a:p>
        </p:txBody>
      </p:sp>
      <p:sp>
        <p:nvSpPr>
          <p:cNvPr id="7" name="TextBox 6">
            <a:extLst>
              <a:ext uri="{FF2B5EF4-FFF2-40B4-BE49-F238E27FC236}">
                <a16:creationId xmlns:a16="http://schemas.microsoft.com/office/drawing/2014/main" id="{FB55D428-3296-B477-DCBC-068A341FC5F8}"/>
              </a:ext>
            </a:extLst>
          </p:cNvPr>
          <p:cNvSpPr txBox="1"/>
          <p:nvPr/>
        </p:nvSpPr>
        <p:spPr>
          <a:xfrm>
            <a:off x="9954459" y="-176645"/>
            <a:ext cx="65" cy="215444"/>
          </a:xfrm>
          <a:prstGeom prst="rect">
            <a:avLst/>
          </a:prstGeom>
          <a:ln w="12700">
            <a:miter lim="400000"/>
          </a:ln>
        </p:spPr>
        <p:txBody>
          <a:bodyPr wrap="none" lIns="0" tIns="0" rIns="0" bIns="0" rtlCol="0">
            <a:spAutoFit/>
          </a:bodyPr>
          <a:lstStyle/>
          <a:p>
            <a:endParaRPr lang="en-US" sz="1400" b="1" dirty="0" err="1">
              <a:latin typeface="+mn-lt"/>
            </a:endParaRPr>
          </a:p>
        </p:txBody>
      </p:sp>
      <p:sp>
        <p:nvSpPr>
          <p:cNvPr id="16" name="Triangle 15">
            <a:extLst>
              <a:ext uri="{FF2B5EF4-FFF2-40B4-BE49-F238E27FC236}">
                <a16:creationId xmlns:a16="http://schemas.microsoft.com/office/drawing/2014/main" id="{6F3ECE78-BC40-4FC6-8AC0-30378964472E}"/>
              </a:ext>
            </a:extLst>
          </p:cNvPr>
          <p:cNvSpPr/>
          <p:nvPr/>
        </p:nvSpPr>
        <p:spPr>
          <a:xfrm rot="10800000">
            <a:off x="1165184" y="271226"/>
            <a:ext cx="213360" cy="86880"/>
          </a:xfrm>
          <a:prstGeom prst="triangle">
            <a:avLst/>
          </a:prstGeom>
          <a:solidFill>
            <a:schemeClr val="accent5"/>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chemeClr val="accent5"/>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sp>
        <p:nvSpPr>
          <p:cNvPr id="4" name="TextBox 3">
            <a:extLst>
              <a:ext uri="{FF2B5EF4-FFF2-40B4-BE49-F238E27FC236}">
                <a16:creationId xmlns:a16="http://schemas.microsoft.com/office/drawing/2014/main" id="{F6AD02C1-DF84-5797-B8CF-E45F1AF2A17C}"/>
              </a:ext>
            </a:extLst>
          </p:cNvPr>
          <p:cNvSpPr txBox="1"/>
          <p:nvPr/>
        </p:nvSpPr>
        <p:spPr>
          <a:xfrm>
            <a:off x="546108" y="110894"/>
            <a:ext cx="1544978" cy="153888"/>
          </a:xfrm>
          <a:prstGeom prst="rect">
            <a:avLst/>
          </a:prstGeom>
          <a:ln w="12700">
            <a:miter lim="400000"/>
          </a:ln>
        </p:spPr>
        <p:txBody>
          <a:bodyPr wrap="square" lIns="0" tIns="0" rIns="0" bIns="0" rtlCol="0">
            <a:spAutoFit/>
          </a:bodyPr>
          <a:lstStyle/>
          <a:p>
            <a:pPr algn="l"/>
            <a:r>
              <a:rPr lang="en-US" sz="1000" b="1" spc="80" dirty="0">
                <a:latin typeface="+mn-lt"/>
              </a:rPr>
              <a:t>SELECTIVE GROWTH</a:t>
            </a:r>
          </a:p>
        </p:txBody>
      </p:sp>
      <p:sp>
        <p:nvSpPr>
          <p:cNvPr id="9" name="TextBox 8">
            <a:extLst>
              <a:ext uri="{FF2B5EF4-FFF2-40B4-BE49-F238E27FC236}">
                <a16:creationId xmlns:a16="http://schemas.microsoft.com/office/drawing/2014/main" id="{9084ED94-2C57-C09C-E452-67C1D373B466}"/>
              </a:ext>
            </a:extLst>
          </p:cNvPr>
          <p:cNvSpPr txBox="1"/>
          <p:nvPr/>
        </p:nvSpPr>
        <p:spPr>
          <a:xfrm>
            <a:off x="601562" y="2295146"/>
            <a:ext cx="5059500" cy="138499"/>
          </a:xfrm>
          <a:prstGeom prst="rect">
            <a:avLst/>
          </a:prstGeom>
          <a:ln w="12700">
            <a:miter lim="400000"/>
          </a:ln>
        </p:spPr>
        <p:txBody>
          <a:bodyPr wrap="square" lIns="0" tIns="0" rIns="0" bIns="0" rtlCol="0">
            <a:spAutoFit/>
          </a:bodyPr>
          <a:lstStyle/>
          <a:p>
            <a:pPr algn="l">
              <a:spcAft>
                <a:spcPts val="500"/>
              </a:spcAft>
            </a:pPr>
            <a:r>
              <a:rPr lang="en-US" sz="900" b="1" dirty="0">
                <a:latin typeface="+mn-lt"/>
              </a:rPr>
              <a:t>Forward P/E multiple of S&amp;P 500 Index highest and lowest valuation quintiles (sector-neutral)</a:t>
            </a:r>
          </a:p>
        </p:txBody>
      </p:sp>
      <p:graphicFrame>
        <p:nvGraphicFramePr>
          <p:cNvPr id="5" name="Table 8">
            <a:extLst>
              <a:ext uri="{FF2B5EF4-FFF2-40B4-BE49-F238E27FC236}">
                <a16:creationId xmlns:a16="http://schemas.microsoft.com/office/drawing/2014/main" id="{11C2F582-832A-2112-4B8D-2FD908817B59}"/>
              </a:ext>
            </a:extLst>
          </p:cNvPr>
          <p:cNvGraphicFramePr>
            <a:graphicFrameLocks noGrp="1"/>
          </p:cNvGraphicFramePr>
          <p:nvPr/>
        </p:nvGraphicFramePr>
        <p:xfrm>
          <a:off x="576593" y="380872"/>
          <a:ext cx="1412922" cy="133715"/>
        </p:xfrm>
        <a:graphic>
          <a:graphicData uri="http://schemas.openxmlformats.org/drawingml/2006/table">
            <a:tbl>
              <a:tblPr firstRow="1" bandRow="1">
                <a:tableStyleId>{5940675A-B579-460E-94D1-54222C63F5DA}</a:tableStyleId>
              </a:tblPr>
              <a:tblGrid>
                <a:gridCol w="470974">
                  <a:extLst>
                    <a:ext uri="{9D8B030D-6E8A-4147-A177-3AD203B41FA5}">
                      <a16:colId xmlns:a16="http://schemas.microsoft.com/office/drawing/2014/main" val="1633483447"/>
                    </a:ext>
                  </a:extLst>
                </a:gridCol>
                <a:gridCol w="470974">
                  <a:extLst>
                    <a:ext uri="{9D8B030D-6E8A-4147-A177-3AD203B41FA5}">
                      <a16:colId xmlns:a16="http://schemas.microsoft.com/office/drawing/2014/main" val="3520656743"/>
                    </a:ext>
                  </a:extLst>
                </a:gridCol>
                <a:gridCol w="470974">
                  <a:extLst>
                    <a:ext uri="{9D8B030D-6E8A-4147-A177-3AD203B41FA5}">
                      <a16:colId xmlns:a16="http://schemas.microsoft.com/office/drawing/2014/main" val="832219501"/>
                    </a:ext>
                  </a:extLst>
                </a:gridCol>
              </a:tblGrid>
              <a:tr h="133715">
                <a:tc>
                  <a:txBody>
                    <a:bodyPr/>
                    <a:lstStyle/>
                    <a:p>
                      <a:endParaRPr lang="en-US" dirty="0">
                        <a:solidFill>
                          <a:schemeClr val="accent1"/>
                        </a:solidFill>
                      </a:endParaRPr>
                    </a:p>
                  </a:txBody>
                  <a:tcPr marL="0" marR="0" marT="0" marB="0">
                    <a:lnL w="19050" cap="flat" cmpd="sng" algn="ctr">
                      <a:solidFill>
                        <a:schemeClr val="bg2">
                          <a:lumMod val="20000"/>
                          <a:lumOff val="80000"/>
                        </a:schemeClr>
                      </a:solidFill>
                      <a:prstDash val="solid"/>
                      <a:round/>
                      <a:headEnd type="none" w="med" len="med"/>
                      <a:tailEnd type="none" w="med" len="med"/>
                    </a:lnL>
                    <a:lnR w="19050" cap="flat" cmpd="sng" algn="ctr">
                      <a:solidFill>
                        <a:schemeClr val="bg2">
                          <a:lumMod val="20000"/>
                          <a:lumOff val="80000"/>
                        </a:schemeClr>
                      </a:solidFill>
                      <a:prstDash val="solid"/>
                      <a:round/>
                      <a:headEnd type="none" w="med" len="med"/>
                      <a:tailEnd type="none" w="med" len="med"/>
                    </a:lnR>
                    <a:lnT w="19050" cap="flat" cmpd="sng" algn="ctr">
                      <a:solidFill>
                        <a:schemeClr val="bg2">
                          <a:lumMod val="20000"/>
                          <a:lumOff val="80000"/>
                        </a:schemeClr>
                      </a:solidFill>
                      <a:prstDash val="solid"/>
                      <a:round/>
                      <a:headEnd type="none" w="med" len="med"/>
                      <a:tailEnd type="none" w="med" len="med"/>
                    </a:lnT>
                    <a:lnB w="19050" cap="flat" cmpd="sng" algn="ctr">
                      <a:solidFill>
                        <a:schemeClr val="bg2">
                          <a:lumMod val="20000"/>
                          <a:lumOff val="80000"/>
                        </a:schemeClr>
                      </a:solidFill>
                      <a:prstDash val="solid"/>
                      <a:round/>
                      <a:headEnd type="none" w="med" len="med"/>
                      <a:tailEnd type="none" w="med" len="med"/>
                    </a:lnB>
                    <a:solidFill>
                      <a:schemeClr val="accent1"/>
                    </a:solidFill>
                  </a:tcPr>
                </a:tc>
                <a:tc>
                  <a:txBody>
                    <a:bodyPr/>
                    <a:lstStyle/>
                    <a:p>
                      <a:endParaRPr lang="en-US" dirty="0"/>
                    </a:p>
                  </a:txBody>
                  <a:tcPr marL="0" marR="0" marT="0" marB="0">
                    <a:lnL w="19050" cap="flat" cmpd="sng" algn="ctr">
                      <a:solidFill>
                        <a:schemeClr val="bg2">
                          <a:lumMod val="20000"/>
                          <a:lumOff val="80000"/>
                        </a:schemeClr>
                      </a:solidFill>
                      <a:prstDash val="solid"/>
                      <a:round/>
                      <a:headEnd type="none" w="med" len="med"/>
                      <a:tailEnd type="none" w="med" len="med"/>
                    </a:lnL>
                    <a:lnR w="19050" cap="flat" cmpd="sng" algn="ctr">
                      <a:solidFill>
                        <a:schemeClr val="bg2">
                          <a:lumMod val="20000"/>
                          <a:lumOff val="80000"/>
                        </a:schemeClr>
                      </a:solidFill>
                      <a:prstDash val="solid"/>
                      <a:round/>
                      <a:headEnd type="none" w="med" len="med"/>
                      <a:tailEnd type="none" w="med" len="med"/>
                    </a:lnR>
                    <a:lnT w="19050" cap="flat" cmpd="sng" algn="ctr">
                      <a:solidFill>
                        <a:schemeClr val="bg2">
                          <a:lumMod val="20000"/>
                          <a:lumOff val="80000"/>
                        </a:schemeClr>
                      </a:solidFill>
                      <a:prstDash val="solid"/>
                      <a:round/>
                      <a:headEnd type="none" w="med" len="med"/>
                      <a:tailEnd type="none" w="med" len="med"/>
                    </a:lnT>
                    <a:lnB w="19050" cap="flat" cmpd="sng" algn="ctr">
                      <a:solidFill>
                        <a:schemeClr val="bg2">
                          <a:lumMod val="20000"/>
                          <a:lumOff val="80000"/>
                        </a:schemeClr>
                      </a:solidFill>
                      <a:prstDash val="solid"/>
                      <a:round/>
                      <a:headEnd type="none" w="med" len="med"/>
                      <a:tailEnd type="none" w="med" len="med"/>
                    </a:lnB>
                    <a:solidFill>
                      <a:schemeClr val="accent5"/>
                    </a:solidFill>
                  </a:tcPr>
                </a:tc>
                <a:tc>
                  <a:txBody>
                    <a:bodyPr/>
                    <a:lstStyle/>
                    <a:p>
                      <a:endParaRPr lang="en-US" dirty="0"/>
                    </a:p>
                  </a:txBody>
                  <a:tcPr marL="0" marR="0" marT="0" marB="0">
                    <a:lnL w="19050" cap="flat" cmpd="sng" algn="ctr">
                      <a:solidFill>
                        <a:schemeClr val="bg2">
                          <a:lumMod val="20000"/>
                          <a:lumOff val="80000"/>
                        </a:schemeClr>
                      </a:solidFill>
                      <a:prstDash val="solid"/>
                      <a:round/>
                      <a:headEnd type="none" w="med" len="med"/>
                      <a:tailEnd type="none" w="med" len="med"/>
                    </a:lnL>
                    <a:lnR w="19050" cap="flat" cmpd="sng" algn="ctr">
                      <a:solidFill>
                        <a:schemeClr val="bg2">
                          <a:lumMod val="20000"/>
                          <a:lumOff val="80000"/>
                        </a:schemeClr>
                      </a:solidFill>
                      <a:prstDash val="solid"/>
                      <a:round/>
                      <a:headEnd type="none" w="med" len="med"/>
                      <a:tailEnd type="none" w="med" len="med"/>
                    </a:lnR>
                    <a:lnT w="19050" cap="flat" cmpd="sng" algn="ctr">
                      <a:solidFill>
                        <a:schemeClr val="bg2">
                          <a:lumMod val="20000"/>
                          <a:lumOff val="80000"/>
                        </a:schemeClr>
                      </a:solidFill>
                      <a:prstDash val="solid"/>
                      <a:round/>
                      <a:headEnd type="none" w="med" len="med"/>
                      <a:tailEnd type="none" w="med" len="med"/>
                    </a:lnT>
                    <a:lnB w="19050" cap="flat" cmpd="sng" algn="ctr">
                      <a:solidFill>
                        <a:schemeClr val="bg2">
                          <a:lumMod val="20000"/>
                          <a:lumOff val="80000"/>
                        </a:schemeClr>
                      </a:solidFill>
                      <a:prstDash val="solid"/>
                      <a:round/>
                      <a:headEnd type="none" w="med" len="med"/>
                      <a:tailEnd type="none" w="med" len="med"/>
                    </a:lnB>
                    <a:solidFill>
                      <a:schemeClr val="accent6"/>
                    </a:solidFill>
                  </a:tcPr>
                </a:tc>
                <a:extLst>
                  <a:ext uri="{0D108BD9-81ED-4DB2-BD59-A6C34878D82A}">
                    <a16:rowId xmlns:a16="http://schemas.microsoft.com/office/drawing/2014/main" val="2508868059"/>
                  </a:ext>
                </a:extLst>
              </a:tr>
            </a:tbl>
          </a:graphicData>
        </a:graphic>
      </p:graphicFrame>
      <p:graphicFrame>
        <p:nvGraphicFramePr>
          <p:cNvPr id="10" name="Chart 9">
            <a:extLst>
              <a:ext uri="{FF2B5EF4-FFF2-40B4-BE49-F238E27FC236}">
                <a16:creationId xmlns:a16="http://schemas.microsoft.com/office/drawing/2014/main" id="{54AE69EA-CCE3-FD77-E31E-0C4F88CE1DEA}"/>
              </a:ext>
            </a:extLst>
          </p:cNvPr>
          <p:cNvGraphicFramePr/>
          <p:nvPr>
            <p:extLst>
              <p:ext uri="{D42A27DB-BD31-4B8C-83A1-F6EECF244321}">
                <p14:modId xmlns:p14="http://schemas.microsoft.com/office/powerpoint/2010/main" val="3113133760"/>
              </p:ext>
            </p:extLst>
          </p:nvPr>
        </p:nvGraphicFramePr>
        <p:xfrm>
          <a:off x="564397" y="2461240"/>
          <a:ext cx="4106325" cy="3909319"/>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Box 16">
            <a:extLst>
              <a:ext uri="{FF2B5EF4-FFF2-40B4-BE49-F238E27FC236}">
                <a16:creationId xmlns:a16="http://schemas.microsoft.com/office/drawing/2014/main" id="{6182126B-B448-B161-34F6-80DEA98EFDC1}"/>
              </a:ext>
            </a:extLst>
          </p:cNvPr>
          <p:cNvSpPr txBox="1"/>
          <p:nvPr/>
        </p:nvSpPr>
        <p:spPr>
          <a:xfrm>
            <a:off x="4604734" y="3104401"/>
            <a:ext cx="1930184" cy="492443"/>
          </a:xfrm>
          <a:prstGeom prst="rect">
            <a:avLst/>
          </a:prstGeom>
          <a:ln w="12700">
            <a:miter lim="400000"/>
          </a:ln>
        </p:spPr>
        <p:txBody>
          <a:bodyPr wrap="square" lIns="0" tIns="0" rIns="0" bIns="0" rtlCol="0">
            <a:spAutoFit/>
          </a:bodyPr>
          <a:lstStyle/>
          <a:p>
            <a:pPr algn="l"/>
            <a:r>
              <a:rPr lang="en-US" sz="1000" dirty="0">
                <a:solidFill>
                  <a:schemeClr val="tx1">
                    <a:lumMod val="65000"/>
                    <a:lumOff val="35000"/>
                  </a:schemeClr>
                </a:solidFill>
                <a:latin typeface="AvenirNext LT Com Regular" panose="020B0503020202020204" pitchFamily="34" charset="0"/>
              </a:rPr>
              <a:t>Highest valuation quintile</a:t>
            </a:r>
            <a:br>
              <a:rPr lang="en-US" sz="1000" b="1" dirty="0">
                <a:solidFill>
                  <a:schemeClr val="tx2"/>
                </a:solidFill>
                <a:latin typeface="AvenirNext LT Com Regular" panose="020B0503020202020204" pitchFamily="34" charset="0"/>
              </a:rPr>
            </a:br>
            <a:r>
              <a:rPr lang="en-US" sz="1200" b="1" dirty="0">
                <a:solidFill>
                  <a:schemeClr val="tx2"/>
                </a:solidFill>
                <a:latin typeface="AvenirNext LT Com Regular" panose="020B0503020202020204" pitchFamily="34" charset="0"/>
              </a:rPr>
              <a:t>30x</a:t>
            </a:r>
          </a:p>
          <a:p>
            <a:pPr algn="l"/>
            <a:r>
              <a:rPr lang="en-US" sz="1000" dirty="0">
                <a:solidFill>
                  <a:schemeClr val="tx1">
                    <a:lumMod val="65000"/>
                    <a:lumOff val="35000"/>
                  </a:schemeClr>
                </a:solidFill>
                <a:latin typeface="AvenirNext LT Com Regular" panose="020B0503020202020204" pitchFamily="34" charset="0"/>
              </a:rPr>
              <a:t>(Current)</a:t>
            </a:r>
            <a:r>
              <a:rPr lang="en-US" sz="1000" b="1" dirty="0">
                <a:solidFill>
                  <a:schemeClr val="tx2"/>
                </a:solidFill>
                <a:latin typeface="AvenirNext LT Com Regular" panose="020B0503020202020204" pitchFamily="34" charset="0"/>
              </a:rPr>
              <a:t> </a:t>
            </a:r>
          </a:p>
        </p:txBody>
      </p:sp>
      <p:sp>
        <p:nvSpPr>
          <p:cNvPr id="20" name="TextBox 19">
            <a:extLst>
              <a:ext uri="{FF2B5EF4-FFF2-40B4-BE49-F238E27FC236}">
                <a16:creationId xmlns:a16="http://schemas.microsoft.com/office/drawing/2014/main" id="{DEBF87C5-FA64-A938-6B75-8B5907414507}"/>
              </a:ext>
            </a:extLst>
          </p:cNvPr>
          <p:cNvSpPr txBox="1"/>
          <p:nvPr/>
        </p:nvSpPr>
        <p:spPr>
          <a:xfrm>
            <a:off x="4604734" y="4630103"/>
            <a:ext cx="2418542" cy="492443"/>
          </a:xfrm>
          <a:prstGeom prst="rect">
            <a:avLst/>
          </a:prstGeom>
          <a:ln w="12700">
            <a:miter lim="400000"/>
          </a:ln>
        </p:spPr>
        <p:txBody>
          <a:bodyPr wrap="square" lIns="0" tIns="0" rIns="0" bIns="0" rtlCol="0">
            <a:spAutoFit/>
          </a:bodyPr>
          <a:lstStyle/>
          <a:p>
            <a:pPr algn="l"/>
            <a:r>
              <a:rPr lang="en-US" sz="1000" dirty="0">
                <a:solidFill>
                  <a:schemeClr val="tx1">
                    <a:lumMod val="65000"/>
                    <a:lumOff val="35000"/>
                  </a:schemeClr>
                </a:solidFill>
                <a:latin typeface="AvenirNext LT Com Regular" panose="020B0503020202020204" pitchFamily="34" charset="0"/>
              </a:rPr>
              <a:t>Lowest valuation quintile</a:t>
            </a:r>
            <a:br>
              <a:rPr lang="en-US" sz="1000" b="1" dirty="0">
                <a:solidFill>
                  <a:schemeClr val="accent1"/>
                </a:solidFill>
                <a:latin typeface="AvenirNext LT Com Regular" panose="020B0503020202020204" pitchFamily="34" charset="0"/>
              </a:rPr>
            </a:br>
            <a:r>
              <a:rPr lang="en-US" sz="1200" b="1" dirty="0">
                <a:solidFill>
                  <a:schemeClr val="accent1"/>
                </a:solidFill>
                <a:latin typeface="AvenirNext LT Com Regular" panose="020B0503020202020204" pitchFamily="34" charset="0"/>
              </a:rPr>
              <a:t>12x</a:t>
            </a:r>
            <a:br>
              <a:rPr lang="en-US" sz="1000" b="1" dirty="0">
                <a:solidFill>
                  <a:schemeClr val="accent1"/>
                </a:solidFill>
                <a:latin typeface="AvenirNext LT Com Regular" panose="020B0503020202020204" pitchFamily="34" charset="0"/>
              </a:rPr>
            </a:br>
            <a:r>
              <a:rPr lang="en-US" sz="1000" dirty="0">
                <a:solidFill>
                  <a:schemeClr val="tx1">
                    <a:lumMod val="65000"/>
                    <a:lumOff val="35000"/>
                  </a:schemeClr>
                </a:solidFill>
                <a:latin typeface="AvenirNext LT Com Regular" panose="020B0503020202020204" pitchFamily="34" charset="0"/>
              </a:rPr>
              <a:t>(Current)</a:t>
            </a:r>
          </a:p>
        </p:txBody>
      </p:sp>
      <p:sp>
        <p:nvSpPr>
          <p:cNvPr id="21" name="TextBox 20">
            <a:extLst>
              <a:ext uri="{FF2B5EF4-FFF2-40B4-BE49-F238E27FC236}">
                <a16:creationId xmlns:a16="http://schemas.microsoft.com/office/drawing/2014/main" id="{2E4F5314-D133-7A54-C0A7-26F1AE9937D4}"/>
              </a:ext>
            </a:extLst>
          </p:cNvPr>
          <p:cNvSpPr txBox="1"/>
          <p:nvPr/>
        </p:nvSpPr>
        <p:spPr>
          <a:xfrm>
            <a:off x="879373" y="3908038"/>
            <a:ext cx="878447" cy="169277"/>
          </a:xfrm>
          <a:prstGeom prst="rect">
            <a:avLst/>
          </a:prstGeom>
          <a:ln w="12700">
            <a:miter lim="400000"/>
          </a:ln>
        </p:spPr>
        <p:txBody>
          <a:bodyPr wrap="none" lIns="0" tIns="0" rIns="0" bIns="0" rtlCol="0">
            <a:spAutoFit/>
          </a:bodyPr>
          <a:lstStyle/>
          <a:p>
            <a:r>
              <a:rPr lang="en-US" sz="1100" b="1" dirty="0">
                <a:solidFill>
                  <a:schemeClr val="accent1">
                    <a:lumMod val="50000"/>
                  </a:schemeClr>
                </a:solidFill>
                <a:latin typeface="AvenirNext LT Com Regular" panose="020B0503020202020204" pitchFamily="34" charset="0"/>
              </a:rPr>
              <a:t>Average: 21x</a:t>
            </a:r>
          </a:p>
        </p:txBody>
      </p:sp>
      <p:sp>
        <p:nvSpPr>
          <p:cNvPr id="22" name="TextBox 21">
            <a:extLst>
              <a:ext uri="{FF2B5EF4-FFF2-40B4-BE49-F238E27FC236}">
                <a16:creationId xmlns:a16="http://schemas.microsoft.com/office/drawing/2014/main" id="{C629B660-DC91-FC04-27CD-4B6C867B7B38}"/>
              </a:ext>
            </a:extLst>
          </p:cNvPr>
          <p:cNvSpPr txBox="1"/>
          <p:nvPr/>
        </p:nvSpPr>
        <p:spPr>
          <a:xfrm>
            <a:off x="3655954" y="5362839"/>
            <a:ext cx="878447" cy="169277"/>
          </a:xfrm>
          <a:prstGeom prst="rect">
            <a:avLst/>
          </a:prstGeom>
          <a:ln w="12700">
            <a:miter lim="400000"/>
          </a:ln>
        </p:spPr>
        <p:txBody>
          <a:bodyPr wrap="none" lIns="0" tIns="0" rIns="0" bIns="0" rtlCol="0">
            <a:spAutoFit/>
          </a:bodyPr>
          <a:lstStyle/>
          <a:p>
            <a:r>
              <a:rPr lang="en-US" sz="1100" b="1" dirty="0">
                <a:solidFill>
                  <a:schemeClr val="accent1"/>
                </a:solidFill>
                <a:latin typeface="AvenirNext LT Com Regular" panose="020B0503020202020204" pitchFamily="34" charset="0"/>
              </a:rPr>
              <a:t>Average: 10x</a:t>
            </a:r>
          </a:p>
        </p:txBody>
      </p:sp>
      <p:sp>
        <p:nvSpPr>
          <p:cNvPr id="14" name="Footer Placeholder 12">
            <a:extLst>
              <a:ext uri="{FF2B5EF4-FFF2-40B4-BE49-F238E27FC236}">
                <a16:creationId xmlns:a16="http://schemas.microsoft.com/office/drawing/2014/main" id="{AC680D72-8174-5141-0992-B1A9B2661603}"/>
              </a:ext>
            </a:extLst>
          </p:cNvPr>
          <p:cNvSpPr txBox="1">
            <a:spLocks/>
          </p:cNvSpPr>
          <p:nvPr/>
        </p:nvSpPr>
        <p:spPr>
          <a:xfrm>
            <a:off x="546108" y="6186343"/>
            <a:ext cx="4248729" cy="292388"/>
          </a:xfrm>
          <a:prstGeom prst="rect">
            <a:avLst/>
          </a:prstGeom>
        </p:spPr>
        <p:txBody>
          <a:bodyPr wrap="square" lIns="0" tIns="0" rIns="0" bIns="4572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l" defTabSz="228600" rtl="0" fontAlgn="auto" latinLnBrk="0" hangingPunct="0">
              <a:lnSpc>
                <a:spcPct val="90000"/>
              </a:lnSpc>
              <a:spcBef>
                <a:spcPts val="0"/>
              </a:spcBef>
              <a:spcAft>
                <a:spcPts val="300"/>
              </a:spcAft>
              <a:buClrTx/>
              <a:buSzTx/>
              <a:buFontTx/>
              <a:buNone/>
              <a:tabLst/>
              <a:defRPr kumimoji="0" lang="en-US" sz="800" b="0" i="0" u="none" strike="noStrike" cap="none" spc="0" normalizeH="0" baseline="0">
                <a:ln>
                  <a:noFill/>
                </a:ln>
                <a:solidFill>
                  <a:schemeClr val="tx1">
                    <a:lumMod val="65000"/>
                    <a:lumOff val="35000"/>
                  </a:schemeClr>
                </a:solidFill>
                <a:effectLst/>
                <a:uFillTx/>
                <a:latin typeface="AvenirNext LT Com Regular" panose="020B0503020202020204" pitchFamily="34" charset="0"/>
                <a:ea typeface="AvenirNext LT Com Regular" panose="020B0503020202020204" pitchFamily="34" charset="0"/>
                <a:cs typeface="AvenirNext LT Com Regular" panose="020B0503020202020204" pitchFamily="34" charset="0"/>
                <a:sym typeface="Avenir Next LT Com Regular"/>
              </a:defRPr>
            </a:lvl1pPr>
            <a:lvl2pPr marL="0" marR="0" indent="17145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2pPr>
            <a:lvl3pPr marL="0" marR="0" indent="34290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3pPr>
            <a:lvl4pPr marL="0" marR="0" indent="51435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4pPr>
            <a:lvl5pPr marL="0" marR="0" indent="68580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5pPr>
            <a:lvl6pPr marL="0" marR="0" indent="85725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6pPr>
            <a:lvl7pPr marL="0" marR="0" indent="102870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7pPr>
            <a:lvl8pPr marL="0" marR="0" indent="120015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8pPr>
            <a:lvl9pPr marL="0" marR="0" indent="137160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9pPr>
          </a:lstStyle>
          <a:p>
            <a:pPr marL="36576" defTabSz="914375" fontAlgn="base" hangingPunct="1">
              <a:lnSpc>
                <a:spcPct val="100000"/>
              </a:lnSpc>
              <a:spcAft>
                <a:spcPts val="200"/>
              </a:spcAft>
              <a:buClr>
                <a:prstClr val="black"/>
              </a:buClr>
              <a:buSzPct val="80000"/>
              <a:defRPr/>
            </a:pPr>
            <a:r>
              <a:rPr lang="en-US" b="0" i="0" dirty="0">
                <a:effectLst/>
                <a:latin typeface="+mn-lt"/>
              </a:rPr>
              <a:t>Source: Goldman Sachs. As of 9/30/24. P/E = price-to-earnings. </a:t>
            </a:r>
            <a:br>
              <a:rPr lang="en-US" b="0" i="0" dirty="0">
                <a:effectLst/>
                <a:latin typeface="+mn-lt"/>
              </a:rPr>
            </a:br>
            <a:r>
              <a:rPr lang="en-US" b="0" i="0" dirty="0">
                <a:effectLst/>
                <a:latin typeface="+mn-lt"/>
              </a:rPr>
              <a:t>The </a:t>
            </a:r>
            <a:r>
              <a:rPr lang="en-US" dirty="0">
                <a:latin typeface="+mn-lt"/>
              </a:rPr>
              <a:t>forward</a:t>
            </a:r>
            <a:r>
              <a:rPr lang="en-US" b="0" i="0" dirty="0">
                <a:effectLst/>
                <a:latin typeface="+mn-lt"/>
              </a:rPr>
              <a:t> P/E represents the forward P/E multiple for the next fiscal year.</a:t>
            </a:r>
          </a:p>
        </p:txBody>
      </p:sp>
      <p:graphicFrame>
        <p:nvGraphicFramePr>
          <p:cNvPr id="6" name="Chart 5">
            <a:extLst>
              <a:ext uri="{FF2B5EF4-FFF2-40B4-BE49-F238E27FC236}">
                <a16:creationId xmlns:a16="http://schemas.microsoft.com/office/drawing/2014/main" id="{99582A7F-4A89-D889-CE9D-31886848C979}"/>
              </a:ext>
            </a:extLst>
          </p:cNvPr>
          <p:cNvGraphicFramePr/>
          <p:nvPr/>
        </p:nvGraphicFramePr>
        <p:xfrm>
          <a:off x="6804345" y="2433645"/>
          <a:ext cx="4368480" cy="3704688"/>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a:extLst>
              <a:ext uri="{FF2B5EF4-FFF2-40B4-BE49-F238E27FC236}">
                <a16:creationId xmlns:a16="http://schemas.microsoft.com/office/drawing/2014/main" id="{A18F82DF-5BD7-49AC-17D1-1A5D51EA3288}"/>
              </a:ext>
            </a:extLst>
          </p:cNvPr>
          <p:cNvSpPr txBox="1"/>
          <p:nvPr/>
        </p:nvSpPr>
        <p:spPr>
          <a:xfrm>
            <a:off x="10908140" y="4006647"/>
            <a:ext cx="1179744" cy="276999"/>
          </a:xfrm>
          <a:prstGeom prst="rect">
            <a:avLst/>
          </a:prstGeom>
          <a:ln w="12700">
            <a:miter lim="400000"/>
          </a:ln>
        </p:spPr>
        <p:txBody>
          <a:bodyPr wrap="square" lIns="0" tIns="0" rIns="0" bIns="0" rtlCol="0">
            <a:spAutoFit/>
          </a:bodyPr>
          <a:lstStyle/>
          <a:p>
            <a:pPr algn="l"/>
            <a:r>
              <a:rPr lang="en-US" sz="900" b="1" dirty="0">
                <a:solidFill>
                  <a:schemeClr val="accent1"/>
                </a:solidFill>
                <a:latin typeface="+mn-lt"/>
              </a:rPr>
              <a:t>18.3%</a:t>
            </a:r>
          </a:p>
          <a:p>
            <a:pPr algn="l"/>
            <a:r>
              <a:rPr lang="en-US" sz="900" dirty="0">
                <a:latin typeface="+mn-lt"/>
              </a:rPr>
              <a:t>Magnificent 7</a:t>
            </a:r>
          </a:p>
        </p:txBody>
      </p:sp>
      <p:sp>
        <p:nvSpPr>
          <p:cNvPr id="11" name="TextBox 10">
            <a:extLst>
              <a:ext uri="{FF2B5EF4-FFF2-40B4-BE49-F238E27FC236}">
                <a16:creationId xmlns:a16="http://schemas.microsoft.com/office/drawing/2014/main" id="{5C4C5135-F2BF-8702-8F07-928B2BAC25A9}"/>
              </a:ext>
            </a:extLst>
          </p:cNvPr>
          <p:cNvSpPr txBox="1"/>
          <p:nvPr/>
        </p:nvSpPr>
        <p:spPr>
          <a:xfrm>
            <a:off x="6918999" y="2312988"/>
            <a:ext cx="3028426" cy="138499"/>
          </a:xfrm>
          <a:prstGeom prst="rect">
            <a:avLst/>
          </a:prstGeom>
          <a:ln w="12700">
            <a:miter lim="400000"/>
          </a:ln>
        </p:spPr>
        <p:txBody>
          <a:bodyPr wrap="square" lIns="0" tIns="0" rIns="0" bIns="0" rtlCol="0">
            <a:spAutoFit/>
          </a:bodyPr>
          <a:lstStyle/>
          <a:p>
            <a:pPr algn="l"/>
            <a:r>
              <a:rPr lang="en-US" sz="900" b="1" dirty="0">
                <a:solidFill>
                  <a:schemeClr val="tx1"/>
                </a:solidFill>
                <a:latin typeface="+mn-lt"/>
              </a:rPr>
              <a:t>Earnings growth YoY</a:t>
            </a:r>
          </a:p>
        </p:txBody>
      </p:sp>
      <p:sp>
        <p:nvSpPr>
          <p:cNvPr id="12" name="TextBox 11">
            <a:extLst>
              <a:ext uri="{FF2B5EF4-FFF2-40B4-BE49-F238E27FC236}">
                <a16:creationId xmlns:a16="http://schemas.microsoft.com/office/drawing/2014/main" id="{44289B35-DE92-0616-BBC7-5918DFB65FC9}"/>
              </a:ext>
            </a:extLst>
          </p:cNvPr>
          <p:cNvSpPr txBox="1"/>
          <p:nvPr/>
        </p:nvSpPr>
        <p:spPr>
          <a:xfrm>
            <a:off x="10908140" y="4415899"/>
            <a:ext cx="1179744" cy="276999"/>
          </a:xfrm>
          <a:prstGeom prst="rect">
            <a:avLst/>
          </a:prstGeom>
          <a:ln w="12700">
            <a:miter lim="400000"/>
          </a:ln>
        </p:spPr>
        <p:txBody>
          <a:bodyPr wrap="square" lIns="0" tIns="0" rIns="0" bIns="0" rtlCol="0">
            <a:spAutoFit/>
          </a:bodyPr>
          <a:lstStyle/>
          <a:p>
            <a:pPr algn="l"/>
            <a:r>
              <a:rPr lang="en-US" sz="900" b="1" dirty="0">
                <a:latin typeface="+mn-lt"/>
              </a:rPr>
              <a:t>5.3%</a:t>
            </a:r>
            <a:br>
              <a:rPr lang="en-US" sz="900" dirty="0">
                <a:latin typeface="+mn-lt"/>
              </a:rPr>
            </a:br>
            <a:r>
              <a:rPr lang="en-US" sz="900" dirty="0">
                <a:latin typeface="+mn-lt"/>
              </a:rPr>
              <a:t>S&amp;P 500</a:t>
            </a:r>
          </a:p>
        </p:txBody>
      </p:sp>
      <p:sp>
        <p:nvSpPr>
          <p:cNvPr id="13" name="TextBox 12">
            <a:extLst>
              <a:ext uri="{FF2B5EF4-FFF2-40B4-BE49-F238E27FC236}">
                <a16:creationId xmlns:a16="http://schemas.microsoft.com/office/drawing/2014/main" id="{97A8B09E-4360-028E-9379-E62FF3FD9981}"/>
              </a:ext>
            </a:extLst>
          </p:cNvPr>
          <p:cNvSpPr txBox="1"/>
          <p:nvPr/>
        </p:nvSpPr>
        <p:spPr>
          <a:xfrm>
            <a:off x="10908140" y="4692898"/>
            <a:ext cx="1107368" cy="415498"/>
          </a:xfrm>
          <a:prstGeom prst="rect">
            <a:avLst/>
          </a:prstGeom>
          <a:ln w="12700">
            <a:miter lim="400000"/>
          </a:ln>
        </p:spPr>
        <p:txBody>
          <a:bodyPr wrap="square" lIns="0" tIns="0" rIns="0" bIns="0" rtlCol="0">
            <a:spAutoFit/>
          </a:bodyPr>
          <a:lstStyle/>
          <a:p>
            <a:pPr algn="l"/>
            <a:r>
              <a:rPr lang="en-US" sz="900" b="1" dirty="0">
                <a:latin typeface="+mn-lt"/>
              </a:rPr>
              <a:t>2.2%</a:t>
            </a:r>
            <a:br>
              <a:rPr lang="en-US" sz="900" dirty="0">
                <a:latin typeface="+mn-lt"/>
              </a:rPr>
            </a:br>
            <a:r>
              <a:rPr lang="en-US" sz="900" dirty="0">
                <a:latin typeface="+mn-lt"/>
              </a:rPr>
              <a:t>S&amp;P 500 ex Magnificent 7</a:t>
            </a:r>
          </a:p>
        </p:txBody>
      </p:sp>
      <p:sp>
        <p:nvSpPr>
          <p:cNvPr id="18" name="Oval 17">
            <a:extLst>
              <a:ext uri="{FF2B5EF4-FFF2-40B4-BE49-F238E27FC236}">
                <a16:creationId xmlns:a16="http://schemas.microsoft.com/office/drawing/2014/main" id="{A4FC01A5-0896-374A-E7D8-4AEFF0ACA5DE}"/>
              </a:ext>
            </a:extLst>
          </p:cNvPr>
          <p:cNvSpPr/>
          <p:nvPr/>
        </p:nvSpPr>
        <p:spPr>
          <a:xfrm>
            <a:off x="9771241" y="2931918"/>
            <a:ext cx="128993" cy="128993"/>
          </a:xfrm>
          <a:prstGeom prst="ellipse">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sp>
        <p:nvSpPr>
          <p:cNvPr id="19" name="TextBox 18">
            <a:extLst>
              <a:ext uri="{FF2B5EF4-FFF2-40B4-BE49-F238E27FC236}">
                <a16:creationId xmlns:a16="http://schemas.microsoft.com/office/drawing/2014/main" id="{961155C5-8D8D-27FE-6F16-B1AA2A88D4D2}"/>
              </a:ext>
            </a:extLst>
          </p:cNvPr>
          <p:cNvSpPr txBox="1"/>
          <p:nvPr/>
        </p:nvSpPr>
        <p:spPr>
          <a:xfrm>
            <a:off x="9533397" y="2719508"/>
            <a:ext cx="617274" cy="184666"/>
          </a:xfrm>
          <a:prstGeom prst="rect">
            <a:avLst/>
          </a:prstGeom>
          <a:ln w="12700">
            <a:miter lim="400000"/>
          </a:ln>
        </p:spPr>
        <p:txBody>
          <a:bodyPr wrap="square" lIns="0" tIns="0" rIns="0" bIns="0" rtlCol="0">
            <a:spAutoFit/>
          </a:bodyPr>
          <a:lstStyle/>
          <a:p>
            <a:r>
              <a:rPr lang="en-US" sz="1200" b="1" dirty="0">
                <a:solidFill>
                  <a:schemeClr val="accent1"/>
                </a:solidFill>
                <a:latin typeface="+mn-lt"/>
              </a:rPr>
              <a:t>56.8%</a:t>
            </a:r>
          </a:p>
        </p:txBody>
      </p:sp>
      <p:sp>
        <p:nvSpPr>
          <p:cNvPr id="23" name="Footer Placeholder 12">
            <a:extLst>
              <a:ext uri="{FF2B5EF4-FFF2-40B4-BE49-F238E27FC236}">
                <a16:creationId xmlns:a16="http://schemas.microsoft.com/office/drawing/2014/main" id="{7ADE2205-728A-4AD7-C656-96795DDB60E7}"/>
              </a:ext>
            </a:extLst>
          </p:cNvPr>
          <p:cNvSpPr txBox="1">
            <a:spLocks/>
          </p:cNvSpPr>
          <p:nvPr/>
        </p:nvSpPr>
        <p:spPr>
          <a:xfrm>
            <a:off x="6804345" y="6184383"/>
            <a:ext cx="4816094" cy="415498"/>
          </a:xfrm>
          <a:prstGeom prst="rect">
            <a:avLst/>
          </a:prstGeom>
        </p:spPr>
        <p:txBody>
          <a:bodyPr wrap="square" lIns="0" tIns="0" rIns="0" bIns="4572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l" defTabSz="228600" rtl="0" fontAlgn="auto" latinLnBrk="0" hangingPunct="0">
              <a:lnSpc>
                <a:spcPct val="90000"/>
              </a:lnSpc>
              <a:spcBef>
                <a:spcPts val="0"/>
              </a:spcBef>
              <a:spcAft>
                <a:spcPts val="300"/>
              </a:spcAft>
              <a:buClrTx/>
              <a:buSzTx/>
              <a:buFontTx/>
              <a:buNone/>
              <a:tabLst/>
              <a:defRPr kumimoji="0" lang="en-US" sz="800" b="0" i="0" u="none" strike="noStrike" cap="none" spc="0" normalizeH="0" baseline="0">
                <a:ln>
                  <a:noFill/>
                </a:ln>
                <a:solidFill>
                  <a:schemeClr val="tx1">
                    <a:lumMod val="65000"/>
                    <a:lumOff val="35000"/>
                  </a:schemeClr>
                </a:solidFill>
                <a:effectLst/>
                <a:uFillTx/>
                <a:latin typeface="AvenirNext LT Com Regular" panose="020B0503020202020204" pitchFamily="34" charset="0"/>
                <a:ea typeface="AvenirNext LT Com Regular" panose="020B0503020202020204" pitchFamily="34" charset="0"/>
                <a:cs typeface="AvenirNext LT Com Regular" panose="020B0503020202020204" pitchFamily="34" charset="0"/>
                <a:sym typeface="Avenir Next LT Com Regular"/>
              </a:defRPr>
            </a:lvl1pPr>
            <a:lvl2pPr marL="0" marR="0" indent="17145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2pPr>
            <a:lvl3pPr marL="0" marR="0" indent="34290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3pPr>
            <a:lvl4pPr marL="0" marR="0" indent="51435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4pPr>
            <a:lvl5pPr marL="0" marR="0" indent="68580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5pPr>
            <a:lvl6pPr marL="0" marR="0" indent="85725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6pPr>
            <a:lvl7pPr marL="0" marR="0" indent="102870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7pPr>
            <a:lvl8pPr marL="0" marR="0" indent="120015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8pPr>
            <a:lvl9pPr marL="0" marR="0" indent="137160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9pPr>
          </a:lstStyle>
          <a:p>
            <a:pPr marL="36576" defTabSz="914375" fontAlgn="base" hangingPunct="1">
              <a:lnSpc>
                <a:spcPct val="100000"/>
              </a:lnSpc>
              <a:spcAft>
                <a:spcPts val="200"/>
              </a:spcAft>
              <a:buClr>
                <a:prstClr val="black"/>
              </a:buClr>
              <a:buSzPct val="80000"/>
              <a:defRPr/>
            </a:pPr>
            <a:r>
              <a:rPr lang="en-US" b="0" i="0" dirty="0">
                <a:effectLst/>
                <a:latin typeface="+mn-lt"/>
              </a:rPr>
              <a:t>Source: Bloomberg. As of 9/30/24. Earnings = net income. YoY = year over year. Magnificent 7 (highest performing stocks in the S&amp;P 500 Index in 2023) includes Apple, Microsoft, Amazon, NVIDIA, Alphabet, Tesla and Meta.</a:t>
            </a:r>
          </a:p>
        </p:txBody>
      </p:sp>
      <p:sp>
        <p:nvSpPr>
          <p:cNvPr id="24" name="Rectangle 23">
            <a:extLst>
              <a:ext uri="{FF2B5EF4-FFF2-40B4-BE49-F238E27FC236}">
                <a16:creationId xmlns:a16="http://schemas.microsoft.com/office/drawing/2014/main" id="{13371A33-5047-6C20-FFA8-001C57DD2489}"/>
              </a:ext>
            </a:extLst>
          </p:cNvPr>
          <p:cNvSpPr/>
          <p:nvPr/>
        </p:nvSpPr>
        <p:spPr>
          <a:xfrm>
            <a:off x="7035538" y="2810741"/>
            <a:ext cx="128994" cy="3054927"/>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sp>
        <p:nvSpPr>
          <p:cNvPr id="27" name="Oval 26">
            <a:extLst>
              <a:ext uri="{FF2B5EF4-FFF2-40B4-BE49-F238E27FC236}">
                <a16:creationId xmlns:a16="http://schemas.microsoft.com/office/drawing/2014/main" id="{49D9C4DB-EDED-7B73-A14D-35AEAA0B07F0}"/>
              </a:ext>
            </a:extLst>
          </p:cNvPr>
          <p:cNvSpPr/>
          <p:nvPr/>
        </p:nvSpPr>
        <p:spPr>
          <a:xfrm>
            <a:off x="4488011" y="3284594"/>
            <a:ext cx="89054" cy="89054"/>
          </a:xfrm>
          <a:prstGeom prst="ellipse">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sp>
        <p:nvSpPr>
          <p:cNvPr id="28" name="Oval 27">
            <a:extLst>
              <a:ext uri="{FF2B5EF4-FFF2-40B4-BE49-F238E27FC236}">
                <a16:creationId xmlns:a16="http://schemas.microsoft.com/office/drawing/2014/main" id="{55A2DFC5-59D7-4199-1875-EDEA49A3927B}"/>
              </a:ext>
            </a:extLst>
          </p:cNvPr>
          <p:cNvSpPr/>
          <p:nvPr/>
        </p:nvSpPr>
        <p:spPr>
          <a:xfrm>
            <a:off x="4497670" y="4847067"/>
            <a:ext cx="89054" cy="89054"/>
          </a:xfrm>
          <a:prstGeom prst="ellipse">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spTree>
    <p:extLst>
      <p:ext uri="{BB962C8B-B14F-4D97-AF65-F5344CB8AC3E}">
        <p14:creationId xmlns:p14="http://schemas.microsoft.com/office/powerpoint/2010/main" val="191113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6" name="Chart 45">
            <a:extLst>
              <a:ext uri="{FF2B5EF4-FFF2-40B4-BE49-F238E27FC236}">
                <a16:creationId xmlns:a16="http://schemas.microsoft.com/office/drawing/2014/main" id="{28C920C9-9862-5C63-13FE-EDE228E85B8D}"/>
              </a:ext>
            </a:extLst>
          </p:cNvPr>
          <p:cNvGraphicFramePr/>
          <p:nvPr/>
        </p:nvGraphicFramePr>
        <p:xfrm>
          <a:off x="6112134" y="2034946"/>
          <a:ext cx="5665617" cy="2460854"/>
        </p:xfrm>
        <a:graphic>
          <a:graphicData uri="http://schemas.openxmlformats.org/drawingml/2006/chart">
            <c:chart xmlns:c="http://schemas.openxmlformats.org/drawingml/2006/chart" xmlns:r="http://schemas.openxmlformats.org/officeDocument/2006/relationships" r:id="rId3"/>
          </a:graphicData>
        </a:graphic>
      </p:graphicFrame>
      <p:sp>
        <p:nvSpPr>
          <p:cNvPr id="19" name="TextBox 18">
            <a:extLst>
              <a:ext uri="{FF2B5EF4-FFF2-40B4-BE49-F238E27FC236}">
                <a16:creationId xmlns:a16="http://schemas.microsoft.com/office/drawing/2014/main" id="{9F0F4B9F-2AEC-104A-F766-8548CC762DC9}"/>
              </a:ext>
            </a:extLst>
          </p:cNvPr>
          <p:cNvSpPr txBox="1"/>
          <p:nvPr/>
        </p:nvSpPr>
        <p:spPr>
          <a:xfrm>
            <a:off x="8963577" y="2106815"/>
            <a:ext cx="2669128" cy="123111"/>
          </a:xfrm>
          <a:prstGeom prst="rect">
            <a:avLst/>
          </a:prstGeom>
          <a:ln w="12700">
            <a:miter lim="400000"/>
          </a:ln>
        </p:spPr>
        <p:txBody>
          <a:bodyPr wrap="square" lIns="0" tIns="0" rIns="0" bIns="0" rtlCol="0">
            <a:spAutoFit/>
          </a:bodyPr>
          <a:lstStyle/>
          <a:p>
            <a:r>
              <a:rPr lang="en-US" sz="800" dirty="0">
                <a:solidFill>
                  <a:schemeClr val="tx1">
                    <a:lumMod val="65000"/>
                    <a:lumOff val="35000"/>
                  </a:schemeClr>
                </a:solidFill>
                <a:latin typeface="+mn-lt"/>
              </a:rPr>
              <a:t>Forward P/E multiple        Estimated earnings growth*</a:t>
            </a:r>
          </a:p>
        </p:txBody>
      </p:sp>
      <p:sp>
        <p:nvSpPr>
          <p:cNvPr id="55" name="Rectangle 54">
            <a:extLst>
              <a:ext uri="{FF2B5EF4-FFF2-40B4-BE49-F238E27FC236}">
                <a16:creationId xmlns:a16="http://schemas.microsoft.com/office/drawing/2014/main" id="{57ABB0F7-EA61-CC0C-6743-AB6A0049E290}"/>
              </a:ext>
            </a:extLst>
          </p:cNvPr>
          <p:cNvSpPr/>
          <p:nvPr/>
        </p:nvSpPr>
        <p:spPr>
          <a:xfrm>
            <a:off x="2822454" y="3217425"/>
            <a:ext cx="817024" cy="504188"/>
          </a:xfrm>
          <a:prstGeom prst="rect">
            <a:avLst/>
          </a:prstGeom>
          <a:solidFill>
            <a:schemeClr val="bg2">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sp>
        <p:nvSpPr>
          <p:cNvPr id="56" name="Rectangle 55">
            <a:extLst>
              <a:ext uri="{FF2B5EF4-FFF2-40B4-BE49-F238E27FC236}">
                <a16:creationId xmlns:a16="http://schemas.microsoft.com/office/drawing/2014/main" id="{613B0A82-E7DA-DC0C-EBA6-8D7F5DC8BE5E}"/>
              </a:ext>
            </a:extLst>
          </p:cNvPr>
          <p:cNvSpPr/>
          <p:nvPr/>
        </p:nvSpPr>
        <p:spPr>
          <a:xfrm>
            <a:off x="2822454" y="4013825"/>
            <a:ext cx="817024" cy="504188"/>
          </a:xfrm>
          <a:prstGeom prst="rect">
            <a:avLst/>
          </a:prstGeom>
          <a:solidFill>
            <a:schemeClr val="bg2">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sp>
        <p:nvSpPr>
          <p:cNvPr id="57" name="Rectangle 56">
            <a:extLst>
              <a:ext uri="{FF2B5EF4-FFF2-40B4-BE49-F238E27FC236}">
                <a16:creationId xmlns:a16="http://schemas.microsoft.com/office/drawing/2014/main" id="{730B7C5B-EA3C-38DE-BB33-F0F30E51140A}"/>
              </a:ext>
            </a:extLst>
          </p:cNvPr>
          <p:cNvSpPr/>
          <p:nvPr/>
        </p:nvSpPr>
        <p:spPr>
          <a:xfrm>
            <a:off x="2822454" y="4779130"/>
            <a:ext cx="817024" cy="504188"/>
          </a:xfrm>
          <a:prstGeom prst="rect">
            <a:avLst/>
          </a:prstGeom>
          <a:solidFill>
            <a:schemeClr val="bg2">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sp>
        <p:nvSpPr>
          <p:cNvPr id="48" name="Rectangle 47">
            <a:extLst>
              <a:ext uri="{FF2B5EF4-FFF2-40B4-BE49-F238E27FC236}">
                <a16:creationId xmlns:a16="http://schemas.microsoft.com/office/drawing/2014/main" id="{EE519905-3E8D-364E-6106-F48BE82137AB}"/>
              </a:ext>
            </a:extLst>
          </p:cNvPr>
          <p:cNvSpPr/>
          <p:nvPr/>
        </p:nvSpPr>
        <p:spPr>
          <a:xfrm>
            <a:off x="1242868" y="3217425"/>
            <a:ext cx="1579587" cy="504188"/>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sp>
        <p:nvSpPr>
          <p:cNvPr id="49" name="Rectangle 48">
            <a:extLst>
              <a:ext uri="{FF2B5EF4-FFF2-40B4-BE49-F238E27FC236}">
                <a16:creationId xmlns:a16="http://schemas.microsoft.com/office/drawing/2014/main" id="{43C6D933-7A4A-1ED7-031E-33C42DBA756A}"/>
              </a:ext>
            </a:extLst>
          </p:cNvPr>
          <p:cNvSpPr/>
          <p:nvPr/>
        </p:nvSpPr>
        <p:spPr>
          <a:xfrm>
            <a:off x="3644737" y="3217425"/>
            <a:ext cx="1579587" cy="504188"/>
          </a:xfrm>
          <a:prstGeom prst="rect">
            <a:avLst/>
          </a:prstGeom>
          <a:solidFill>
            <a:srgbClr val="008E77"/>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200" rtl="0" fontAlgn="auto" latinLnBrk="0" hangingPunct="0">
              <a:lnSpc>
                <a:spcPct val="100000"/>
              </a:lnSpc>
              <a:spcBef>
                <a:spcPts val="0"/>
              </a:spcBef>
              <a:spcAft>
                <a:spcPts val="0"/>
              </a:spcAft>
              <a:buClr>
                <a:srgbClr val="008E77"/>
              </a:buClr>
              <a:buSzTx/>
              <a:buFontTx/>
              <a:buNone/>
              <a:tabLst/>
            </a:pPr>
            <a:endParaRPr kumimoji="0" lang="en-US" sz="1600" b="0" i="0" u="none" strike="noStrike" cap="none" spc="0" normalizeH="0" baseline="0" dirty="0">
              <a:ln>
                <a:noFill/>
              </a:ln>
              <a:solidFill>
                <a:srgbClr val="008E77"/>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sp>
        <p:nvSpPr>
          <p:cNvPr id="51" name="Rectangle 50">
            <a:extLst>
              <a:ext uri="{FF2B5EF4-FFF2-40B4-BE49-F238E27FC236}">
                <a16:creationId xmlns:a16="http://schemas.microsoft.com/office/drawing/2014/main" id="{47E0BF92-E51B-D967-8B38-1194F16C737E}"/>
              </a:ext>
            </a:extLst>
          </p:cNvPr>
          <p:cNvSpPr/>
          <p:nvPr/>
        </p:nvSpPr>
        <p:spPr>
          <a:xfrm>
            <a:off x="2381349" y="4011239"/>
            <a:ext cx="441106" cy="504188"/>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sp>
        <p:nvSpPr>
          <p:cNvPr id="52" name="Rectangle 51">
            <a:extLst>
              <a:ext uri="{FF2B5EF4-FFF2-40B4-BE49-F238E27FC236}">
                <a16:creationId xmlns:a16="http://schemas.microsoft.com/office/drawing/2014/main" id="{FC2D942E-11B4-6025-F6EB-4F94D256DEA5}"/>
              </a:ext>
            </a:extLst>
          </p:cNvPr>
          <p:cNvSpPr/>
          <p:nvPr/>
        </p:nvSpPr>
        <p:spPr>
          <a:xfrm>
            <a:off x="3644737" y="4011239"/>
            <a:ext cx="1117974" cy="504188"/>
          </a:xfrm>
          <a:prstGeom prst="rect">
            <a:avLst/>
          </a:prstGeom>
          <a:solidFill>
            <a:srgbClr val="008E77"/>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200" rtl="0" fontAlgn="auto" latinLnBrk="0" hangingPunct="0">
              <a:lnSpc>
                <a:spcPct val="100000"/>
              </a:lnSpc>
              <a:spcBef>
                <a:spcPts val="0"/>
              </a:spcBef>
              <a:spcAft>
                <a:spcPts val="0"/>
              </a:spcAft>
              <a:buClr>
                <a:srgbClr val="008E77"/>
              </a:buClr>
              <a:buSzTx/>
              <a:buFontTx/>
              <a:buNone/>
              <a:tabLst/>
            </a:pPr>
            <a:endParaRPr kumimoji="0" lang="en-US" sz="1600" b="0" i="0" u="none" strike="noStrike" cap="none" spc="0" normalizeH="0" baseline="0" dirty="0">
              <a:ln>
                <a:noFill/>
              </a:ln>
              <a:solidFill>
                <a:srgbClr val="008E77"/>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sp>
        <p:nvSpPr>
          <p:cNvPr id="53" name="Rectangle 52">
            <a:extLst>
              <a:ext uri="{FF2B5EF4-FFF2-40B4-BE49-F238E27FC236}">
                <a16:creationId xmlns:a16="http://schemas.microsoft.com/office/drawing/2014/main" id="{1FA8A55B-27EA-4B08-CB6F-65AA50CBF5E7}"/>
              </a:ext>
            </a:extLst>
          </p:cNvPr>
          <p:cNvSpPr/>
          <p:nvPr/>
        </p:nvSpPr>
        <p:spPr>
          <a:xfrm>
            <a:off x="2699263" y="4776955"/>
            <a:ext cx="123192" cy="504188"/>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sp>
        <p:nvSpPr>
          <p:cNvPr id="54" name="Rectangle 53">
            <a:extLst>
              <a:ext uri="{FF2B5EF4-FFF2-40B4-BE49-F238E27FC236}">
                <a16:creationId xmlns:a16="http://schemas.microsoft.com/office/drawing/2014/main" id="{C07B59DF-B67E-7858-482D-DDBDCB9B1E3D}"/>
              </a:ext>
            </a:extLst>
          </p:cNvPr>
          <p:cNvSpPr/>
          <p:nvPr/>
        </p:nvSpPr>
        <p:spPr>
          <a:xfrm>
            <a:off x="3644737" y="4776955"/>
            <a:ext cx="192024" cy="504188"/>
          </a:xfrm>
          <a:prstGeom prst="rect">
            <a:avLst/>
          </a:prstGeom>
          <a:solidFill>
            <a:srgbClr val="008E77"/>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200" rtl="0" fontAlgn="auto" latinLnBrk="0" hangingPunct="0">
              <a:lnSpc>
                <a:spcPct val="100000"/>
              </a:lnSpc>
              <a:spcBef>
                <a:spcPts val="0"/>
              </a:spcBef>
              <a:spcAft>
                <a:spcPts val="0"/>
              </a:spcAft>
              <a:buClr>
                <a:srgbClr val="008E77"/>
              </a:buClr>
              <a:buSzTx/>
              <a:buFontTx/>
              <a:buNone/>
              <a:tabLst/>
            </a:pPr>
            <a:endParaRPr kumimoji="0" lang="en-US" sz="1600" b="0" i="0" u="none" strike="noStrike" cap="none" spc="0" normalizeH="0" baseline="0" dirty="0">
              <a:ln>
                <a:noFill/>
              </a:ln>
              <a:solidFill>
                <a:srgbClr val="008E77"/>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cxnSp>
        <p:nvCxnSpPr>
          <p:cNvPr id="61" name="Straight Connector 60">
            <a:extLst>
              <a:ext uri="{FF2B5EF4-FFF2-40B4-BE49-F238E27FC236}">
                <a16:creationId xmlns:a16="http://schemas.microsoft.com/office/drawing/2014/main" id="{5FF1D66C-4A08-6D53-73EA-C1502239A433}"/>
              </a:ext>
            </a:extLst>
          </p:cNvPr>
          <p:cNvCxnSpPr>
            <a:cxnSpLocks/>
          </p:cNvCxnSpPr>
          <p:nvPr/>
        </p:nvCxnSpPr>
        <p:spPr>
          <a:xfrm>
            <a:off x="1449623" y="3178507"/>
            <a:ext cx="174997" cy="574255"/>
          </a:xfrm>
          <a:prstGeom prst="line">
            <a:avLst/>
          </a:prstGeom>
          <a:noFill/>
          <a:ln w="38100" cap="flat">
            <a:solidFill>
              <a:schemeClr val="bg1"/>
            </a:solidFill>
            <a:prstDash val="solid"/>
            <a:miter lim="400000"/>
          </a:ln>
          <a:effectLst/>
          <a:sp3d/>
        </p:spPr>
        <p:style>
          <a:lnRef idx="0">
            <a:scrgbClr r="0" g="0" b="0"/>
          </a:lnRef>
          <a:fillRef idx="0">
            <a:scrgbClr r="0" g="0" b="0"/>
          </a:fillRef>
          <a:effectRef idx="0">
            <a:scrgbClr r="0" g="0" b="0"/>
          </a:effectRef>
          <a:fontRef idx="none"/>
        </p:style>
      </p:cxnSp>
      <p:cxnSp>
        <p:nvCxnSpPr>
          <p:cNvPr id="59" name="Straight Connector 58">
            <a:extLst>
              <a:ext uri="{FF2B5EF4-FFF2-40B4-BE49-F238E27FC236}">
                <a16:creationId xmlns:a16="http://schemas.microsoft.com/office/drawing/2014/main" id="{BB499F94-5F89-A91F-BB91-17D76EE505A3}"/>
              </a:ext>
            </a:extLst>
          </p:cNvPr>
          <p:cNvCxnSpPr>
            <a:cxnSpLocks/>
          </p:cNvCxnSpPr>
          <p:nvPr/>
        </p:nvCxnSpPr>
        <p:spPr>
          <a:xfrm>
            <a:off x="1427452" y="3178507"/>
            <a:ext cx="174997" cy="574255"/>
          </a:xfrm>
          <a:prstGeom prst="line">
            <a:avLst/>
          </a:prstGeom>
          <a:noFill/>
          <a:ln w="6350" cap="flat">
            <a:solidFill>
              <a:schemeClr val="tx1">
                <a:lumMod val="50000"/>
                <a:lumOff val="50000"/>
              </a:schemeClr>
            </a:solidFill>
            <a:prstDash val="solid"/>
            <a:miter lim="400000"/>
          </a:ln>
          <a:effectLst/>
          <a:sp3d/>
        </p:spPr>
        <p:style>
          <a:lnRef idx="0">
            <a:scrgbClr r="0" g="0" b="0"/>
          </a:lnRef>
          <a:fillRef idx="0">
            <a:scrgbClr r="0" g="0" b="0"/>
          </a:fillRef>
          <a:effectRef idx="0">
            <a:scrgbClr r="0" g="0" b="0"/>
          </a:effectRef>
          <a:fontRef idx="none"/>
        </p:style>
      </p:cxnSp>
      <p:cxnSp>
        <p:nvCxnSpPr>
          <p:cNvPr id="60" name="Straight Connector 59">
            <a:extLst>
              <a:ext uri="{FF2B5EF4-FFF2-40B4-BE49-F238E27FC236}">
                <a16:creationId xmlns:a16="http://schemas.microsoft.com/office/drawing/2014/main" id="{5667ABCC-E98C-E144-A1CA-D624B3925960}"/>
              </a:ext>
            </a:extLst>
          </p:cNvPr>
          <p:cNvCxnSpPr>
            <a:cxnSpLocks/>
          </p:cNvCxnSpPr>
          <p:nvPr/>
        </p:nvCxnSpPr>
        <p:spPr>
          <a:xfrm>
            <a:off x="1466215" y="3178507"/>
            <a:ext cx="174997" cy="574255"/>
          </a:xfrm>
          <a:prstGeom prst="line">
            <a:avLst/>
          </a:prstGeom>
          <a:noFill/>
          <a:ln w="6350" cap="flat">
            <a:solidFill>
              <a:schemeClr val="tx1">
                <a:lumMod val="50000"/>
                <a:lumOff val="50000"/>
              </a:schemeClr>
            </a:solidFill>
            <a:prstDash val="solid"/>
            <a:miter lim="400000"/>
          </a:ln>
          <a:effectLst/>
          <a:sp3d/>
        </p:spPr>
        <p:style>
          <a:lnRef idx="0">
            <a:scrgbClr r="0" g="0" b="0"/>
          </a:lnRef>
          <a:fillRef idx="0">
            <a:scrgbClr r="0" g="0" b="0"/>
          </a:fillRef>
          <a:effectRef idx="0">
            <a:scrgbClr r="0" g="0" b="0"/>
          </a:effectRef>
          <a:fontRef idx="none"/>
        </p:style>
      </p:cxnSp>
      <p:cxnSp>
        <p:nvCxnSpPr>
          <p:cNvPr id="62" name="Straight Connector 61">
            <a:extLst>
              <a:ext uri="{FF2B5EF4-FFF2-40B4-BE49-F238E27FC236}">
                <a16:creationId xmlns:a16="http://schemas.microsoft.com/office/drawing/2014/main" id="{3A399A07-B680-949A-9EC2-3C3D1F008A3E}"/>
              </a:ext>
            </a:extLst>
          </p:cNvPr>
          <p:cNvCxnSpPr>
            <a:cxnSpLocks/>
          </p:cNvCxnSpPr>
          <p:nvPr/>
        </p:nvCxnSpPr>
        <p:spPr>
          <a:xfrm flipH="1">
            <a:off x="4813109" y="3172771"/>
            <a:ext cx="174997" cy="574255"/>
          </a:xfrm>
          <a:prstGeom prst="line">
            <a:avLst/>
          </a:prstGeom>
          <a:noFill/>
          <a:ln w="38100" cap="flat">
            <a:solidFill>
              <a:schemeClr val="bg1"/>
            </a:solidFill>
            <a:prstDash val="solid"/>
            <a:miter lim="400000"/>
          </a:ln>
          <a:effectLst/>
          <a:sp3d/>
        </p:spPr>
        <p:style>
          <a:lnRef idx="0">
            <a:scrgbClr r="0" g="0" b="0"/>
          </a:lnRef>
          <a:fillRef idx="0">
            <a:scrgbClr r="0" g="0" b="0"/>
          </a:fillRef>
          <a:effectRef idx="0">
            <a:scrgbClr r="0" g="0" b="0"/>
          </a:effectRef>
          <a:fontRef idx="none"/>
        </p:style>
      </p:cxnSp>
      <p:cxnSp>
        <p:nvCxnSpPr>
          <p:cNvPr id="63" name="Straight Connector 62">
            <a:extLst>
              <a:ext uri="{FF2B5EF4-FFF2-40B4-BE49-F238E27FC236}">
                <a16:creationId xmlns:a16="http://schemas.microsoft.com/office/drawing/2014/main" id="{D1060040-9DB9-3236-AF06-C676AD383234}"/>
              </a:ext>
            </a:extLst>
          </p:cNvPr>
          <p:cNvCxnSpPr>
            <a:cxnSpLocks/>
          </p:cNvCxnSpPr>
          <p:nvPr/>
        </p:nvCxnSpPr>
        <p:spPr>
          <a:xfrm flipH="1">
            <a:off x="4790937" y="3172771"/>
            <a:ext cx="174997" cy="574255"/>
          </a:xfrm>
          <a:prstGeom prst="line">
            <a:avLst/>
          </a:prstGeom>
          <a:noFill/>
          <a:ln w="6350" cap="flat">
            <a:solidFill>
              <a:schemeClr val="tx1">
                <a:lumMod val="50000"/>
                <a:lumOff val="50000"/>
              </a:schemeClr>
            </a:solidFill>
            <a:prstDash val="solid"/>
            <a:miter lim="400000"/>
          </a:ln>
          <a:effectLst/>
          <a:sp3d/>
        </p:spPr>
        <p:style>
          <a:lnRef idx="0">
            <a:scrgbClr r="0" g="0" b="0"/>
          </a:lnRef>
          <a:fillRef idx="0">
            <a:scrgbClr r="0" g="0" b="0"/>
          </a:fillRef>
          <a:effectRef idx="0">
            <a:scrgbClr r="0" g="0" b="0"/>
          </a:effectRef>
          <a:fontRef idx="none"/>
        </p:style>
      </p:cxnSp>
      <p:cxnSp>
        <p:nvCxnSpPr>
          <p:cNvPr id="64" name="Straight Connector 63">
            <a:extLst>
              <a:ext uri="{FF2B5EF4-FFF2-40B4-BE49-F238E27FC236}">
                <a16:creationId xmlns:a16="http://schemas.microsoft.com/office/drawing/2014/main" id="{750A02C0-23AE-D03E-6440-CF272FD02994}"/>
              </a:ext>
            </a:extLst>
          </p:cNvPr>
          <p:cNvCxnSpPr>
            <a:cxnSpLocks/>
          </p:cNvCxnSpPr>
          <p:nvPr/>
        </p:nvCxnSpPr>
        <p:spPr>
          <a:xfrm flipH="1">
            <a:off x="4829701" y="3172771"/>
            <a:ext cx="174997" cy="574255"/>
          </a:xfrm>
          <a:prstGeom prst="line">
            <a:avLst/>
          </a:prstGeom>
          <a:noFill/>
          <a:ln w="6350" cap="flat">
            <a:solidFill>
              <a:schemeClr val="tx1">
                <a:lumMod val="50000"/>
                <a:lumOff val="50000"/>
              </a:schemeClr>
            </a:solidFill>
            <a:prstDash val="solid"/>
            <a:miter lim="400000"/>
          </a:ln>
          <a:effectLst/>
          <a:sp3d/>
        </p:spPr>
        <p:style>
          <a:lnRef idx="0">
            <a:scrgbClr r="0" g="0" b="0"/>
          </a:lnRef>
          <a:fillRef idx="0">
            <a:scrgbClr r="0" g="0" b="0"/>
          </a:fillRef>
          <a:effectRef idx="0">
            <a:scrgbClr r="0" g="0" b="0"/>
          </a:effectRef>
          <a:fontRef idx="none"/>
        </p:style>
      </p:cxnSp>
      <p:sp>
        <p:nvSpPr>
          <p:cNvPr id="3" name="Slide Number Placeholder 2">
            <a:extLst>
              <a:ext uri="{FF2B5EF4-FFF2-40B4-BE49-F238E27FC236}">
                <a16:creationId xmlns:a16="http://schemas.microsoft.com/office/drawing/2014/main" id="{F2086AB0-AB7D-B6C6-2943-F76073A67168}"/>
              </a:ext>
            </a:extLst>
          </p:cNvPr>
          <p:cNvSpPr>
            <a:spLocks noGrp="1"/>
          </p:cNvSpPr>
          <p:nvPr>
            <p:ph type="sldNum" sz="quarter" idx="11"/>
          </p:nvPr>
        </p:nvSpPr>
        <p:spPr/>
        <p:txBody>
          <a:bodyPr/>
          <a:lstStyle/>
          <a:p>
            <a:fld id="{86CB4B4D-7CA3-9044-876B-883B54F8677D}" type="slidenum">
              <a:rPr lang="en-US" smtClean="0"/>
              <a:pPr/>
              <a:t>11</a:t>
            </a:fld>
            <a:endParaRPr lang="en-US" dirty="0"/>
          </a:p>
        </p:txBody>
      </p:sp>
      <p:sp>
        <p:nvSpPr>
          <p:cNvPr id="2" name="Title 1">
            <a:extLst>
              <a:ext uri="{FF2B5EF4-FFF2-40B4-BE49-F238E27FC236}">
                <a16:creationId xmlns:a16="http://schemas.microsoft.com/office/drawing/2014/main" id="{FC0187D4-10F7-45D0-CB5B-D48C1440E5D5}"/>
              </a:ext>
            </a:extLst>
          </p:cNvPr>
          <p:cNvSpPr>
            <a:spLocks noGrp="1"/>
          </p:cNvSpPr>
          <p:nvPr>
            <p:ph type="title"/>
          </p:nvPr>
        </p:nvSpPr>
        <p:spPr/>
        <p:txBody>
          <a:bodyPr/>
          <a:lstStyle/>
          <a:p>
            <a:pPr>
              <a:lnSpc>
                <a:spcPct val="92280"/>
              </a:lnSpc>
            </a:pPr>
            <a:r>
              <a:rPr lang="en-US" dirty="0"/>
              <a:t>Seeking growth beyond the Magnificent 7</a:t>
            </a:r>
          </a:p>
        </p:txBody>
      </p:sp>
      <p:sp>
        <p:nvSpPr>
          <p:cNvPr id="7" name="TextBox 6">
            <a:extLst>
              <a:ext uri="{FF2B5EF4-FFF2-40B4-BE49-F238E27FC236}">
                <a16:creationId xmlns:a16="http://schemas.microsoft.com/office/drawing/2014/main" id="{FB55D428-3296-B477-DCBC-068A341FC5F8}"/>
              </a:ext>
            </a:extLst>
          </p:cNvPr>
          <p:cNvSpPr txBox="1"/>
          <p:nvPr/>
        </p:nvSpPr>
        <p:spPr>
          <a:xfrm>
            <a:off x="9954459" y="-176645"/>
            <a:ext cx="65" cy="215444"/>
          </a:xfrm>
          <a:prstGeom prst="rect">
            <a:avLst/>
          </a:prstGeom>
          <a:ln w="12700">
            <a:miter lim="400000"/>
          </a:ln>
        </p:spPr>
        <p:txBody>
          <a:bodyPr wrap="none" lIns="0" tIns="0" rIns="0" bIns="0" rtlCol="0">
            <a:spAutoFit/>
          </a:bodyPr>
          <a:lstStyle/>
          <a:p>
            <a:endParaRPr lang="en-US" sz="1400" b="1" dirty="0" err="1">
              <a:latin typeface="+mn-lt"/>
            </a:endParaRPr>
          </a:p>
        </p:txBody>
      </p:sp>
      <p:sp>
        <p:nvSpPr>
          <p:cNvPr id="9" name="TextBox 8">
            <a:extLst>
              <a:ext uri="{FF2B5EF4-FFF2-40B4-BE49-F238E27FC236}">
                <a16:creationId xmlns:a16="http://schemas.microsoft.com/office/drawing/2014/main" id="{9084ED94-2C57-C09C-E452-67C1D373B466}"/>
              </a:ext>
            </a:extLst>
          </p:cNvPr>
          <p:cNvSpPr txBox="1"/>
          <p:nvPr/>
        </p:nvSpPr>
        <p:spPr>
          <a:xfrm>
            <a:off x="611835" y="1560386"/>
            <a:ext cx="4645965" cy="215444"/>
          </a:xfrm>
          <a:prstGeom prst="rect">
            <a:avLst/>
          </a:prstGeom>
          <a:ln w="12700">
            <a:miter lim="400000"/>
          </a:ln>
        </p:spPr>
        <p:txBody>
          <a:bodyPr wrap="square" lIns="0" tIns="0" rIns="0" bIns="0" rtlCol="0">
            <a:spAutoFit/>
          </a:bodyPr>
          <a:lstStyle/>
          <a:p>
            <a:pPr algn="l"/>
            <a:r>
              <a:rPr lang="en-US" sz="1400" b="1" dirty="0">
                <a:solidFill>
                  <a:schemeClr val="tx1"/>
                </a:solidFill>
                <a:latin typeface="+mn-lt"/>
              </a:rPr>
              <a:t>The largest companies dominate the U.S. market…</a:t>
            </a:r>
          </a:p>
        </p:txBody>
      </p:sp>
      <p:sp>
        <p:nvSpPr>
          <p:cNvPr id="14" name="Footer Placeholder 12">
            <a:extLst>
              <a:ext uri="{FF2B5EF4-FFF2-40B4-BE49-F238E27FC236}">
                <a16:creationId xmlns:a16="http://schemas.microsoft.com/office/drawing/2014/main" id="{AC680D72-8174-5141-0992-B1A9B2661603}"/>
              </a:ext>
            </a:extLst>
          </p:cNvPr>
          <p:cNvSpPr txBox="1">
            <a:spLocks/>
          </p:cNvSpPr>
          <p:nvPr/>
        </p:nvSpPr>
        <p:spPr>
          <a:xfrm>
            <a:off x="586587" y="5821906"/>
            <a:ext cx="5270072" cy="518091"/>
          </a:xfrm>
          <a:prstGeom prst="rect">
            <a:avLst/>
          </a:prstGeom>
        </p:spPr>
        <p:txBody>
          <a:bodyPr wrap="square" lIns="0" tIns="0" rIns="0" bIns="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l" defTabSz="228600" rtl="0" fontAlgn="auto" latinLnBrk="0" hangingPunct="0">
              <a:lnSpc>
                <a:spcPct val="90000"/>
              </a:lnSpc>
              <a:spcBef>
                <a:spcPts val="0"/>
              </a:spcBef>
              <a:spcAft>
                <a:spcPts val="300"/>
              </a:spcAft>
              <a:buClrTx/>
              <a:buSzTx/>
              <a:buFontTx/>
              <a:buNone/>
              <a:tabLst/>
              <a:defRPr kumimoji="0" lang="en-US" sz="800" b="0" i="0" u="none" strike="noStrike" cap="none" spc="0" normalizeH="0" baseline="0">
                <a:ln>
                  <a:noFill/>
                </a:ln>
                <a:solidFill>
                  <a:schemeClr val="tx1">
                    <a:lumMod val="65000"/>
                    <a:lumOff val="35000"/>
                  </a:schemeClr>
                </a:solidFill>
                <a:effectLst/>
                <a:uFillTx/>
                <a:latin typeface="AvenirNext LT Com Regular" panose="020B0503020202020204" pitchFamily="34" charset="0"/>
                <a:ea typeface="AvenirNext LT Com Regular" panose="020B0503020202020204" pitchFamily="34" charset="0"/>
                <a:cs typeface="AvenirNext LT Com Regular" panose="020B0503020202020204" pitchFamily="34" charset="0"/>
                <a:sym typeface="Avenir Next LT Com Regular"/>
              </a:defRPr>
            </a:lvl1pPr>
            <a:lvl2pPr marL="0" marR="0" indent="17145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2pPr>
            <a:lvl3pPr marL="0" marR="0" indent="34290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3pPr>
            <a:lvl4pPr marL="0" marR="0" indent="51435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4pPr>
            <a:lvl5pPr marL="0" marR="0" indent="68580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5pPr>
            <a:lvl6pPr marL="0" marR="0" indent="85725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6pPr>
            <a:lvl7pPr marL="0" marR="0" indent="102870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7pPr>
            <a:lvl8pPr marL="0" marR="0" indent="120015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8pPr>
            <a:lvl9pPr marL="0" marR="0" indent="137160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9pPr>
          </a:lstStyle>
          <a:p>
            <a:pPr defTabSz="914375" fontAlgn="base" hangingPunct="1">
              <a:lnSpc>
                <a:spcPct val="100000"/>
              </a:lnSpc>
              <a:spcAft>
                <a:spcPts val="200"/>
              </a:spcAft>
              <a:buClr>
                <a:prstClr val="black"/>
              </a:buClr>
              <a:buSzPct val="80000"/>
              <a:defRPr/>
            </a:pPr>
            <a:r>
              <a:rPr lang="en-US" dirty="0"/>
              <a:t>Sources: Capital Group, FactSet. Next 50 companies represent stocks following the Magnificent 7, ranked by market capitalization, with the above stocks topping the list. Sales are the net sales (or revenues) of the relevant item reported in the last 12 months. Profit is represented by the trailing 12-month operating profit. As of 9/30/24.</a:t>
            </a:r>
          </a:p>
          <a:p>
            <a:pPr defTabSz="914375" fontAlgn="base" hangingPunct="1">
              <a:lnSpc>
                <a:spcPct val="100000"/>
              </a:lnSpc>
              <a:spcAft>
                <a:spcPts val="200"/>
              </a:spcAft>
              <a:buClr>
                <a:prstClr val="black"/>
              </a:buClr>
              <a:buSzPct val="80000"/>
              <a:defRPr/>
            </a:pPr>
            <a:r>
              <a:rPr lang="en-US" dirty="0"/>
              <a:t>Past results are not predictive of results in future periods.</a:t>
            </a:r>
          </a:p>
        </p:txBody>
      </p:sp>
      <p:sp>
        <p:nvSpPr>
          <p:cNvPr id="13" name="TextBox 12">
            <a:extLst>
              <a:ext uri="{FF2B5EF4-FFF2-40B4-BE49-F238E27FC236}">
                <a16:creationId xmlns:a16="http://schemas.microsoft.com/office/drawing/2014/main" id="{39115A67-2ACF-8FFF-4359-A57F0E4727D9}"/>
              </a:ext>
            </a:extLst>
          </p:cNvPr>
          <p:cNvSpPr txBox="1"/>
          <p:nvPr/>
        </p:nvSpPr>
        <p:spPr>
          <a:xfrm>
            <a:off x="592807" y="3353706"/>
            <a:ext cx="556243" cy="169277"/>
          </a:xfrm>
          <a:prstGeom prst="rect">
            <a:avLst/>
          </a:prstGeom>
          <a:ln w="12700">
            <a:miter lim="400000"/>
          </a:ln>
        </p:spPr>
        <p:txBody>
          <a:bodyPr wrap="square" lIns="0" tIns="0" rIns="0" bIns="0" rtlCol="0">
            <a:spAutoFit/>
          </a:bodyPr>
          <a:lstStyle/>
          <a:p>
            <a:r>
              <a:rPr lang="en-US" sz="1100" b="1" dirty="0">
                <a:solidFill>
                  <a:schemeClr val="accent1"/>
                </a:solidFill>
                <a:latin typeface="AvenirNext LT Com Regular" panose="020B0503020202020204" pitchFamily="34" charset="0"/>
              </a:rPr>
              <a:t>$15,667</a:t>
            </a:r>
          </a:p>
        </p:txBody>
      </p:sp>
      <p:sp>
        <p:nvSpPr>
          <p:cNvPr id="15" name="TextBox 14">
            <a:extLst>
              <a:ext uri="{FF2B5EF4-FFF2-40B4-BE49-F238E27FC236}">
                <a16:creationId xmlns:a16="http://schemas.microsoft.com/office/drawing/2014/main" id="{9FCB1FD4-EBE7-DB18-CC40-3AB9FAAE0624}"/>
              </a:ext>
            </a:extLst>
          </p:cNvPr>
          <p:cNvSpPr txBox="1"/>
          <p:nvPr/>
        </p:nvSpPr>
        <p:spPr>
          <a:xfrm>
            <a:off x="615249" y="2279776"/>
            <a:ext cx="2207203" cy="772006"/>
          </a:xfrm>
          <a:prstGeom prst="rect">
            <a:avLst/>
          </a:prstGeom>
          <a:ln w="12700">
            <a:miter lim="400000"/>
          </a:ln>
        </p:spPr>
        <p:txBody>
          <a:bodyPr wrap="square" lIns="0" tIns="0" rIns="0" bIns="0" rtlCol="0">
            <a:spAutoFit/>
          </a:bodyPr>
          <a:lstStyle/>
          <a:p>
            <a:pPr algn="l">
              <a:spcAft>
                <a:spcPts val="500"/>
              </a:spcAft>
            </a:pPr>
            <a:r>
              <a:rPr lang="en-US" sz="1300" b="1" dirty="0">
                <a:solidFill>
                  <a:schemeClr val="accent1"/>
                </a:solidFill>
                <a:latin typeface="AvenirNext LT Com Regular" panose="020B0503020202020204" pitchFamily="34" charset="0"/>
              </a:rPr>
              <a:t>Magnificent 7</a:t>
            </a:r>
          </a:p>
          <a:p>
            <a:pPr algn="l"/>
            <a:r>
              <a:rPr lang="en-US" sz="1000" b="1" dirty="0">
                <a:solidFill>
                  <a:schemeClr val="tx1">
                    <a:lumMod val="65000"/>
                    <a:lumOff val="35000"/>
                  </a:schemeClr>
                </a:solidFill>
                <a:latin typeface="AvenirNext LT Com Regular" panose="020B0503020202020204" pitchFamily="34" charset="0"/>
              </a:rPr>
              <a:t>Apple, Microsoft, Amazon, NVIDIA, Alphabet, Tesla, Meta</a:t>
            </a:r>
          </a:p>
          <a:p>
            <a:pPr algn="l"/>
            <a:endParaRPr lang="en-US" sz="1300" b="1" dirty="0">
              <a:solidFill>
                <a:schemeClr val="accent1"/>
              </a:solidFill>
              <a:latin typeface="AvenirNext LT Com Regular" panose="020B0503020202020204" pitchFamily="34" charset="0"/>
            </a:endParaRPr>
          </a:p>
        </p:txBody>
      </p:sp>
      <p:sp>
        <p:nvSpPr>
          <p:cNvPr id="5" name="Text Placeholder 5">
            <a:extLst>
              <a:ext uri="{FF2B5EF4-FFF2-40B4-BE49-F238E27FC236}">
                <a16:creationId xmlns:a16="http://schemas.microsoft.com/office/drawing/2014/main" id="{25964A72-7D0D-336F-B3E3-7197EE8F8F3B}"/>
              </a:ext>
            </a:extLst>
          </p:cNvPr>
          <p:cNvSpPr txBox="1">
            <a:spLocks/>
          </p:cNvSpPr>
          <p:nvPr/>
        </p:nvSpPr>
        <p:spPr>
          <a:xfrm>
            <a:off x="611834" y="1844436"/>
            <a:ext cx="2588565" cy="260071"/>
          </a:xfrm>
          <a:prstGeom prst="rect">
            <a:avLst/>
          </a:prstGeom>
          <a:noFill/>
          <a:ln w="12700">
            <a:miter lim="400000"/>
          </a:ln>
          <a:extLst>
            <a:ext uri="{C572A759-6A51-4108-AA02-DFA0A04FC94B}">
              <ma14:wrappingTextBoxFlag xmlns="" xmlns:ma14="http://schemas.microsoft.com/office/mac/drawingml/2011/main" val="1"/>
            </a:ext>
          </a:extLst>
        </p:spPr>
        <p:txBody>
          <a:bodyPr lIns="0" tIns="0" rIns="0" bIns="0">
            <a:noAutofit/>
          </a:bodyPr>
          <a:lstStyle>
            <a:lvl1pPr marL="0" marR="0" indent="0" algn="l" defTabSz="228600" rtl="0" eaLnBrk="1" latinLnBrk="0" hangingPunct="1">
              <a:lnSpc>
                <a:spcPct val="100000"/>
              </a:lnSpc>
              <a:spcBef>
                <a:spcPts val="0"/>
              </a:spcBef>
              <a:spcAft>
                <a:spcPts val="1800"/>
              </a:spcAft>
              <a:buClrTx/>
              <a:buSzTx/>
              <a:buFont typeface="AvenirNext LT Com Medium" panose="020B0803020202020204" pitchFamily="34" charset="0"/>
              <a:buNone/>
              <a:tabLst/>
              <a:defRPr lang="en-US" sz="1800" b="1" i="0" u="none" strike="noStrike" cap="none" spc="0" baseline="0" dirty="0">
                <a:ln>
                  <a:noFill/>
                </a:ln>
                <a:solidFill>
                  <a:schemeClr val="accent1"/>
                </a:solidFill>
                <a:uFillTx/>
                <a:latin typeface="AvenirNext LT Com Regular" panose="020B0503020202020204" pitchFamily="34" charset="0"/>
                <a:ea typeface="+mn-ea"/>
                <a:cs typeface="+mn-cs"/>
                <a:sym typeface="Avenir Next LT Com Regular"/>
              </a:defRPr>
            </a:lvl1pPr>
            <a:lvl2pPr marL="284162" marR="0" indent="0" algn="l" defTabSz="228600" rtl="0" eaLnBrk="1" latinLnBrk="0" hangingPunct="1">
              <a:lnSpc>
                <a:spcPct val="100000"/>
              </a:lnSpc>
              <a:spcBef>
                <a:spcPts val="0"/>
              </a:spcBef>
              <a:spcAft>
                <a:spcPts val="1800"/>
              </a:spcAft>
              <a:buClrTx/>
              <a:buSzTx/>
              <a:buFont typeface="Arial" panose="020B0604020202020204" pitchFamily="34" charset="0"/>
              <a:buNone/>
              <a:tabLst/>
              <a:defRPr sz="1800" b="0" i="0" u="none" strike="noStrike" cap="none" spc="0" baseline="0">
                <a:ln>
                  <a:noFill/>
                </a:ln>
                <a:solidFill>
                  <a:srgbClr val="000000"/>
                </a:solidFill>
                <a:uFillTx/>
                <a:latin typeface="AvenirNext LT Com Regular" panose="020B0503020202020204" pitchFamily="34" charset="0"/>
                <a:ea typeface="AvenirNext LT Com Regular" panose="020B0503020202020204" pitchFamily="34" charset="0"/>
                <a:cs typeface="AvenirNext LT Com Regular" panose="020B0503020202020204" pitchFamily="34" charset="0"/>
                <a:sym typeface="Avenir Next LT Com Regular"/>
              </a:defRPr>
            </a:lvl2pPr>
            <a:lvl3pPr marL="569913" marR="0" indent="0" algn="l" defTabSz="228600" rtl="0" eaLnBrk="1" latinLnBrk="0" hangingPunct="1">
              <a:lnSpc>
                <a:spcPct val="100000"/>
              </a:lnSpc>
              <a:spcBef>
                <a:spcPts val="0"/>
              </a:spcBef>
              <a:spcAft>
                <a:spcPts val="1800"/>
              </a:spcAft>
              <a:buClrTx/>
              <a:buSzTx/>
              <a:buFont typeface="Arial" panose="020B0604020202020204" pitchFamily="34" charset="0"/>
              <a:buNone/>
              <a:tabLst/>
              <a:defRPr sz="1600" b="0" i="0" u="none" strike="noStrike" cap="none" spc="0" baseline="0">
                <a:ln>
                  <a:noFill/>
                </a:ln>
                <a:solidFill>
                  <a:srgbClr val="000000"/>
                </a:solidFill>
                <a:uFillTx/>
                <a:latin typeface="AvenirNext LT Com Regular" panose="020B0503020202020204" pitchFamily="34" charset="0"/>
                <a:ea typeface="AvenirNext LT Com Regular" panose="020B0503020202020204" pitchFamily="34" charset="0"/>
                <a:cs typeface="AvenirNext LT Com Regular" panose="020B0503020202020204" pitchFamily="34" charset="0"/>
                <a:sym typeface="Avenir Next LT Com Regular"/>
              </a:defRPr>
            </a:lvl3pPr>
            <a:lvl4pPr marL="0" marR="0" indent="342900" algn="l" defTabSz="228600" rtl="0" eaLnBrk="1" latinLnBrk="0" hangingPunct="1">
              <a:lnSpc>
                <a:spcPct val="100000"/>
              </a:lnSpc>
              <a:spcBef>
                <a:spcPts val="0"/>
              </a:spcBef>
              <a:spcAft>
                <a:spcPts val="1800"/>
              </a:spcAft>
              <a:buClrTx/>
              <a:buSzTx/>
              <a:buFontTx/>
              <a:buNone/>
              <a:tabLst/>
              <a:defRPr sz="1600" b="0" i="0" u="none" strike="noStrike" cap="none" spc="0" baseline="0">
                <a:ln>
                  <a:noFill/>
                </a:ln>
                <a:solidFill>
                  <a:srgbClr val="000000"/>
                </a:solidFill>
                <a:uFillTx/>
                <a:latin typeface="AvenirNext LT Com Regular" panose="020B0503020202020204" pitchFamily="34" charset="0"/>
                <a:ea typeface="AvenirNext LT Com Regular" panose="020B0503020202020204" pitchFamily="34" charset="0"/>
                <a:cs typeface="AvenirNext LT Com Regular" panose="020B0503020202020204" pitchFamily="34" charset="0"/>
                <a:sym typeface="Avenir Next LT Com Regular"/>
              </a:defRPr>
            </a:lvl4pPr>
            <a:lvl5pPr marL="0" marR="0" indent="457200" algn="l" defTabSz="228600" rtl="0" eaLnBrk="1" latinLnBrk="0" hangingPunct="1">
              <a:lnSpc>
                <a:spcPct val="100000"/>
              </a:lnSpc>
              <a:spcBef>
                <a:spcPts val="0"/>
              </a:spcBef>
              <a:spcAft>
                <a:spcPts val="1800"/>
              </a:spcAft>
              <a:buClrTx/>
              <a:buSzTx/>
              <a:buFontTx/>
              <a:buNone/>
              <a:tabLst/>
              <a:defRPr sz="1600" b="0" i="0" u="none" strike="noStrike" cap="none" spc="0" baseline="0">
                <a:ln>
                  <a:noFill/>
                </a:ln>
                <a:solidFill>
                  <a:srgbClr val="000000"/>
                </a:solidFill>
                <a:uFillTx/>
                <a:latin typeface="AvenirNext LT Com Regular" panose="020B0503020202020204" pitchFamily="34" charset="0"/>
                <a:ea typeface="AvenirNext LT Com Regular" panose="020B0503020202020204" pitchFamily="34" charset="0"/>
                <a:cs typeface="AvenirNext LT Com Regular" panose="020B0503020202020204" pitchFamily="34" charset="0"/>
                <a:sym typeface="Avenir Next LT Com Regular"/>
              </a:defRPr>
            </a:lvl5pPr>
            <a:lvl6pPr marL="0" marR="0" indent="571500" algn="l" defTabSz="228600" rtl="0" eaLnBrk="1" latinLnBrk="0" hangingPunct="1">
              <a:lnSpc>
                <a:spcPct val="120000"/>
              </a:lnSpc>
              <a:spcBef>
                <a:spcPts val="1500"/>
              </a:spcBef>
              <a:spcAft>
                <a:spcPts val="0"/>
              </a:spcAft>
              <a:buClrTx/>
              <a:buSzTx/>
              <a:buFontTx/>
              <a:buNone/>
              <a:tabLst/>
              <a:defRPr sz="1800" b="0" i="0" u="none" strike="noStrike" cap="none" spc="0" baseline="0">
                <a:ln>
                  <a:noFill/>
                </a:ln>
                <a:solidFill>
                  <a:srgbClr val="000000"/>
                </a:solidFill>
                <a:uFillTx/>
                <a:latin typeface="Avenir Next LT Com Regular"/>
                <a:ea typeface="Avenir Next LT Com Regular"/>
                <a:cs typeface="Avenir Next LT Com Regular"/>
                <a:sym typeface="Avenir Next LT Com Regular"/>
              </a:defRPr>
            </a:lvl6pPr>
            <a:lvl7pPr marL="0" marR="0" indent="685800" algn="l" defTabSz="228600" rtl="0" eaLnBrk="1" latinLnBrk="0" hangingPunct="1">
              <a:lnSpc>
                <a:spcPct val="120000"/>
              </a:lnSpc>
              <a:spcBef>
                <a:spcPts val="1500"/>
              </a:spcBef>
              <a:spcAft>
                <a:spcPts val="0"/>
              </a:spcAft>
              <a:buClrTx/>
              <a:buSzTx/>
              <a:buFontTx/>
              <a:buNone/>
              <a:tabLst/>
              <a:defRPr sz="1800" b="0" i="0" u="none" strike="noStrike" cap="none" spc="0" baseline="0">
                <a:ln>
                  <a:noFill/>
                </a:ln>
                <a:solidFill>
                  <a:srgbClr val="000000"/>
                </a:solidFill>
                <a:uFillTx/>
                <a:latin typeface="Avenir Next LT Com Regular"/>
                <a:ea typeface="Avenir Next LT Com Regular"/>
                <a:cs typeface="Avenir Next LT Com Regular"/>
                <a:sym typeface="Avenir Next LT Com Regular"/>
              </a:defRPr>
            </a:lvl7pPr>
            <a:lvl8pPr marL="0" marR="0" indent="800100" algn="l" defTabSz="228600" rtl="0" eaLnBrk="1" latinLnBrk="0" hangingPunct="1">
              <a:lnSpc>
                <a:spcPct val="120000"/>
              </a:lnSpc>
              <a:spcBef>
                <a:spcPts val="1500"/>
              </a:spcBef>
              <a:spcAft>
                <a:spcPts val="0"/>
              </a:spcAft>
              <a:buClrTx/>
              <a:buSzTx/>
              <a:buFontTx/>
              <a:buNone/>
              <a:tabLst/>
              <a:defRPr sz="1800" b="0" i="0" u="none" strike="noStrike" cap="none" spc="0" baseline="0">
                <a:ln>
                  <a:noFill/>
                </a:ln>
                <a:solidFill>
                  <a:srgbClr val="000000"/>
                </a:solidFill>
                <a:uFillTx/>
                <a:latin typeface="Avenir Next LT Com Regular"/>
                <a:ea typeface="Avenir Next LT Com Regular"/>
                <a:cs typeface="Avenir Next LT Com Regular"/>
                <a:sym typeface="Avenir Next LT Com Regular"/>
              </a:defRPr>
            </a:lvl8pPr>
            <a:lvl9pPr marL="0" marR="0" indent="914400" algn="l" defTabSz="228600" rtl="0" eaLnBrk="1" latinLnBrk="0" hangingPunct="1">
              <a:lnSpc>
                <a:spcPct val="120000"/>
              </a:lnSpc>
              <a:spcBef>
                <a:spcPts val="1500"/>
              </a:spcBef>
              <a:spcAft>
                <a:spcPts val="0"/>
              </a:spcAft>
              <a:buClrTx/>
              <a:buSzTx/>
              <a:buFontTx/>
              <a:buNone/>
              <a:tabLst/>
              <a:defRPr sz="1800" b="0" i="0" u="none" strike="noStrike" cap="none" spc="0" baseline="0">
                <a:ln>
                  <a:noFill/>
                </a:ln>
                <a:solidFill>
                  <a:srgbClr val="000000"/>
                </a:solidFill>
                <a:uFillTx/>
                <a:latin typeface="Avenir Next LT Com Regular"/>
                <a:ea typeface="Avenir Next LT Com Regular"/>
                <a:cs typeface="Avenir Next LT Com Regular"/>
                <a:sym typeface="Avenir Next LT Com Regular"/>
              </a:defRPr>
            </a:lvl9pPr>
          </a:lstStyle>
          <a:p>
            <a:pPr marL="0" marR="0" lvl="0" indent="0" algn="l" defTabSz="228600" rtl="0" eaLnBrk="1" fontAlgn="auto" latinLnBrk="0" hangingPunct="1">
              <a:lnSpc>
                <a:spcPct val="100000"/>
              </a:lnSpc>
              <a:spcBef>
                <a:spcPts val="0"/>
              </a:spcBef>
              <a:spcAft>
                <a:spcPts val="1800"/>
              </a:spcAft>
              <a:buClrTx/>
              <a:buSzTx/>
              <a:buFont typeface="AvenirNext LT Com Medium" panose="020B0803020202020204" pitchFamily="34" charset="0"/>
              <a:buNone/>
              <a:tabLst/>
              <a:defRPr/>
            </a:pPr>
            <a:r>
              <a:rPr kumimoji="0" lang="en-IN" sz="1000" b="1" i="0" u="none" strike="noStrike" kern="0" cap="none" spc="0" normalizeH="0" baseline="0" noProof="0" dirty="0">
                <a:ln>
                  <a:noFill/>
                </a:ln>
                <a:solidFill>
                  <a:srgbClr val="000000">
                    <a:lumMod val="65000"/>
                    <a:lumOff val="35000"/>
                  </a:srgbClr>
                </a:solidFill>
                <a:effectLst/>
                <a:uLnTx/>
                <a:uFillTx/>
                <a:latin typeface="AvenirNext LT Com Regular" panose="020B0503020202020204" pitchFamily="34" charset="0"/>
                <a:ea typeface="+mn-ea"/>
                <a:cs typeface="+mn-cs"/>
                <a:sym typeface="Avenir Next LT Com Regular"/>
              </a:rPr>
              <a:t>Stocks of the S&amp;P 500 Index (USD billions)</a:t>
            </a:r>
          </a:p>
        </p:txBody>
      </p:sp>
      <p:sp>
        <p:nvSpPr>
          <p:cNvPr id="22" name="TextBox 21">
            <a:extLst>
              <a:ext uri="{FF2B5EF4-FFF2-40B4-BE49-F238E27FC236}">
                <a16:creationId xmlns:a16="http://schemas.microsoft.com/office/drawing/2014/main" id="{47041FD8-EF18-E94E-9121-2F0894791E83}"/>
              </a:ext>
            </a:extLst>
          </p:cNvPr>
          <p:cNvSpPr txBox="1"/>
          <p:nvPr/>
        </p:nvSpPr>
        <p:spPr>
          <a:xfrm>
            <a:off x="3662238" y="2279776"/>
            <a:ext cx="2207202" cy="1172116"/>
          </a:xfrm>
          <a:prstGeom prst="rect">
            <a:avLst/>
          </a:prstGeom>
          <a:ln w="12700">
            <a:miter lim="400000"/>
          </a:ln>
        </p:spPr>
        <p:txBody>
          <a:bodyPr wrap="square" lIns="0" tIns="0" rIns="0" bIns="0" rtlCol="0">
            <a:spAutoFit/>
          </a:bodyPr>
          <a:lstStyle/>
          <a:p>
            <a:pPr algn="l">
              <a:spcAft>
                <a:spcPts val="500"/>
              </a:spcAft>
            </a:pPr>
            <a:r>
              <a:rPr lang="en-US" sz="1300" b="1" dirty="0">
                <a:solidFill>
                  <a:srgbClr val="008E77"/>
                </a:solidFill>
                <a:latin typeface="AvenirNext LT Com Regular" panose="020B0503020202020204" pitchFamily="34" charset="0"/>
              </a:rPr>
              <a:t>Next 50 companies</a:t>
            </a:r>
          </a:p>
          <a:p>
            <a:pPr algn="l"/>
            <a:r>
              <a:rPr lang="en-US" sz="1000" b="1" i="0" dirty="0">
                <a:solidFill>
                  <a:schemeClr val="tx1">
                    <a:lumMod val="65000"/>
                    <a:lumOff val="35000"/>
                  </a:schemeClr>
                </a:solidFill>
                <a:effectLst/>
                <a:latin typeface="+mj-lt"/>
              </a:rPr>
              <a:t>Berkshire Hathaway, Eli Lilly, Broadcom, Wal-Mart, J.P. Morgan and more</a:t>
            </a:r>
          </a:p>
          <a:p>
            <a:br>
              <a:rPr lang="en-US" sz="1600" dirty="0"/>
            </a:br>
            <a:endParaRPr lang="en-US" sz="1300" b="1" dirty="0">
              <a:solidFill>
                <a:schemeClr val="accent4"/>
              </a:solidFill>
              <a:latin typeface="AvenirNext LT Com Regular" panose="020B0503020202020204" pitchFamily="34" charset="0"/>
            </a:endParaRPr>
          </a:p>
        </p:txBody>
      </p:sp>
      <p:sp>
        <p:nvSpPr>
          <p:cNvPr id="23" name="Text Placeholder 5">
            <a:extLst>
              <a:ext uri="{FF2B5EF4-FFF2-40B4-BE49-F238E27FC236}">
                <a16:creationId xmlns:a16="http://schemas.microsoft.com/office/drawing/2014/main" id="{27389A94-DF11-AE0D-CE4A-B5C64F901B25}"/>
              </a:ext>
            </a:extLst>
          </p:cNvPr>
          <p:cNvSpPr txBox="1">
            <a:spLocks/>
          </p:cNvSpPr>
          <p:nvPr/>
        </p:nvSpPr>
        <p:spPr>
          <a:xfrm>
            <a:off x="2824754" y="3314527"/>
            <a:ext cx="814724" cy="329998"/>
          </a:xfrm>
          <a:prstGeom prst="rect">
            <a:avLst/>
          </a:prstGeom>
          <a:noFill/>
          <a:ln w="12700">
            <a:miter lim="400000"/>
          </a:ln>
          <a:extLst>
            <a:ext uri="{C572A759-6A51-4108-AA02-DFA0A04FC94B}">
              <ma14:wrappingTextBoxFlag xmlns="" xmlns:ma14="http://schemas.microsoft.com/office/mac/drawingml/2011/main" val="1"/>
            </a:ext>
          </a:extLst>
        </p:spPr>
        <p:txBody>
          <a:bodyPr lIns="0" tIns="0" rIns="0" bIns="0">
            <a:noAutofit/>
          </a:bodyPr>
          <a:lstStyle>
            <a:lvl1pPr marL="0" marR="0" indent="0" algn="l" defTabSz="228600" rtl="0" eaLnBrk="1" latinLnBrk="0" hangingPunct="1">
              <a:lnSpc>
                <a:spcPct val="100000"/>
              </a:lnSpc>
              <a:spcBef>
                <a:spcPts val="0"/>
              </a:spcBef>
              <a:spcAft>
                <a:spcPts val="1800"/>
              </a:spcAft>
              <a:buClrTx/>
              <a:buSzTx/>
              <a:buFont typeface="AvenirNext LT Com Medium" panose="020B0803020202020204" pitchFamily="34" charset="0"/>
              <a:buNone/>
              <a:tabLst/>
              <a:defRPr lang="en-US" sz="1800" b="1" i="0" u="none" strike="noStrike" cap="none" spc="0" baseline="0" dirty="0">
                <a:ln>
                  <a:noFill/>
                </a:ln>
                <a:solidFill>
                  <a:schemeClr val="accent1"/>
                </a:solidFill>
                <a:uFillTx/>
                <a:latin typeface="AvenirNext LT Com Regular" panose="020B0503020202020204" pitchFamily="34" charset="0"/>
                <a:ea typeface="+mn-ea"/>
                <a:cs typeface="+mn-cs"/>
                <a:sym typeface="Avenir Next LT Com Regular"/>
              </a:defRPr>
            </a:lvl1pPr>
            <a:lvl2pPr marL="284162" marR="0" indent="0" algn="l" defTabSz="228600" rtl="0" eaLnBrk="1" latinLnBrk="0" hangingPunct="1">
              <a:lnSpc>
                <a:spcPct val="100000"/>
              </a:lnSpc>
              <a:spcBef>
                <a:spcPts val="0"/>
              </a:spcBef>
              <a:spcAft>
                <a:spcPts val="1800"/>
              </a:spcAft>
              <a:buClrTx/>
              <a:buSzTx/>
              <a:buFont typeface="Arial" panose="020B0604020202020204" pitchFamily="34" charset="0"/>
              <a:buNone/>
              <a:tabLst/>
              <a:defRPr sz="1800" b="0" i="0" u="none" strike="noStrike" cap="none" spc="0" baseline="0">
                <a:ln>
                  <a:noFill/>
                </a:ln>
                <a:solidFill>
                  <a:srgbClr val="000000"/>
                </a:solidFill>
                <a:uFillTx/>
                <a:latin typeface="AvenirNext LT Com Regular" panose="020B0503020202020204" pitchFamily="34" charset="0"/>
                <a:ea typeface="AvenirNext LT Com Regular" panose="020B0503020202020204" pitchFamily="34" charset="0"/>
                <a:cs typeface="AvenirNext LT Com Regular" panose="020B0503020202020204" pitchFamily="34" charset="0"/>
                <a:sym typeface="Avenir Next LT Com Regular"/>
              </a:defRPr>
            </a:lvl2pPr>
            <a:lvl3pPr marL="569913" marR="0" indent="0" algn="l" defTabSz="228600" rtl="0" eaLnBrk="1" latinLnBrk="0" hangingPunct="1">
              <a:lnSpc>
                <a:spcPct val="100000"/>
              </a:lnSpc>
              <a:spcBef>
                <a:spcPts val="0"/>
              </a:spcBef>
              <a:spcAft>
                <a:spcPts val="1800"/>
              </a:spcAft>
              <a:buClrTx/>
              <a:buSzTx/>
              <a:buFont typeface="Arial" panose="020B0604020202020204" pitchFamily="34" charset="0"/>
              <a:buNone/>
              <a:tabLst/>
              <a:defRPr sz="1600" b="0" i="0" u="none" strike="noStrike" cap="none" spc="0" baseline="0">
                <a:ln>
                  <a:noFill/>
                </a:ln>
                <a:solidFill>
                  <a:srgbClr val="000000"/>
                </a:solidFill>
                <a:uFillTx/>
                <a:latin typeface="AvenirNext LT Com Regular" panose="020B0503020202020204" pitchFamily="34" charset="0"/>
                <a:ea typeface="AvenirNext LT Com Regular" panose="020B0503020202020204" pitchFamily="34" charset="0"/>
                <a:cs typeface="AvenirNext LT Com Regular" panose="020B0503020202020204" pitchFamily="34" charset="0"/>
                <a:sym typeface="Avenir Next LT Com Regular"/>
              </a:defRPr>
            </a:lvl3pPr>
            <a:lvl4pPr marL="0" marR="0" indent="342900" algn="l" defTabSz="228600" rtl="0" eaLnBrk="1" latinLnBrk="0" hangingPunct="1">
              <a:lnSpc>
                <a:spcPct val="100000"/>
              </a:lnSpc>
              <a:spcBef>
                <a:spcPts val="0"/>
              </a:spcBef>
              <a:spcAft>
                <a:spcPts val="1800"/>
              </a:spcAft>
              <a:buClrTx/>
              <a:buSzTx/>
              <a:buFontTx/>
              <a:buNone/>
              <a:tabLst/>
              <a:defRPr sz="1600" b="0" i="0" u="none" strike="noStrike" cap="none" spc="0" baseline="0">
                <a:ln>
                  <a:noFill/>
                </a:ln>
                <a:solidFill>
                  <a:srgbClr val="000000"/>
                </a:solidFill>
                <a:uFillTx/>
                <a:latin typeface="AvenirNext LT Com Regular" panose="020B0503020202020204" pitchFamily="34" charset="0"/>
                <a:ea typeface="AvenirNext LT Com Regular" panose="020B0503020202020204" pitchFamily="34" charset="0"/>
                <a:cs typeface="AvenirNext LT Com Regular" panose="020B0503020202020204" pitchFamily="34" charset="0"/>
                <a:sym typeface="Avenir Next LT Com Regular"/>
              </a:defRPr>
            </a:lvl4pPr>
            <a:lvl5pPr marL="0" marR="0" indent="457200" algn="l" defTabSz="228600" rtl="0" eaLnBrk="1" latinLnBrk="0" hangingPunct="1">
              <a:lnSpc>
                <a:spcPct val="100000"/>
              </a:lnSpc>
              <a:spcBef>
                <a:spcPts val="0"/>
              </a:spcBef>
              <a:spcAft>
                <a:spcPts val="1800"/>
              </a:spcAft>
              <a:buClrTx/>
              <a:buSzTx/>
              <a:buFontTx/>
              <a:buNone/>
              <a:tabLst/>
              <a:defRPr sz="1600" b="0" i="0" u="none" strike="noStrike" cap="none" spc="0" baseline="0">
                <a:ln>
                  <a:noFill/>
                </a:ln>
                <a:solidFill>
                  <a:srgbClr val="000000"/>
                </a:solidFill>
                <a:uFillTx/>
                <a:latin typeface="AvenirNext LT Com Regular" panose="020B0503020202020204" pitchFamily="34" charset="0"/>
                <a:ea typeface="AvenirNext LT Com Regular" panose="020B0503020202020204" pitchFamily="34" charset="0"/>
                <a:cs typeface="AvenirNext LT Com Regular" panose="020B0503020202020204" pitchFamily="34" charset="0"/>
                <a:sym typeface="Avenir Next LT Com Regular"/>
              </a:defRPr>
            </a:lvl5pPr>
            <a:lvl6pPr marL="0" marR="0" indent="571500" algn="l" defTabSz="228600" rtl="0" eaLnBrk="1" latinLnBrk="0" hangingPunct="1">
              <a:lnSpc>
                <a:spcPct val="120000"/>
              </a:lnSpc>
              <a:spcBef>
                <a:spcPts val="1500"/>
              </a:spcBef>
              <a:spcAft>
                <a:spcPts val="0"/>
              </a:spcAft>
              <a:buClrTx/>
              <a:buSzTx/>
              <a:buFontTx/>
              <a:buNone/>
              <a:tabLst/>
              <a:defRPr sz="1800" b="0" i="0" u="none" strike="noStrike" cap="none" spc="0" baseline="0">
                <a:ln>
                  <a:noFill/>
                </a:ln>
                <a:solidFill>
                  <a:srgbClr val="000000"/>
                </a:solidFill>
                <a:uFillTx/>
                <a:latin typeface="Avenir Next LT Com Regular"/>
                <a:ea typeface="Avenir Next LT Com Regular"/>
                <a:cs typeface="Avenir Next LT Com Regular"/>
                <a:sym typeface="Avenir Next LT Com Regular"/>
              </a:defRPr>
            </a:lvl6pPr>
            <a:lvl7pPr marL="0" marR="0" indent="685800" algn="l" defTabSz="228600" rtl="0" eaLnBrk="1" latinLnBrk="0" hangingPunct="1">
              <a:lnSpc>
                <a:spcPct val="120000"/>
              </a:lnSpc>
              <a:spcBef>
                <a:spcPts val="1500"/>
              </a:spcBef>
              <a:spcAft>
                <a:spcPts val="0"/>
              </a:spcAft>
              <a:buClrTx/>
              <a:buSzTx/>
              <a:buFontTx/>
              <a:buNone/>
              <a:tabLst/>
              <a:defRPr sz="1800" b="0" i="0" u="none" strike="noStrike" cap="none" spc="0" baseline="0">
                <a:ln>
                  <a:noFill/>
                </a:ln>
                <a:solidFill>
                  <a:srgbClr val="000000"/>
                </a:solidFill>
                <a:uFillTx/>
                <a:latin typeface="Avenir Next LT Com Regular"/>
                <a:ea typeface="Avenir Next LT Com Regular"/>
                <a:cs typeface="Avenir Next LT Com Regular"/>
                <a:sym typeface="Avenir Next LT Com Regular"/>
              </a:defRPr>
            </a:lvl7pPr>
            <a:lvl8pPr marL="0" marR="0" indent="800100" algn="l" defTabSz="228600" rtl="0" eaLnBrk="1" latinLnBrk="0" hangingPunct="1">
              <a:lnSpc>
                <a:spcPct val="120000"/>
              </a:lnSpc>
              <a:spcBef>
                <a:spcPts val="1500"/>
              </a:spcBef>
              <a:spcAft>
                <a:spcPts val="0"/>
              </a:spcAft>
              <a:buClrTx/>
              <a:buSzTx/>
              <a:buFontTx/>
              <a:buNone/>
              <a:tabLst/>
              <a:defRPr sz="1800" b="0" i="0" u="none" strike="noStrike" cap="none" spc="0" baseline="0">
                <a:ln>
                  <a:noFill/>
                </a:ln>
                <a:solidFill>
                  <a:srgbClr val="000000"/>
                </a:solidFill>
                <a:uFillTx/>
                <a:latin typeface="Avenir Next LT Com Regular"/>
                <a:ea typeface="Avenir Next LT Com Regular"/>
                <a:cs typeface="Avenir Next LT Com Regular"/>
                <a:sym typeface="Avenir Next LT Com Regular"/>
              </a:defRPr>
            </a:lvl8pPr>
            <a:lvl9pPr marL="0" marR="0" indent="914400" algn="l" defTabSz="228600" rtl="0" eaLnBrk="1" latinLnBrk="0" hangingPunct="1">
              <a:lnSpc>
                <a:spcPct val="120000"/>
              </a:lnSpc>
              <a:spcBef>
                <a:spcPts val="1500"/>
              </a:spcBef>
              <a:spcAft>
                <a:spcPts val="0"/>
              </a:spcAft>
              <a:buClrTx/>
              <a:buSzTx/>
              <a:buFontTx/>
              <a:buNone/>
              <a:tabLst/>
              <a:defRPr sz="1800" b="0" i="0" u="none" strike="noStrike" cap="none" spc="0" baseline="0">
                <a:ln>
                  <a:noFill/>
                </a:ln>
                <a:solidFill>
                  <a:srgbClr val="000000"/>
                </a:solidFill>
                <a:uFillTx/>
                <a:latin typeface="Avenir Next LT Com Regular"/>
                <a:ea typeface="Avenir Next LT Com Regular"/>
                <a:cs typeface="Avenir Next LT Com Regular"/>
                <a:sym typeface="Avenir Next LT Com Regular"/>
              </a:defRPr>
            </a:lvl9pPr>
          </a:lstStyle>
          <a:p>
            <a:pPr marL="0" marR="0" lvl="0" indent="0" algn="ctr" defTabSz="228600" rtl="0" eaLnBrk="1" fontAlgn="auto" latinLnBrk="0" hangingPunct="1">
              <a:lnSpc>
                <a:spcPts val="1300"/>
              </a:lnSpc>
              <a:spcBef>
                <a:spcPts val="0"/>
              </a:spcBef>
              <a:spcAft>
                <a:spcPts val="1300"/>
              </a:spcAft>
              <a:buClrTx/>
              <a:buSzTx/>
              <a:buFont typeface="AvenirNext LT Com Medium" panose="020B0803020202020204" pitchFamily="34" charset="0"/>
              <a:buNone/>
              <a:tabLst/>
              <a:defRPr/>
            </a:pPr>
            <a:r>
              <a:rPr kumimoji="0" lang="en-IN" sz="1200" b="1" i="0" u="none" strike="noStrike" kern="0" cap="none" spc="0" normalizeH="0" baseline="0" noProof="0" dirty="0">
                <a:ln>
                  <a:noFill/>
                </a:ln>
                <a:solidFill>
                  <a:schemeClr val="tx1"/>
                </a:solidFill>
                <a:effectLst/>
                <a:uLnTx/>
                <a:uFillTx/>
                <a:latin typeface="AvenirNext LT Com Regular" panose="020B0503020202020204" pitchFamily="34" charset="0"/>
                <a:ea typeface="+mn-ea"/>
                <a:cs typeface="+mn-cs"/>
                <a:sym typeface="Avenir Next LT Com Regular"/>
              </a:rPr>
              <a:t>Market value</a:t>
            </a:r>
          </a:p>
        </p:txBody>
      </p:sp>
      <p:sp>
        <p:nvSpPr>
          <p:cNvPr id="24" name="TextBox 23">
            <a:extLst>
              <a:ext uri="{FF2B5EF4-FFF2-40B4-BE49-F238E27FC236}">
                <a16:creationId xmlns:a16="http://schemas.microsoft.com/office/drawing/2014/main" id="{D369D618-10F8-ECF9-B862-A75E3FC0AF0A}"/>
              </a:ext>
            </a:extLst>
          </p:cNvPr>
          <p:cNvSpPr txBox="1"/>
          <p:nvPr/>
        </p:nvSpPr>
        <p:spPr>
          <a:xfrm>
            <a:off x="6538258" y="1560386"/>
            <a:ext cx="5172947" cy="215444"/>
          </a:xfrm>
          <a:prstGeom prst="rect">
            <a:avLst/>
          </a:prstGeom>
          <a:ln w="12700">
            <a:miter lim="400000"/>
          </a:ln>
        </p:spPr>
        <p:txBody>
          <a:bodyPr wrap="square" lIns="0" tIns="0" rIns="0" bIns="0" rtlCol="0">
            <a:spAutoFit/>
          </a:bodyPr>
          <a:lstStyle/>
          <a:p>
            <a:pPr algn="l"/>
            <a:r>
              <a:rPr lang="en-US" sz="1400" b="1" dirty="0">
                <a:solidFill>
                  <a:schemeClr val="tx1"/>
                </a:solidFill>
                <a:latin typeface="+mn-lt"/>
              </a:rPr>
              <a:t>…but other industries offer attractive growth opportunities</a:t>
            </a:r>
          </a:p>
        </p:txBody>
      </p:sp>
      <p:sp>
        <p:nvSpPr>
          <p:cNvPr id="29" name="TextBox 28">
            <a:extLst>
              <a:ext uri="{FF2B5EF4-FFF2-40B4-BE49-F238E27FC236}">
                <a16:creationId xmlns:a16="http://schemas.microsoft.com/office/drawing/2014/main" id="{E2676429-A8F5-8610-B444-D8177FDEA8F3}"/>
              </a:ext>
            </a:extLst>
          </p:cNvPr>
          <p:cNvSpPr txBox="1"/>
          <p:nvPr/>
        </p:nvSpPr>
        <p:spPr>
          <a:xfrm>
            <a:off x="9748099" y="5258762"/>
            <a:ext cx="804077" cy="284693"/>
          </a:xfrm>
          <a:prstGeom prst="rect">
            <a:avLst/>
          </a:prstGeom>
          <a:noFill/>
          <a:ln w="12700">
            <a:miter lim="400000"/>
          </a:ln>
        </p:spPr>
        <p:txBody>
          <a:bodyPr wrap="square" lIns="0" tIns="0" rIns="0" bIns="0">
            <a:spAutoFit/>
          </a:bodyPr>
          <a:lstStyle/>
          <a:p>
            <a:pPr marL="118872" indent="-118872" algn="l">
              <a:spcAft>
                <a:spcPts val="300"/>
              </a:spcAft>
              <a:buFont typeface="Arial" panose="020B0604020202020204" pitchFamily="34" charset="0"/>
              <a:buChar char="•"/>
            </a:pPr>
            <a:r>
              <a:rPr lang="en-US" sz="800" dirty="0">
                <a:solidFill>
                  <a:schemeClr val="tx1"/>
                </a:solidFill>
                <a:latin typeface="+mn-lt"/>
              </a:rPr>
              <a:t>Vertex</a:t>
            </a:r>
          </a:p>
          <a:p>
            <a:pPr marL="118872" indent="-118872" algn="l">
              <a:spcAft>
                <a:spcPts val="300"/>
              </a:spcAft>
              <a:buFont typeface="Arial" panose="020B0604020202020204" pitchFamily="34" charset="0"/>
              <a:buChar char="•"/>
            </a:pPr>
            <a:r>
              <a:rPr lang="en-US" sz="800" dirty="0">
                <a:solidFill>
                  <a:schemeClr val="tx1"/>
                </a:solidFill>
                <a:latin typeface="+mn-lt"/>
              </a:rPr>
              <a:t>Regeneron</a:t>
            </a:r>
          </a:p>
        </p:txBody>
      </p:sp>
      <p:sp>
        <p:nvSpPr>
          <p:cNvPr id="31" name="TextBox 30">
            <a:extLst>
              <a:ext uri="{FF2B5EF4-FFF2-40B4-BE49-F238E27FC236}">
                <a16:creationId xmlns:a16="http://schemas.microsoft.com/office/drawing/2014/main" id="{1067DDCA-7FBB-68A8-2DC3-702F7DADDBCD}"/>
              </a:ext>
            </a:extLst>
          </p:cNvPr>
          <p:cNvSpPr txBox="1"/>
          <p:nvPr/>
        </p:nvSpPr>
        <p:spPr>
          <a:xfrm>
            <a:off x="10665119" y="5258762"/>
            <a:ext cx="1015411" cy="284693"/>
          </a:xfrm>
          <a:prstGeom prst="rect">
            <a:avLst/>
          </a:prstGeom>
          <a:noFill/>
          <a:ln w="12700">
            <a:miter lim="400000"/>
          </a:ln>
        </p:spPr>
        <p:txBody>
          <a:bodyPr wrap="square" lIns="0" tIns="0" rIns="0" bIns="0">
            <a:spAutoFit/>
          </a:bodyPr>
          <a:lstStyle/>
          <a:p>
            <a:pPr marL="118872" indent="-118872" algn="l">
              <a:spcAft>
                <a:spcPts val="300"/>
              </a:spcAft>
              <a:buFont typeface="Arial" panose="020B0604020202020204" pitchFamily="34" charset="0"/>
              <a:buChar char="•"/>
            </a:pPr>
            <a:r>
              <a:rPr lang="en-US" sz="800" dirty="0">
                <a:solidFill>
                  <a:schemeClr val="tx1"/>
                </a:solidFill>
                <a:latin typeface="+mn-lt"/>
              </a:rPr>
              <a:t>ASML Holding</a:t>
            </a:r>
          </a:p>
          <a:p>
            <a:pPr marL="118872" indent="-118872" algn="l">
              <a:spcAft>
                <a:spcPts val="300"/>
              </a:spcAft>
              <a:buFont typeface="Arial" panose="020B0604020202020204" pitchFamily="34" charset="0"/>
              <a:buChar char="•"/>
            </a:pPr>
            <a:r>
              <a:rPr lang="en-US" sz="800" dirty="0">
                <a:solidFill>
                  <a:schemeClr val="tx1"/>
                </a:solidFill>
                <a:latin typeface="+mn-lt"/>
              </a:rPr>
              <a:t>Applied Materials</a:t>
            </a:r>
            <a:endParaRPr lang="en-US" sz="800" dirty="0"/>
          </a:p>
        </p:txBody>
      </p:sp>
      <p:cxnSp>
        <p:nvCxnSpPr>
          <p:cNvPr id="36" name="Straight Connector 35">
            <a:extLst>
              <a:ext uri="{FF2B5EF4-FFF2-40B4-BE49-F238E27FC236}">
                <a16:creationId xmlns:a16="http://schemas.microsoft.com/office/drawing/2014/main" id="{C9A0FFA1-AA4B-8B06-64FD-07616B55CA61}"/>
              </a:ext>
            </a:extLst>
          </p:cNvPr>
          <p:cNvCxnSpPr>
            <a:cxnSpLocks/>
          </p:cNvCxnSpPr>
          <p:nvPr/>
        </p:nvCxnSpPr>
        <p:spPr>
          <a:xfrm>
            <a:off x="8513525" y="2110997"/>
            <a:ext cx="0" cy="3489703"/>
          </a:xfrm>
          <a:prstGeom prst="line">
            <a:avLst/>
          </a:prstGeom>
          <a:noFill/>
          <a:ln w="9525" cap="flat">
            <a:solidFill>
              <a:schemeClr val="bg2">
                <a:lumMod val="60000"/>
                <a:lumOff val="40000"/>
              </a:schemeClr>
            </a:solidFill>
            <a:prstDash val="solid"/>
            <a:miter lim="400000"/>
          </a:ln>
          <a:effectLst/>
          <a:sp3d/>
        </p:spPr>
        <p:style>
          <a:lnRef idx="0">
            <a:scrgbClr r="0" g="0" b="0"/>
          </a:lnRef>
          <a:fillRef idx="0">
            <a:scrgbClr r="0" g="0" b="0"/>
          </a:fillRef>
          <a:effectRef idx="0">
            <a:scrgbClr r="0" g="0" b="0"/>
          </a:effectRef>
          <a:fontRef idx="none"/>
        </p:style>
      </p:cxnSp>
      <p:sp>
        <p:nvSpPr>
          <p:cNvPr id="39" name="Text Placeholder 5">
            <a:extLst>
              <a:ext uri="{FF2B5EF4-FFF2-40B4-BE49-F238E27FC236}">
                <a16:creationId xmlns:a16="http://schemas.microsoft.com/office/drawing/2014/main" id="{6A36CE2D-F707-7B3B-2D11-BEF6D8A74339}"/>
              </a:ext>
            </a:extLst>
          </p:cNvPr>
          <p:cNvSpPr txBox="1">
            <a:spLocks/>
          </p:cNvSpPr>
          <p:nvPr/>
        </p:nvSpPr>
        <p:spPr>
          <a:xfrm>
            <a:off x="2822453" y="4163712"/>
            <a:ext cx="817025" cy="236065"/>
          </a:xfrm>
          <a:prstGeom prst="rect">
            <a:avLst/>
          </a:prstGeom>
          <a:noFill/>
          <a:ln w="12700">
            <a:miter lim="400000"/>
          </a:ln>
          <a:extLst>
            <a:ext uri="{C572A759-6A51-4108-AA02-DFA0A04FC94B}">
              <ma14:wrappingTextBoxFlag xmlns="" xmlns:ma14="http://schemas.microsoft.com/office/mac/drawingml/2011/main" val="1"/>
            </a:ext>
          </a:extLst>
        </p:spPr>
        <p:txBody>
          <a:bodyPr lIns="0" tIns="0" rIns="0" bIns="0">
            <a:noAutofit/>
          </a:bodyPr>
          <a:lstStyle>
            <a:lvl1pPr marL="0" marR="0" indent="0" algn="l" defTabSz="228600" rtl="0" eaLnBrk="1" latinLnBrk="0" hangingPunct="1">
              <a:lnSpc>
                <a:spcPct val="100000"/>
              </a:lnSpc>
              <a:spcBef>
                <a:spcPts val="0"/>
              </a:spcBef>
              <a:spcAft>
                <a:spcPts val="1800"/>
              </a:spcAft>
              <a:buClrTx/>
              <a:buSzTx/>
              <a:buFont typeface="AvenirNext LT Com Medium" panose="020B0803020202020204" pitchFamily="34" charset="0"/>
              <a:buNone/>
              <a:tabLst/>
              <a:defRPr lang="en-US" sz="1800" b="1" i="0" u="none" strike="noStrike" cap="none" spc="0" baseline="0" dirty="0">
                <a:ln>
                  <a:noFill/>
                </a:ln>
                <a:solidFill>
                  <a:schemeClr val="accent1"/>
                </a:solidFill>
                <a:uFillTx/>
                <a:latin typeface="AvenirNext LT Com Regular" panose="020B0503020202020204" pitchFamily="34" charset="0"/>
                <a:ea typeface="+mn-ea"/>
                <a:cs typeface="+mn-cs"/>
                <a:sym typeface="Avenir Next LT Com Regular"/>
              </a:defRPr>
            </a:lvl1pPr>
            <a:lvl2pPr marL="284162" marR="0" indent="0" algn="l" defTabSz="228600" rtl="0" eaLnBrk="1" latinLnBrk="0" hangingPunct="1">
              <a:lnSpc>
                <a:spcPct val="100000"/>
              </a:lnSpc>
              <a:spcBef>
                <a:spcPts val="0"/>
              </a:spcBef>
              <a:spcAft>
                <a:spcPts val="1800"/>
              </a:spcAft>
              <a:buClrTx/>
              <a:buSzTx/>
              <a:buFont typeface="Arial" panose="020B0604020202020204" pitchFamily="34" charset="0"/>
              <a:buNone/>
              <a:tabLst/>
              <a:defRPr sz="1800" b="0" i="0" u="none" strike="noStrike" cap="none" spc="0" baseline="0">
                <a:ln>
                  <a:noFill/>
                </a:ln>
                <a:solidFill>
                  <a:srgbClr val="000000"/>
                </a:solidFill>
                <a:uFillTx/>
                <a:latin typeface="AvenirNext LT Com Regular" panose="020B0503020202020204" pitchFamily="34" charset="0"/>
                <a:ea typeface="AvenirNext LT Com Regular" panose="020B0503020202020204" pitchFamily="34" charset="0"/>
                <a:cs typeface="AvenirNext LT Com Regular" panose="020B0503020202020204" pitchFamily="34" charset="0"/>
                <a:sym typeface="Avenir Next LT Com Regular"/>
              </a:defRPr>
            </a:lvl2pPr>
            <a:lvl3pPr marL="569913" marR="0" indent="0" algn="l" defTabSz="228600" rtl="0" eaLnBrk="1" latinLnBrk="0" hangingPunct="1">
              <a:lnSpc>
                <a:spcPct val="100000"/>
              </a:lnSpc>
              <a:spcBef>
                <a:spcPts val="0"/>
              </a:spcBef>
              <a:spcAft>
                <a:spcPts val="1800"/>
              </a:spcAft>
              <a:buClrTx/>
              <a:buSzTx/>
              <a:buFont typeface="Arial" panose="020B0604020202020204" pitchFamily="34" charset="0"/>
              <a:buNone/>
              <a:tabLst/>
              <a:defRPr sz="1600" b="0" i="0" u="none" strike="noStrike" cap="none" spc="0" baseline="0">
                <a:ln>
                  <a:noFill/>
                </a:ln>
                <a:solidFill>
                  <a:srgbClr val="000000"/>
                </a:solidFill>
                <a:uFillTx/>
                <a:latin typeface="AvenirNext LT Com Regular" panose="020B0503020202020204" pitchFamily="34" charset="0"/>
                <a:ea typeface="AvenirNext LT Com Regular" panose="020B0503020202020204" pitchFamily="34" charset="0"/>
                <a:cs typeface="AvenirNext LT Com Regular" panose="020B0503020202020204" pitchFamily="34" charset="0"/>
                <a:sym typeface="Avenir Next LT Com Regular"/>
              </a:defRPr>
            </a:lvl3pPr>
            <a:lvl4pPr marL="0" marR="0" indent="342900" algn="l" defTabSz="228600" rtl="0" eaLnBrk="1" latinLnBrk="0" hangingPunct="1">
              <a:lnSpc>
                <a:spcPct val="100000"/>
              </a:lnSpc>
              <a:spcBef>
                <a:spcPts val="0"/>
              </a:spcBef>
              <a:spcAft>
                <a:spcPts val="1800"/>
              </a:spcAft>
              <a:buClrTx/>
              <a:buSzTx/>
              <a:buFontTx/>
              <a:buNone/>
              <a:tabLst/>
              <a:defRPr sz="1600" b="0" i="0" u="none" strike="noStrike" cap="none" spc="0" baseline="0">
                <a:ln>
                  <a:noFill/>
                </a:ln>
                <a:solidFill>
                  <a:srgbClr val="000000"/>
                </a:solidFill>
                <a:uFillTx/>
                <a:latin typeface="AvenirNext LT Com Regular" panose="020B0503020202020204" pitchFamily="34" charset="0"/>
                <a:ea typeface="AvenirNext LT Com Regular" panose="020B0503020202020204" pitchFamily="34" charset="0"/>
                <a:cs typeface="AvenirNext LT Com Regular" panose="020B0503020202020204" pitchFamily="34" charset="0"/>
                <a:sym typeface="Avenir Next LT Com Regular"/>
              </a:defRPr>
            </a:lvl4pPr>
            <a:lvl5pPr marL="0" marR="0" indent="457200" algn="l" defTabSz="228600" rtl="0" eaLnBrk="1" latinLnBrk="0" hangingPunct="1">
              <a:lnSpc>
                <a:spcPct val="100000"/>
              </a:lnSpc>
              <a:spcBef>
                <a:spcPts val="0"/>
              </a:spcBef>
              <a:spcAft>
                <a:spcPts val="1800"/>
              </a:spcAft>
              <a:buClrTx/>
              <a:buSzTx/>
              <a:buFontTx/>
              <a:buNone/>
              <a:tabLst/>
              <a:defRPr sz="1600" b="0" i="0" u="none" strike="noStrike" cap="none" spc="0" baseline="0">
                <a:ln>
                  <a:noFill/>
                </a:ln>
                <a:solidFill>
                  <a:srgbClr val="000000"/>
                </a:solidFill>
                <a:uFillTx/>
                <a:latin typeface="AvenirNext LT Com Regular" panose="020B0503020202020204" pitchFamily="34" charset="0"/>
                <a:ea typeface="AvenirNext LT Com Regular" panose="020B0503020202020204" pitchFamily="34" charset="0"/>
                <a:cs typeface="AvenirNext LT Com Regular" panose="020B0503020202020204" pitchFamily="34" charset="0"/>
                <a:sym typeface="Avenir Next LT Com Regular"/>
              </a:defRPr>
            </a:lvl5pPr>
            <a:lvl6pPr marL="0" marR="0" indent="571500" algn="l" defTabSz="228600" rtl="0" eaLnBrk="1" latinLnBrk="0" hangingPunct="1">
              <a:lnSpc>
                <a:spcPct val="120000"/>
              </a:lnSpc>
              <a:spcBef>
                <a:spcPts val="1500"/>
              </a:spcBef>
              <a:spcAft>
                <a:spcPts val="0"/>
              </a:spcAft>
              <a:buClrTx/>
              <a:buSzTx/>
              <a:buFontTx/>
              <a:buNone/>
              <a:tabLst/>
              <a:defRPr sz="1800" b="0" i="0" u="none" strike="noStrike" cap="none" spc="0" baseline="0">
                <a:ln>
                  <a:noFill/>
                </a:ln>
                <a:solidFill>
                  <a:srgbClr val="000000"/>
                </a:solidFill>
                <a:uFillTx/>
                <a:latin typeface="Avenir Next LT Com Regular"/>
                <a:ea typeface="Avenir Next LT Com Regular"/>
                <a:cs typeface="Avenir Next LT Com Regular"/>
                <a:sym typeface="Avenir Next LT Com Regular"/>
              </a:defRPr>
            </a:lvl6pPr>
            <a:lvl7pPr marL="0" marR="0" indent="685800" algn="l" defTabSz="228600" rtl="0" eaLnBrk="1" latinLnBrk="0" hangingPunct="1">
              <a:lnSpc>
                <a:spcPct val="120000"/>
              </a:lnSpc>
              <a:spcBef>
                <a:spcPts val="1500"/>
              </a:spcBef>
              <a:spcAft>
                <a:spcPts val="0"/>
              </a:spcAft>
              <a:buClrTx/>
              <a:buSzTx/>
              <a:buFontTx/>
              <a:buNone/>
              <a:tabLst/>
              <a:defRPr sz="1800" b="0" i="0" u="none" strike="noStrike" cap="none" spc="0" baseline="0">
                <a:ln>
                  <a:noFill/>
                </a:ln>
                <a:solidFill>
                  <a:srgbClr val="000000"/>
                </a:solidFill>
                <a:uFillTx/>
                <a:latin typeface="Avenir Next LT Com Regular"/>
                <a:ea typeface="Avenir Next LT Com Regular"/>
                <a:cs typeface="Avenir Next LT Com Regular"/>
                <a:sym typeface="Avenir Next LT Com Regular"/>
              </a:defRPr>
            </a:lvl7pPr>
            <a:lvl8pPr marL="0" marR="0" indent="800100" algn="l" defTabSz="228600" rtl="0" eaLnBrk="1" latinLnBrk="0" hangingPunct="1">
              <a:lnSpc>
                <a:spcPct val="120000"/>
              </a:lnSpc>
              <a:spcBef>
                <a:spcPts val="1500"/>
              </a:spcBef>
              <a:spcAft>
                <a:spcPts val="0"/>
              </a:spcAft>
              <a:buClrTx/>
              <a:buSzTx/>
              <a:buFontTx/>
              <a:buNone/>
              <a:tabLst/>
              <a:defRPr sz="1800" b="0" i="0" u="none" strike="noStrike" cap="none" spc="0" baseline="0">
                <a:ln>
                  <a:noFill/>
                </a:ln>
                <a:solidFill>
                  <a:srgbClr val="000000"/>
                </a:solidFill>
                <a:uFillTx/>
                <a:latin typeface="Avenir Next LT Com Regular"/>
                <a:ea typeface="Avenir Next LT Com Regular"/>
                <a:cs typeface="Avenir Next LT Com Regular"/>
                <a:sym typeface="Avenir Next LT Com Regular"/>
              </a:defRPr>
            </a:lvl8pPr>
            <a:lvl9pPr marL="0" marR="0" indent="914400" algn="l" defTabSz="228600" rtl="0" eaLnBrk="1" latinLnBrk="0" hangingPunct="1">
              <a:lnSpc>
                <a:spcPct val="120000"/>
              </a:lnSpc>
              <a:spcBef>
                <a:spcPts val="1500"/>
              </a:spcBef>
              <a:spcAft>
                <a:spcPts val="0"/>
              </a:spcAft>
              <a:buClrTx/>
              <a:buSzTx/>
              <a:buFontTx/>
              <a:buNone/>
              <a:tabLst/>
              <a:defRPr sz="1800" b="0" i="0" u="none" strike="noStrike" cap="none" spc="0" baseline="0">
                <a:ln>
                  <a:noFill/>
                </a:ln>
                <a:solidFill>
                  <a:srgbClr val="000000"/>
                </a:solidFill>
                <a:uFillTx/>
                <a:latin typeface="Avenir Next LT Com Regular"/>
                <a:ea typeface="Avenir Next LT Com Regular"/>
                <a:cs typeface="Avenir Next LT Com Regular"/>
                <a:sym typeface="Avenir Next LT Com Regular"/>
              </a:defRPr>
            </a:lvl9pPr>
          </a:lstStyle>
          <a:p>
            <a:pPr marL="0" marR="0" lvl="0" indent="0" algn="ctr" defTabSz="228600" rtl="0" eaLnBrk="1" fontAlgn="auto" latinLnBrk="0" hangingPunct="1">
              <a:lnSpc>
                <a:spcPct val="100000"/>
              </a:lnSpc>
              <a:spcBef>
                <a:spcPts val="0"/>
              </a:spcBef>
              <a:spcAft>
                <a:spcPts val="1800"/>
              </a:spcAft>
              <a:buClrTx/>
              <a:buSzTx/>
              <a:buFont typeface="AvenirNext LT Com Medium" panose="020B0803020202020204" pitchFamily="34" charset="0"/>
              <a:buNone/>
              <a:tabLst/>
              <a:defRPr/>
            </a:pPr>
            <a:r>
              <a:rPr kumimoji="0" lang="en-IN" sz="1200" b="1" i="0" u="none" strike="noStrike" kern="0" cap="none" spc="0" normalizeH="0" baseline="0" noProof="0" dirty="0">
                <a:ln>
                  <a:noFill/>
                </a:ln>
                <a:solidFill>
                  <a:schemeClr val="tx1"/>
                </a:solidFill>
                <a:effectLst/>
                <a:uLnTx/>
                <a:uFillTx/>
                <a:latin typeface="AvenirNext LT Com Regular" panose="020B0503020202020204" pitchFamily="34" charset="0"/>
                <a:ea typeface="+mn-ea"/>
                <a:cs typeface="+mn-cs"/>
                <a:sym typeface="Avenir Next LT Com Regular"/>
              </a:rPr>
              <a:t>Sales</a:t>
            </a:r>
          </a:p>
        </p:txBody>
      </p:sp>
      <p:sp>
        <p:nvSpPr>
          <p:cNvPr id="40" name="Text Placeholder 5">
            <a:extLst>
              <a:ext uri="{FF2B5EF4-FFF2-40B4-BE49-F238E27FC236}">
                <a16:creationId xmlns:a16="http://schemas.microsoft.com/office/drawing/2014/main" id="{32CC004A-608C-B9AC-5073-FFDC3CCA7624}"/>
              </a:ext>
            </a:extLst>
          </p:cNvPr>
          <p:cNvSpPr txBox="1">
            <a:spLocks/>
          </p:cNvSpPr>
          <p:nvPr/>
        </p:nvSpPr>
        <p:spPr>
          <a:xfrm>
            <a:off x="2824754" y="4941818"/>
            <a:ext cx="814724" cy="236065"/>
          </a:xfrm>
          <a:prstGeom prst="rect">
            <a:avLst/>
          </a:prstGeom>
          <a:noFill/>
          <a:ln w="12700">
            <a:miter lim="400000"/>
          </a:ln>
          <a:extLst>
            <a:ext uri="{C572A759-6A51-4108-AA02-DFA0A04FC94B}">
              <ma14:wrappingTextBoxFlag xmlns="" xmlns:ma14="http://schemas.microsoft.com/office/mac/drawingml/2011/main" val="1"/>
            </a:ext>
          </a:extLst>
        </p:spPr>
        <p:txBody>
          <a:bodyPr lIns="0" tIns="0" rIns="0" bIns="0">
            <a:noAutofit/>
          </a:bodyPr>
          <a:lstStyle>
            <a:lvl1pPr marL="0" marR="0" indent="0" algn="l" defTabSz="228600" rtl="0" eaLnBrk="1" latinLnBrk="0" hangingPunct="1">
              <a:lnSpc>
                <a:spcPct val="100000"/>
              </a:lnSpc>
              <a:spcBef>
                <a:spcPts val="0"/>
              </a:spcBef>
              <a:spcAft>
                <a:spcPts val="1800"/>
              </a:spcAft>
              <a:buClrTx/>
              <a:buSzTx/>
              <a:buFont typeface="AvenirNext LT Com Medium" panose="020B0803020202020204" pitchFamily="34" charset="0"/>
              <a:buNone/>
              <a:tabLst/>
              <a:defRPr lang="en-US" sz="1800" b="1" i="0" u="none" strike="noStrike" cap="none" spc="0" baseline="0" dirty="0">
                <a:ln>
                  <a:noFill/>
                </a:ln>
                <a:solidFill>
                  <a:schemeClr val="accent1"/>
                </a:solidFill>
                <a:uFillTx/>
                <a:latin typeface="AvenirNext LT Com Regular" panose="020B0503020202020204" pitchFamily="34" charset="0"/>
                <a:ea typeface="+mn-ea"/>
                <a:cs typeface="+mn-cs"/>
                <a:sym typeface="Avenir Next LT Com Regular"/>
              </a:defRPr>
            </a:lvl1pPr>
            <a:lvl2pPr marL="284162" marR="0" indent="0" algn="l" defTabSz="228600" rtl="0" eaLnBrk="1" latinLnBrk="0" hangingPunct="1">
              <a:lnSpc>
                <a:spcPct val="100000"/>
              </a:lnSpc>
              <a:spcBef>
                <a:spcPts val="0"/>
              </a:spcBef>
              <a:spcAft>
                <a:spcPts val="1800"/>
              </a:spcAft>
              <a:buClrTx/>
              <a:buSzTx/>
              <a:buFont typeface="Arial" panose="020B0604020202020204" pitchFamily="34" charset="0"/>
              <a:buNone/>
              <a:tabLst/>
              <a:defRPr sz="1800" b="0" i="0" u="none" strike="noStrike" cap="none" spc="0" baseline="0">
                <a:ln>
                  <a:noFill/>
                </a:ln>
                <a:solidFill>
                  <a:srgbClr val="000000"/>
                </a:solidFill>
                <a:uFillTx/>
                <a:latin typeface="AvenirNext LT Com Regular" panose="020B0503020202020204" pitchFamily="34" charset="0"/>
                <a:ea typeface="AvenirNext LT Com Regular" panose="020B0503020202020204" pitchFamily="34" charset="0"/>
                <a:cs typeface="AvenirNext LT Com Regular" panose="020B0503020202020204" pitchFamily="34" charset="0"/>
                <a:sym typeface="Avenir Next LT Com Regular"/>
              </a:defRPr>
            </a:lvl2pPr>
            <a:lvl3pPr marL="569913" marR="0" indent="0" algn="l" defTabSz="228600" rtl="0" eaLnBrk="1" latinLnBrk="0" hangingPunct="1">
              <a:lnSpc>
                <a:spcPct val="100000"/>
              </a:lnSpc>
              <a:spcBef>
                <a:spcPts val="0"/>
              </a:spcBef>
              <a:spcAft>
                <a:spcPts val="1800"/>
              </a:spcAft>
              <a:buClrTx/>
              <a:buSzTx/>
              <a:buFont typeface="Arial" panose="020B0604020202020204" pitchFamily="34" charset="0"/>
              <a:buNone/>
              <a:tabLst/>
              <a:defRPr sz="1600" b="0" i="0" u="none" strike="noStrike" cap="none" spc="0" baseline="0">
                <a:ln>
                  <a:noFill/>
                </a:ln>
                <a:solidFill>
                  <a:srgbClr val="000000"/>
                </a:solidFill>
                <a:uFillTx/>
                <a:latin typeface="AvenirNext LT Com Regular" panose="020B0503020202020204" pitchFamily="34" charset="0"/>
                <a:ea typeface="AvenirNext LT Com Regular" panose="020B0503020202020204" pitchFamily="34" charset="0"/>
                <a:cs typeface="AvenirNext LT Com Regular" panose="020B0503020202020204" pitchFamily="34" charset="0"/>
                <a:sym typeface="Avenir Next LT Com Regular"/>
              </a:defRPr>
            </a:lvl3pPr>
            <a:lvl4pPr marL="0" marR="0" indent="342900" algn="l" defTabSz="228600" rtl="0" eaLnBrk="1" latinLnBrk="0" hangingPunct="1">
              <a:lnSpc>
                <a:spcPct val="100000"/>
              </a:lnSpc>
              <a:spcBef>
                <a:spcPts val="0"/>
              </a:spcBef>
              <a:spcAft>
                <a:spcPts val="1800"/>
              </a:spcAft>
              <a:buClrTx/>
              <a:buSzTx/>
              <a:buFontTx/>
              <a:buNone/>
              <a:tabLst/>
              <a:defRPr sz="1600" b="0" i="0" u="none" strike="noStrike" cap="none" spc="0" baseline="0">
                <a:ln>
                  <a:noFill/>
                </a:ln>
                <a:solidFill>
                  <a:srgbClr val="000000"/>
                </a:solidFill>
                <a:uFillTx/>
                <a:latin typeface="AvenirNext LT Com Regular" panose="020B0503020202020204" pitchFamily="34" charset="0"/>
                <a:ea typeface="AvenirNext LT Com Regular" panose="020B0503020202020204" pitchFamily="34" charset="0"/>
                <a:cs typeface="AvenirNext LT Com Regular" panose="020B0503020202020204" pitchFamily="34" charset="0"/>
                <a:sym typeface="Avenir Next LT Com Regular"/>
              </a:defRPr>
            </a:lvl4pPr>
            <a:lvl5pPr marL="0" marR="0" indent="457200" algn="l" defTabSz="228600" rtl="0" eaLnBrk="1" latinLnBrk="0" hangingPunct="1">
              <a:lnSpc>
                <a:spcPct val="100000"/>
              </a:lnSpc>
              <a:spcBef>
                <a:spcPts val="0"/>
              </a:spcBef>
              <a:spcAft>
                <a:spcPts val="1800"/>
              </a:spcAft>
              <a:buClrTx/>
              <a:buSzTx/>
              <a:buFontTx/>
              <a:buNone/>
              <a:tabLst/>
              <a:defRPr sz="1600" b="0" i="0" u="none" strike="noStrike" cap="none" spc="0" baseline="0">
                <a:ln>
                  <a:noFill/>
                </a:ln>
                <a:solidFill>
                  <a:srgbClr val="000000"/>
                </a:solidFill>
                <a:uFillTx/>
                <a:latin typeface="AvenirNext LT Com Regular" panose="020B0503020202020204" pitchFamily="34" charset="0"/>
                <a:ea typeface="AvenirNext LT Com Regular" panose="020B0503020202020204" pitchFamily="34" charset="0"/>
                <a:cs typeface="AvenirNext LT Com Regular" panose="020B0503020202020204" pitchFamily="34" charset="0"/>
                <a:sym typeface="Avenir Next LT Com Regular"/>
              </a:defRPr>
            </a:lvl5pPr>
            <a:lvl6pPr marL="0" marR="0" indent="571500" algn="l" defTabSz="228600" rtl="0" eaLnBrk="1" latinLnBrk="0" hangingPunct="1">
              <a:lnSpc>
                <a:spcPct val="120000"/>
              </a:lnSpc>
              <a:spcBef>
                <a:spcPts val="1500"/>
              </a:spcBef>
              <a:spcAft>
                <a:spcPts val="0"/>
              </a:spcAft>
              <a:buClrTx/>
              <a:buSzTx/>
              <a:buFontTx/>
              <a:buNone/>
              <a:tabLst/>
              <a:defRPr sz="1800" b="0" i="0" u="none" strike="noStrike" cap="none" spc="0" baseline="0">
                <a:ln>
                  <a:noFill/>
                </a:ln>
                <a:solidFill>
                  <a:srgbClr val="000000"/>
                </a:solidFill>
                <a:uFillTx/>
                <a:latin typeface="Avenir Next LT Com Regular"/>
                <a:ea typeface="Avenir Next LT Com Regular"/>
                <a:cs typeface="Avenir Next LT Com Regular"/>
                <a:sym typeface="Avenir Next LT Com Regular"/>
              </a:defRPr>
            </a:lvl6pPr>
            <a:lvl7pPr marL="0" marR="0" indent="685800" algn="l" defTabSz="228600" rtl="0" eaLnBrk="1" latinLnBrk="0" hangingPunct="1">
              <a:lnSpc>
                <a:spcPct val="120000"/>
              </a:lnSpc>
              <a:spcBef>
                <a:spcPts val="1500"/>
              </a:spcBef>
              <a:spcAft>
                <a:spcPts val="0"/>
              </a:spcAft>
              <a:buClrTx/>
              <a:buSzTx/>
              <a:buFontTx/>
              <a:buNone/>
              <a:tabLst/>
              <a:defRPr sz="1800" b="0" i="0" u="none" strike="noStrike" cap="none" spc="0" baseline="0">
                <a:ln>
                  <a:noFill/>
                </a:ln>
                <a:solidFill>
                  <a:srgbClr val="000000"/>
                </a:solidFill>
                <a:uFillTx/>
                <a:latin typeface="Avenir Next LT Com Regular"/>
                <a:ea typeface="Avenir Next LT Com Regular"/>
                <a:cs typeface="Avenir Next LT Com Regular"/>
                <a:sym typeface="Avenir Next LT Com Regular"/>
              </a:defRPr>
            </a:lvl7pPr>
            <a:lvl8pPr marL="0" marR="0" indent="800100" algn="l" defTabSz="228600" rtl="0" eaLnBrk="1" latinLnBrk="0" hangingPunct="1">
              <a:lnSpc>
                <a:spcPct val="120000"/>
              </a:lnSpc>
              <a:spcBef>
                <a:spcPts val="1500"/>
              </a:spcBef>
              <a:spcAft>
                <a:spcPts val="0"/>
              </a:spcAft>
              <a:buClrTx/>
              <a:buSzTx/>
              <a:buFontTx/>
              <a:buNone/>
              <a:tabLst/>
              <a:defRPr sz="1800" b="0" i="0" u="none" strike="noStrike" cap="none" spc="0" baseline="0">
                <a:ln>
                  <a:noFill/>
                </a:ln>
                <a:solidFill>
                  <a:srgbClr val="000000"/>
                </a:solidFill>
                <a:uFillTx/>
                <a:latin typeface="Avenir Next LT Com Regular"/>
                <a:ea typeface="Avenir Next LT Com Regular"/>
                <a:cs typeface="Avenir Next LT Com Regular"/>
                <a:sym typeface="Avenir Next LT Com Regular"/>
              </a:defRPr>
            </a:lvl8pPr>
            <a:lvl9pPr marL="0" marR="0" indent="914400" algn="l" defTabSz="228600" rtl="0" eaLnBrk="1" latinLnBrk="0" hangingPunct="1">
              <a:lnSpc>
                <a:spcPct val="120000"/>
              </a:lnSpc>
              <a:spcBef>
                <a:spcPts val="1500"/>
              </a:spcBef>
              <a:spcAft>
                <a:spcPts val="0"/>
              </a:spcAft>
              <a:buClrTx/>
              <a:buSzTx/>
              <a:buFontTx/>
              <a:buNone/>
              <a:tabLst/>
              <a:defRPr sz="1800" b="0" i="0" u="none" strike="noStrike" cap="none" spc="0" baseline="0">
                <a:ln>
                  <a:noFill/>
                </a:ln>
                <a:solidFill>
                  <a:srgbClr val="000000"/>
                </a:solidFill>
                <a:uFillTx/>
                <a:latin typeface="Avenir Next LT Com Regular"/>
                <a:ea typeface="Avenir Next LT Com Regular"/>
                <a:cs typeface="Avenir Next LT Com Regular"/>
                <a:sym typeface="Avenir Next LT Com Regular"/>
              </a:defRPr>
            </a:lvl9pPr>
          </a:lstStyle>
          <a:p>
            <a:pPr marL="0" marR="0" lvl="0" indent="0" algn="ctr" defTabSz="228600" rtl="0" eaLnBrk="1" fontAlgn="auto" latinLnBrk="0" hangingPunct="1">
              <a:lnSpc>
                <a:spcPct val="100000"/>
              </a:lnSpc>
              <a:spcBef>
                <a:spcPts val="0"/>
              </a:spcBef>
              <a:spcAft>
                <a:spcPts val="1800"/>
              </a:spcAft>
              <a:buClrTx/>
              <a:buSzTx/>
              <a:buFont typeface="AvenirNext LT Com Medium" panose="020B0803020202020204" pitchFamily="34" charset="0"/>
              <a:buNone/>
              <a:tabLst/>
              <a:defRPr/>
            </a:pPr>
            <a:r>
              <a:rPr kumimoji="0" lang="en-IN" sz="1200" b="1" i="0" u="none" strike="noStrike" kern="0" cap="none" spc="0" normalizeH="0" baseline="0" noProof="0" dirty="0">
                <a:ln>
                  <a:noFill/>
                </a:ln>
                <a:solidFill>
                  <a:schemeClr val="tx1"/>
                </a:solidFill>
                <a:effectLst/>
                <a:uLnTx/>
                <a:uFillTx/>
                <a:latin typeface="AvenirNext LT Com Regular" panose="020B0503020202020204" pitchFamily="34" charset="0"/>
                <a:ea typeface="+mn-ea"/>
                <a:cs typeface="+mn-cs"/>
                <a:sym typeface="Avenir Next LT Com Regular"/>
              </a:rPr>
              <a:t>Profit</a:t>
            </a:r>
          </a:p>
        </p:txBody>
      </p:sp>
      <p:sp>
        <p:nvSpPr>
          <p:cNvPr id="42" name="TextBox 41">
            <a:extLst>
              <a:ext uri="{FF2B5EF4-FFF2-40B4-BE49-F238E27FC236}">
                <a16:creationId xmlns:a16="http://schemas.microsoft.com/office/drawing/2014/main" id="{874241C7-B135-3A93-5E57-FA69707F557D}"/>
              </a:ext>
            </a:extLst>
          </p:cNvPr>
          <p:cNvSpPr txBox="1"/>
          <p:nvPr/>
        </p:nvSpPr>
        <p:spPr>
          <a:xfrm>
            <a:off x="1797821" y="4177444"/>
            <a:ext cx="469680" cy="169277"/>
          </a:xfrm>
          <a:prstGeom prst="rect">
            <a:avLst/>
          </a:prstGeom>
          <a:ln w="12700">
            <a:miter lim="400000"/>
          </a:ln>
        </p:spPr>
        <p:txBody>
          <a:bodyPr wrap="square" lIns="0" tIns="0" rIns="0" bIns="0" rtlCol="0">
            <a:spAutoFit/>
          </a:bodyPr>
          <a:lstStyle/>
          <a:p>
            <a:r>
              <a:rPr lang="en-US" sz="1100" b="1" dirty="0">
                <a:solidFill>
                  <a:schemeClr val="accent1"/>
                </a:solidFill>
                <a:latin typeface="AvenirNext LT Com Regular" panose="020B0503020202020204" pitchFamily="34" charset="0"/>
              </a:rPr>
              <a:t>$1,904</a:t>
            </a:r>
          </a:p>
        </p:txBody>
      </p:sp>
      <p:sp>
        <p:nvSpPr>
          <p:cNvPr id="43" name="TextBox 42">
            <a:extLst>
              <a:ext uri="{FF2B5EF4-FFF2-40B4-BE49-F238E27FC236}">
                <a16:creationId xmlns:a16="http://schemas.microsoft.com/office/drawing/2014/main" id="{DDEE42E0-EB5D-9CF2-8912-144F872BA7F9}"/>
              </a:ext>
            </a:extLst>
          </p:cNvPr>
          <p:cNvSpPr txBox="1"/>
          <p:nvPr/>
        </p:nvSpPr>
        <p:spPr>
          <a:xfrm>
            <a:off x="2245912" y="4935809"/>
            <a:ext cx="346249" cy="169277"/>
          </a:xfrm>
          <a:prstGeom prst="rect">
            <a:avLst/>
          </a:prstGeom>
          <a:ln w="12700">
            <a:miter lim="400000"/>
          </a:ln>
        </p:spPr>
        <p:txBody>
          <a:bodyPr wrap="square" lIns="0" tIns="0" rIns="0" bIns="0" rtlCol="0">
            <a:spAutoFit/>
          </a:bodyPr>
          <a:lstStyle/>
          <a:p>
            <a:r>
              <a:rPr lang="en-US" sz="1100" b="1" dirty="0">
                <a:solidFill>
                  <a:schemeClr val="accent1"/>
                </a:solidFill>
                <a:latin typeface="AvenirNext LT Com Regular" panose="020B0503020202020204" pitchFamily="34" charset="0"/>
              </a:rPr>
              <a:t>$508</a:t>
            </a:r>
          </a:p>
        </p:txBody>
      </p:sp>
      <p:sp>
        <p:nvSpPr>
          <p:cNvPr id="44" name="TextBox 43">
            <a:extLst>
              <a:ext uri="{FF2B5EF4-FFF2-40B4-BE49-F238E27FC236}">
                <a16:creationId xmlns:a16="http://schemas.microsoft.com/office/drawing/2014/main" id="{5211575A-2AE2-A222-8803-96657884C8FA}"/>
              </a:ext>
            </a:extLst>
          </p:cNvPr>
          <p:cNvSpPr txBox="1"/>
          <p:nvPr/>
        </p:nvSpPr>
        <p:spPr>
          <a:xfrm>
            <a:off x="3928550" y="4935809"/>
            <a:ext cx="346249" cy="169277"/>
          </a:xfrm>
          <a:prstGeom prst="rect">
            <a:avLst/>
          </a:prstGeom>
          <a:ln w="12700">
            <a:miter lim="400000"/>
          </a:ln>
        </p:spPr>
        <p:txBody>
          <a:bodyPr wrap="square" lIns="0" tIns="0" rIns="0" bIns="0" rtlCol="0">
            <a:spAutoFit/>
          </a:bodyPr>
          <a:lstStyle/>
          <a:p>
            <a:r>
              <a:rPr lang="en-US" sz="1100" b="1" dirty="0">
                <a:solidFill>
                  <a:srgbClr val="008E77"/>
                </a:solidFill>
                <a:latin typeface="AvenirNext LT Com Regular" panose="020B0503020202020204" pitchFamily="34" charset="0"/>
              </a:rPr>
              <a:t>$771</a:t>
            </a:r>
          </a:p>
        </p:txBody>
      </p:sp>
      <p:sp>
        <p:nvSpPr>
          <p:cNvPr id="45" name="TextBox 44">
            <a:extLst>
              <a:ext uri="{FF2B5EF4-FFF2-40B4-BE49-F238E27FC236}">
                <a16:creationId xmlns:a16="http://schemas.microsoft.com/office/drawing/2014/main" id="{39CBC1FC-F827-0C07-F69F-5AFCE6B06839}"/>
              </a:ext>
            </a:extLst>
          </p:cNvPr>
          <p:cNvSpPr txBox="1"/>
          <p:nvPr/>
        </p:nvSpPr>
        <p:spPr>
          <a:xfrm>
            <a:off x="4862421" y="4197614"/>
            <a:ext cx="469680" cy="169277"/>
          </a:xfrm>
          <a:prstGeom prst="rect">
            <a:avLst/>
          </a:prstGeom>
          <a:ln w="12700">
            <a:miter lim="400000"/>
          </a:ln>
        </p:spPr>
        <p:txBody>
          <a:bodyPr wrap="square" lIns="0" tIns="0" rIns="0" bIns="0" rtlCol="0">
            <a:spAutoFit/>
          </a:bodyPr>
          <a:lstStyle/>
          <a:p>
            <a:r>
              <a:rPr lang="en-US" sz="1100" b="1" dirty="0">
                <a:solidFill>
                  <a:srgbClr val="008E77"/>
                </a:solidFill>
                <a:latin typeface="AvenirNext LT Com Regular" panose="020B0503020202020204" pitchFamily="34" charset="0"/>
              </a:rPr>
              <a:t>$4,878</a:t>
            </a:r>
          </a:p>
        </p:txBody>
      </p:sp>
      <p:sp>
        <p:nvSpPr>
          <p:cNvPr id="47" name="TextBox 46">
            <a:extLst>
              <a:ext uri="{FF2B5EF4-FFF2-40B4-BE49-F238E27FC236}">
                <a16:creationId xmlns:a16="http://schemas.microsoft.com/office/drawing/2014/main" id="{A68664D9-4726-36A0-A734-EC557E03BEB6}"/>
              </a:ext>
            </a:extLst>
          </p:cNvPr>
          <p:cNvSpPr txBox="1"/>
          <p:nvPr/>
        </p:nvSpPr>
        <p:spPr>
          <a:xfrm>
            <a:off x="5300416" y="3353706"/>
            <a:ext cx="556243" cy="169277"/>
          </a:xfrm>
          <a:prstGeom prst="rect">
            <a:avLst/>
          </a:prstGeom>
          <a:ln w="12700">
            <a:miter lim="400000"/>
          </a:ln>
        </p:spPr>
        <p:txBody>
          <a:bodyPr wrap="square" lIns="0" tIns="0" rIns="0" bIns="0" rtlCol="0">
            <a:spAutoFit/>
          </a:bodyPr>
          <a:lstStyle/>
          <a:p>
            <a:r>
              <a:rPr lang="en-US" sz="1100" b="1" dirty="0">
                <a:solidFill>
                  <a:srgbClr val="008E77"/>
                </a:solidFill>
                <a:latin typeface="AvenirNext LT Com Regular" panose="020B0503020202020204" pitchFamily="34" charset="0"/>
              </a:rPr>
              <a:t>$15,791</a:t>
            </a:r>
          </a:p>
        </p:txBody>
      </p:sp>
      <p:sp>
        <p:nvSpPr>
          <p:cNvPr id="6" name="TextBox 5">
            <a:extLst>
              <a:ext uri="{FF2B5EF4-FFF2-40B4-BE49-F238E27FC236}">
                <a16:creationId xmlns:a16="http://schemas.microsoft.com/office/drawing/2014/main" id="{C3788671-0B2E-BCA8-9749-46D11D7CBE35}"/>
              </a:ext>
            </a:extLst>
          </p:cNvPr>
          <p:cNvSpPr txBox="1"/>
          <p:nvPr/>
        </p:nvSpPr>
        <p:spPr>
          <a:xfrm>
            <a:off x="11444742" y="4875405"/>
            <a:ext cx="65" cy="215444"/>
          </a:xfrm>
          <a:prstGeom prst="rect">
            <a:avLst/>
          </a:prstGeom>
          <a:ln w="12700">
            <a:miter lim="400000"/>
          </a:ln>
        </p:spPr>
        <p:txBody>
          <a:bodyPr wrap="none" lIns="0" tIns="0" rIns="0" bIns="0" rtlCol="0">
            <a:spAutoFit/>
          </a:bodyPr>
          <a:lstStyle/>
          <a:p>
            <a:endParaRPr lang="en-US" sz="1400" b="1" dirty="0" err="1">
              <a:latin typeface="+mn-lt"/>
            </a:endParaRPr>
          </a:p>
        </p:txBody>
      </p:sp>
      <p:sp>
        <p:nvSpPr>
          <p:cNvPr id="50" name="TextBox 49">
            <a:extLst>
              <a:ext uri="{FF2B5EF4-FFF2-40B4-BE49-F238E27FC236}">
                <a16:creationId xmlns:a16="http://schemas.microsoft.com/office/drawing/2014/main" id="{FEC6AB60-47A3-E0B6-449A-5D0133396CB2}"/>
              </a:ext>
            </a:extLst>
          </p:cNvPr>
          <p:cNvSpPr txBox="1"/>
          <p:nvPr/>
        </p:nvSpPr>
        <p:spPr>
          <a:xfrm>
            <a:off x="6596311" y="4641438"/>
            <a:ext cx="654025" cy="120867"/>
          </a:xfrm>
          <a:prstGeom prst="rect">
            <a:avLst/>
          </a:prstGeom>
          <a:ln w="12700">
            <a:miter lim="400000"/>
          </a:ln>
        </p:spPr>
        <p:txBody>
          <a:bodyPr wrap="none" lIns="0" tIns="0" rIns="0" bIns="0" rtlCol="0">
            <a:spAutoFit/>
          </a:bodyPr>
          <a:lstStyle/>
          <a:p>
            <a:pPr>
              <a:lnSpc>
                <a:spcPts val="1000"/>
              </a:lnSpc>
            </a:pPr>
            <a:r>
              <a:rPr lang="en-US" sz="800" b="1" dirty="0">
                <a:solidFill>
                  <a:schemeClr val="tx1">
                    <a:lumMod val="65000"/>
                    <a:lumOff val="35000"/>
                  </a:schemeClr>
                </a:solidFill>
                <a:latin typeface="AvenirNext LT Com Regular" panose="020B0503020202020204" pitchFamily="34" charset="0"/>
              </a:rPr>
              <a:t>Magnificent 7</a:t>
            </a:r>
          </a:p>
        </p:txBody>
      </p:sp>
      <p:sp>
        <p:nvSpPr>
          <p:cNvPr id="58" name="TextBox 57">
            <a:extLst>
              <a:ext uri="{FF2B5EF4-FFF2-40B4-BE49-F238E27FC236}">
                <a16:creationId xmlns:a16="http://schemas.microsoft.com/office/drawing/2014/main" id="{F2833424-4ECC-1E06-0043-4C7B6213BB06}"/>
              </a:ext>
            </a:extLst>
          </p:cNvPr>
          <p:cNvSpPr txBox="1"/>
          <p:nvPr/>
        </p:nvSpPr>
        <p:spPr>
          <a:xfrm>
            <a:off x="7749685" y="4641438"/>
            <a:ext cx="532197" cy="377347"/>
          </a:xfrm>
          <a:prstGeom prst="rect">
            <a:avLst/>
          </a:prstGeom>
          <a:ln w="12700">
            <a:miter lim="400000"/>
          </a:ln>
        </p:spPr>
        <p:txBody>
          <a:bodyPr wrap="none" lIns="0" tIns="0" rIns="0" bIns="0" rtlCol="0">
            <a:spAutoFit/>
          </a:bodyPr>
          <a:lstStyle/>
          <a:p>
            <a:pPr>
              <a:lnSpc>
                <a:spcPts val="1000"/>
              </a:lnSpc>
            </a:pPr>
            <a:r>
              <a:rPr lang="en-US" sz="800" b="1" dirty="0">
                <a:solidFill>
                  <a:schemeClr val="tx1">
                    <a:lumMod val="65000"/>
                    <a:lumOff val="35000"/>
                  </a:schemeClr>
                </a:solidFill>
                <a:latin typeface="AvenirNext LT Com Regular" panose="020B0503020202020204" pitchFamily="34" charset="0"/>
              </a:rPr>
              <a:t>Remainder</a:t>
            </a:r>
            <a:br>
              <a:rPr lang="en-US" sz="800" b="1" dirty="0">
                <a:solidFill>
                  <a:schemeClr val="tx1">
                    <a:lumMod val="65000"/>
                    <a:lumOff val="35000"/>
                  </a:schemeClr>
                </a:solidFill>
                <a:latin typeface="AvenirNext LT Com Regular" panose="020B0503020202020204" pitchFamily="34" charset="0"/>
              </a:rPr>
            </a:br>
            <a:r>
              <a:rPr lang="en-US" sz="800" b="1" dirty="0">
                <a:solidFill>
                  <a:schemeClr val="tx1">
                    <a:lumMod val="65000"/>
                    <a:lumOff val="35000"/>
                  </a:schemeClr>
                </a:solidFill>
                <a:latin typeface="AvenirNext LT Com Regular" panose="020B0503020202020204" pitchFamily="34" charset="0"/>
              </a:rPr>
              <a:t>of S&amp;P 500</a:t>
            </a:r>
            <a:br>
              <a:rPr lang="en-US" sz="800" b="1" dirty="0">
                <a:solidFill>
                  <a:schemeClr val="tx1">
                    <a:lumMod val="65000"/>
                    <a:lumOff val="35000"/>
                  </a:schemeClr>
                </a:solidFill>
                <a:latin typeface="AvenirNext LT Com Regular" panose="020B0503020202020204" pitchFamily="34" charset="0"/>
              </a:rPr>
            </a:br>
            <a:r>
              <a:rPr lang="en-US" sz="800" b="1" dirty="0">
                <a:solidFill>
                  <a:schemeClr val="tx1">
                    <a:lumMod val="65000"/>
                    <a:lumOff val="35000"/>
                  </a:schemeClr>
                </a:solidFill>
                <a:latin typeface="AvenirNext LT Com Regular" panose="020B0503020202020204" pitchFamily="34" charset="0"/>
              </a:rPr>
              <a:t>Index</a:t>
            </a:r>
          </a:p>
        </p:txBody>
      </p:sp>
      <p:sp>
        <p:nvSpPr>
          <p:cNvPr id="65" name="TextBox 64">
            <a:extLst>
              <a:ext uri="{FF2B5EF4-FFF2-40B4-BE49-F238E27FC236}">
                <a16:creationId xmlns:a16="http://schemas.microsoft.com/office/drawing/2014/main" id="{17A084C5-7D96-C7E9-EA42-C349A325961E}"/>
              </a:ext>
            </a:extLst>
          </p:cNvPr>
          <p:cNvSpPr txBox="1"/>
          <p:nvPr/>
        </p:nvSpPr>
        <p:spPr>
          <a:xfrm>
            <a:off x="8772894" y="4641438"/>
            <a:ext cx="520975" cy="249107"/>
          </a:xfrm>
          <a:prstGeom prst="rect">
            <a:avLst/>
          </a:prstGeom>
          <a:ln w="12700">
            <a:miter lim="400000"/>
          </a:ln>
        </p:spPr>
        <p:txBody>
          <a:bodyPr wrap="none" lIns="0" tIns="0" rIns="0" bIns="0" rtlCol="0">
            <a:spAutoFit/>
          </a:bodyPr>
          <a:lstStyle/>
          <a:p>
            <a:pPr>
              <a:lnSpc>
                <a:spcPts val="1000"/>
              </a:lnSpc>
            </a:pPr>
            <a:r>
              <a:rPr lang="en-US" sz="800" b="1" dirty="0">
                <a:solidFill>
                  <a:schemeClr val="tx1">
                    <a:lumMod val="65000"/>
                    <a:lumOff val="35000"/>
                  </a:schemeClr>
                </a:solidFill>
                <a:latin typeface="AvenirNext LT Com Regular" panose="020B0503020202020204" pitchFamily="34" charset="0"/>
              </a:rPr>
              <a:t>Aerospace</a:t>
            </a:r>
            <a:br>
              <a:rPr lang="en-US" sz="800" b="1" dirty="0">
                <a:solidFill>
                  <a:schemeClr val="tx1">
                    <a:lumMod val="65000"/>
                    <a:lumOff val="35000"/>
                  </a:schemeClr>
                </a:solidFill>
                <a:latin typeface="AvenirNext LT Com Regular" panose="020B0503020202020204" pitchFamily="34" charset="0"/>
              </a:rPr>
            </a:br>
            <a:r>
              <a:rPr lang="en-US" sz="800" b="1" dirty="0">
                <a:solidFill>
                  <a:schemeClr val="tx1">
                    <a:lumMod val="65000"/>
                    <a:lumOff val="35000"/>
                  </a:schemeClr>
                </a:solidFill>
                <a:latin typeface="AvenirNext LT Com Regular" panose="020B0503020202020204" pitchFamily="34" charset="0"/>
              </a:rPr>
              <a:t>equipment</a:t>
            </a:r>
          </a:p>
        </p:txBody>
      </p:sp>
      <p:sp>
        <p:nvSpPr>
          <p:cNvPr id="66" name="TextBox 65">
            <a:extLst>
              <a:ext uri="{FF2B5EF4-FFF2-40B4-BE49-F238E27FC236}">
                <a16:creationId xmlns:a16="http://schemas.microsoft.com/office/drawing/2014/main" id="{D5FC8A0D-9024-6F2F-A407-14E1E9BAC9FC}"/>
              </a:ext>
            </a:extLst>
          </p:cNvPr>
          <p:cNvSpPr txBox="1"/>
          <p:nvPr/>
        </p:nvSpPr>
        <p:spPr>
          <a:xfrm>
            <a:off x="9748099" y="4641438"/>
            <a:ext cx="687689" cy="120867"/>
          </a:xfrm>
          <a:prstGeom prst="rect">
            <a:avLst/>
          </a:prstGeom>
          <a:ln w="12700">
            <a:miter lim="400000"/>
          </a:ln>
        </p:spPr>
        <p:txBody>
          <a:bodyPr wrap="none" lIns="0" tIns="0" rIns="0" bIns="0" rtlCol="0">
            <a:spAutoFit/>
          </a:bodyPr>
          <a:lstStyle/>
          <a:p>
            <a:pPr>
              <a:lnSpc>
                <a:spcPts val="1000"/>
              </a:lnSpc>
            </a:pPr>
            <a:r>
              <a:rPr lang="en-US" sz="800" b="1" dirty="0">
                <a:solidFill>
                  <a:schemeClr val="tx1">
                    <a:lumMod val="65000"/>
                    <a:lumOff val="35000"/>
                  </a:schemeClr>
                </a:solidFill>
                <a:latin typeface="AvenirNext LT Com Regular" panose="020B0503020202020204" pitchFamily="34" charset="0"/>
              </a:rPr>
              <a:t>Biotechnology</a:t>
            </a:r>
          </a:p>
        </p:txBody>
      </p:sp>
      <p:sp>
        <p:nvSpPr>
          <p:cNvPr id="67" name="TextBox 66">
            <a:extLst>
              <a:ext uri="{FF2B5EF4-FFF2-40B4-BE49-F238E27FC236}">
                <a16:creationId xmlns:a16="http://schemas.microsoft.com/office/drawing/2014/main" id="{7BBCFB02-6ED9-164B-988E-1833FCBBA604}"/>
              </a:ext>
            </a:extLst>
          </p:cNvPr>
          <p:cNvSpPr txBox="1"/>
          <p:nvPr/>
        </p:nvSpPr>
        <p:spPr>
          <a:xfrm>
            <a:off x="10712532" y="4641438"/>
            <a:ext cx="797618" cy="377347"/>
          </a:xfrm>
          <a:prstGeom prst="rect">
            <a:avLst/>
          </a:prstGeom>
          <a:ln w="12700">
            <a:miter lim="400000"/>
          </a:ln>
        </p:spPr>
        <p:txBody>
          <a:bodyPr wrap="square" lIns="0" tIns="0" rIns="0" bIns="0" rtlCol="0">
            <a:spAutoFit/>
          </a:bodyPr>
          <a:lstStyle/>
          <a:p>
            <a:pPr>
              <a:lnSpc>
                <a:spcPts val="1000"/>
              </a:lnSpc>
            </a:pPr>
            <a:r>
              <a:rPr lang="en-US" sz="800" b="1" dirty="0">
                <a:solidFill>
                  <a:schemeClr val="tx1">
                    <a:lumMod val="65000"/>
                    <a:lumOff val="35000"/>
                  </a:schemeClr>
                </a:solidFill>
                <a:latin typeface="AvenirNext LT Com Regular" panose="020B0503020202020204" pitchFamily="34" charset="0"/>
              </a:rPr>
              <a:t>Semiconductor materials &amp; equipment</a:t>
            </a:r>
          </a:p>
        </p:txBody>
      </p:sp>
      <p:sp>
        <p:nvSpPr>
          <p:cNvPr id="72" name="TextBox 71">
            <a:extLst>
              <a:ext uri="{FF2B5EF4-FFF2-40B4-BE49-F238E27FC236}">
                <a16:creationId xmlns:a16="http://schemas.microsoft.com/office/drawing/2014/main" id="{29D76086-307A-378D-2896-C979265EF3E3}"/>
              </a:ext>
            </a:extLst>
          </p:cNvPr>
          <p:cNvSpPr txBox="1"/>
          <p:nvPr/>
        </p:nvSpPr>
        <p:spPr>
          <a:xfrm>
            <a:off x="8571287" y="5258762"/>
            <a:ext cx="1024250" cy="284693"/>
          </a:xfrm>
          <a:prstGeom prst="rect">
            <a:avLst/>
          </a:prstGeom>
          <a:noFill/>
          <a:ln w="12700">
            <a:miter lim="400000"/>
          </a:ln>
        </p:spPr>
        <p:txBody>
          <a:bodyPr wrap="square" lIns="0" tIns="0" rIns="0" bIns="0">
            <a:spAutoFit/>
          </a:bodyPr>
          <a:lstStyle/>
          <a:p>
            <a:pPr marL="118872" indent="-118872" algn="l">
              <a:spcAft>
                <a:spcPts val="300"/>
              </a:spcAft>
              <a:buFont typeface="Arial" panose="020B0604020202020204" pitchFamily="34" charset="0"/>
              <a:buChar char="•"/>
            </a:pPr>
            <a:r>
              <a:rPr lang="en-US" sz="800" dirty="0">
                <a:solidFill>
                  <a:schemeClr val="tx1"/>
                </a:solidFill>
                <a:latin typeface="+mn-lt"/>
              </a:rPr>
              <a:t>General Electric</a:t>
            </a:r>
          </a:p>
          <a:p>
            <a:pPr marL="118872" indent="-118872" algn="l">
              <a:spcAft>
                <a:spcPts val="300"/>
              </a:spcAft>
              <a:buFont typeface="Arial" panose="020B0604020202020204" pitchFamily="34" charset="0"/>
              <a:buChar char="•"/>
            </a:pPr>
            <a:r>
              <a:rPr lang="en-US" sz="800" dirty="0">
                <a:solidFill>
                  <a:schemeClr val="tx1"/>
                </a:solidFill>
                <a:latin typeface="+mn-lt"/>
              </a:rPr>
              <a:t>RTX Corporation</a:t>
            </a:r>
            <a:endParaRPr lang="en-US" sz="800" dirty="0"/>
          </a:p>
        </p:txBody>
      </p:sp>
      <p:cxnSp>
        <p:nvCxnSpPr>
          <p:cNvPr id="18" name="Straight Connector 17">
            <a:extLst>
              <a:ext uri="{FF2B5EF4-FFF2-40B4-BE49-F238E27FC236}">
                <a16:creationId xmlns:a16="http://schemas.microsoft.com/office/drawing/2014/main" id="{9189BB30-7781-207F-863A-6BEFEBAD242B}"/>
              </a:ext>
            </a:extLst>
          </p:cNvPr>
          <p:cNvCxnSpPr>
            <a:cxnSpLocks/>
          </p:cNvCxnSpPr>
          <p:nvPr/>
        </p:nvCxnSpPr>
        <p:spPr>
          <a:xfrm flipH="1">
            <a:off x="6466114" y="4358830"/>
            <a:ext cx="1977242" cy="0"/>
          </a:xfrm>
          <a:prstGeom prst="line">
            <a:avLst/>
          </a:prstGeom>
          <a:noFill/>
          <a:ln w="9525" cap="flat">
            <a:solidFill>
              <a:schemeClr val="bg1">
                <a:lumMod val="50000"/>
              </a:schemeClr>
            </a:solidFill>
            <a:prstDash val="solid"/>
            <a:miter lim="400000"/>
          </a:ln>
          <a:effectLst/>
          <a:sp3d/>
        </p:spPr>
        <p:style>
          <a:lnRef idx="0">
            <a:scrgbClr r="0" g="0" b="0"/>
          </a:lnRef>
          <a:fillRef idx="0">
            <a:scrgbClr r="0" g="0" b="0"/>
          </a:fillRef>
          <a:effectRef idx="0">
            <a:scrgbClr r="0" g="0" b="0"/>
          </a:effectRef>
          <a:fontRef idx="none"/>
        </p:style>
      </p:cxnSp>
      <p:cxnSp>
        <p:nvCxnSpPr>
          <p:cNvPr id="32" name="Straight Connector 31">
            <a:extLst>
              <a:ext uri="{FF2B5EF4-FFF2-40B4-BE49-F238E27FC236}">
                <a16:creationId xmlns:a16="http://schemas.microsoft.com/office/drawing/2014/main" id="{3300CBE4-2969-25F8-5755-58BC77CEC2EA}"/>
              </a:ext>
            </a:extLst>
          </p:cNvPr>
          <p:cNvCxnSpPr>
            <a:cxnSpLocks/>
          </p:cNvCxnSpPr>
          <p:nvPr/>
        </p:nvCxnSpPr>
        <p:spPr>
          <a:xfrm flipH="1">
            <a:off x="8627423" y="4358830"/>
            <a:ext cx="2944182" cy="0"/>
          </a:xfrm>
          <a:prstGeom prst="line">
            <a:avLst/>
          </a:prstGeom>
          <a:noFill/>
          <a:ln w="9525" cap="flat">
            <a:solidFill>
              <a:schemeClr val="bg1">
                <a:lumMod val="50000"/>
              </a:schemeClr>
            </a:solidFill>
            <a:prstDash val="solid"/>
            <a:miter lim="400000"/>
          </a:ln>
          <a:effectLst/>
          <a:sp3d/>
        </p:spPr>
        <p:style>
          <a:lnRef idx="0">
            <a:scrgbClr r="0" g="0" b="0"/>
          </a:lnRef>
          <a:fillRef idx="0">
            <a:scrgbClr r="0" g="0" b="0"/>
          </a:fillRef>
          <a:effectRef idx="0">
            <a:scrgbClr r="0" g="0" b="0"/>
          </a:effectRef>
          <a:fontRef idx="none"/>
        </p:style>
      </p:cxnSp>
      <p:sp>
        <p:nvSpPr>
          <p:cNvPr id="68" name="Rectangle 67">
            <a:extLst>
              <a:ext uri="{FF2B5EF4-FFF2-40B4-BE49-F238E27FC236}">
                <a16:creationId xmlns:a16="http://schemas.microsoft.com/office/drawing/2014/main" id="{963E4ADF-B987-6765-0AD4-0F4177A858B0}"/>
              </a:ext>
            </a:extLst>
          </p:cNvPr>
          <p:cNvSpPr/>
          <p:nvPr/>
        </p:nvSpPr>
        <p:spPr>
          <a:xfrm>
            <a:off x="8921785" y="2128933"/>
            <a:ext cx="83584" cy="83584"/>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sp>
        <p:nvSpPr>
          <p:cNvPr id="69" name="Rectangle 68">
            <a:extLst>
              <a:ext uri="{FF2B5EF4-FFF2-40B4-BE49-F238E27FC236}">
                <a16:creationId xmlns:a16="http://schemas.microsoft.com/office/drawing/2014/main" id="{1903E723-673B-EFC7-AD59-DD0DC6072A72}"/>
              </a:ext>
            </a:extLst>
          </p:cNvPr>
          <p:cNvSpPr/>
          <p:nvPr/>
        </p:nvSpPr>
        <p:spPr>
          <a:xfrm>
            <a:off x="10091942" y="2127414"/>
            <a:ext cx="83584" cy="83584"/>
          </a:xfrm>
          <a:prstGeom prst="rect">
            <a:avLst/>
          </a:prstGeom>
          <a:solidFill>
            <a:schemeClr val="tx2">
              <a:lumMod val="10000"/>
              <a:lumOff val="90000"/>
            </a:schemeClr>
          </a:solidFill>
          <a:ln w="12700" cap="flat">
            <a:solidFill>
              <a:schemeClr val="accent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sp>
        <p:nvSpPr>
          <p:cNvPr id="26" name="Text Placeholder 5">
            <a:extLst>
              <a:ext uri="{FF2B5EF4-FFF2-40B4-BE49-F238E27FC236}">
                <a16:creationId xmlns:a16="http://schemas.microsoft.com/office/drawing/2014/main" id="{5829B5FF-D026-BFC9-EB83-6509C9CF9C96}"/>
              </a:ext>
            </a:extLst>
          </p:cNvPr>
          <p:cNvSpPr txBox="1">
            <a:spLocks/>
          </p:cNvSpPr>
          <p:nvPr/>
        </p:nvSpPr>
        <p:spPr>
          <a:xfrm>
            <a:off x="6555434" y="1844437"/>
            <a:ext cx="5055956" cy="178506"/>
          </a:xfrm>
          <a:prstGeom prst="rect">
            <a:avLst/>
          </a:prstGeom>
          <a:noFill/>
          <a:ln w="12700">
            <a:miter lim="400000"/>
          </a:ln>
          <a:extLst>
            <a:ext uri="{C572A759-6A51-4108-AA02-DFA0A04FC94B}">
              <ma14:wrappingTextBoxFlag xmlns="" xmlns:ma14="http://schemas.microsoft.com/office/mac/drawingml/2011/main" val="1"/>
            </a:ext>
          </a:extLst>
        </p:spPr>
        <p:txBody>
          <a:bodyPr lIns="0" tIns="0" rIns="0" bIns="0">
            <a:noAutofit/>
          </a:bodyPr>
          <a:lstStyle>
            <a:lvl1pPr marL="0" marR="0" indent="0" algn="l" defTabSz="228600" rtl="0" eaLnBrk="1" latinLnBrk="0" hangingPunct="1">
              <a:lnSpc>
                <a:spcPct val="100000"/>
              </a:lnSpc>
              <a:spcBef>
                <a:spcPts val="0"/>
              </a:spcBef>
              <a:spcAft>
                <a:spcPts val="1800"/>
              </a:spcAft>
              <a:buClrTx/>
              <a:buSzTx/>
              <a:buFont typeface="AvenirNext LT Com Medium" panose="020B0803020202020204" pitchFamily="34" charset="0"/>
              <a:buNone/>
              <a:tabLst/>
              <a:defRPr lang="en-US" sz="1800" b="1" i="0" u="none" strike="noStrike" cap="none" spc="0" baseline="0" dirty="0">
                <a:ln>
                  <a:noFill/>
                </a:ln>
                <a:solidFill>
                  <a:schemeClr val="accent1"/>
                </a:solidFill>
                <a:uFillTx/>
                <a:latin typeface="AvenirNext LT Com Regular" panose="020B0503020202020204" pitchFamily="34" charset="0"/>
                <a:ea typeface="+mn-ea"/>
                <a:cs typeface="+mn-cs"/>
                <a:sym typeface="Avenir Next LT Com Regular"/>
              </a:defRPr>
            </a:lvl1pPr>
            <a:lvl2pPr marL="284162" marR="0" indent="0" algn="l" defTabSz="228600" rtl="0" eaLnBrk="1" latinLnBrk="0" hangingPunct="1">
              <a:lnSpc>
                <a:spcPct val="100000"/>
              </a:lnSpc>
              <a:spcBef>
                <a:spcPts val="0"/>
              </a:spcBef>
              <a:spcAft>
                <a:spcPts val="1800"/>
              </a:spcAft>
              <a:buClrTx/>
              <a:buSzTx/>
              <a:buFont typeface="Arial" panose="020B0604020202020204" pitchFamily="34" charset="0"/>
              <a:buNone/>
              <a:tabLst/>
              <a:defRPr sz="1800" b="0" i="0" u="none" strike="noStrike" cap="none" spc="0" baseline="0">
                <a:ln>
                  <a:noFill/>
                </a:ln>
                <a:solidFill>
                  <a:srgbClr val="000000"/>
                </a:solidFill>
                <a:uFillTx/>
                <a:latin typeface="AvenirNext LT Com Regular" panose="020B0503020202020204" pitchFamily="34" charset="0"/>
                <a:ea typeface="AvenirNext LT Com Regular" panose="020B0503020202020204" pitchFamily="34" charset="0"/>
                <a:cs typeface="AvenirNext LT Com Regular" panose="020B0503020202020204" pitchFamily="34" charset="0"/>
                <a:sym typeface="Avenir Next LT Com Regular"/>
              </a:defRPr>
            </a:lvl2pPr>
            <a:lvl3pPr marL="569913" marR="0" indent="0" algn="l" defTabSz="228600" rtl="0" eaLnBrk="1" latinLnBrk="0" hangingPunct="1">
              <a:lnSpc>
                <a:spcPct val="100000"/>
              </a:lnSpc>
              <a:spcBef>
                <a:spcPts val="0"/>
              </a:spcBef>
              <a:spcAft>
                <a:spcPts val="1800"/>
              </a:spcAft>
              <a:buClrTx/>
              <a:buSzTx/>
              <a:buFont typeface="Arial" panose="020B0604020202020204" pitchFamily="34" charset="0"/>
              <a:buNone/>
              <a:tabLst/>
              <a:defRPr sz="1600" b="0" i="0" u="none" strike="noStrike" cap="none" spc="0" baseline="0">
                <a:ln>
                  <a:noFill/>
                </a:ln>
                <a:solidFill>
                  <a:srgbClr val="000000"/>
                </a:solidFill>
                <a:uFillTx/>
                <a:latin typeface="AvenirNext LT Com Regular" panose="020B0503020202020204" pitchFamily="34" charset="0"/>
                <a:ea typeface="AvenirNext LT Com Regular" panose="020B0503020202020204" pitchFamily="34" charset="0"/>
                <a:cs typeface="AvenirNext LT Com Regular" panose="020B0503020202020204" pitchFamily="34" charset="0"/>
                <a:sym typeface="Avenir Next LT Com Regular"/>
              </a:defRPr>
            </a:lvl3pPr>
            <a:lvl4pPr marL="0" marR="0" indent="342900" algn="l" defTabSz="228600" rtl="0" eaLnBrk="1" latinLnBrk="0" hangingPunct="1">
              <a:lnSpc>
                <a:spcPct val="100000"/>
              </a:lnSpc>
              <a:spcBef>
                <a:spcPts val="0"/>
              </a:spcBef>
              <a:spcAft>
                <a:spcPts val="1800"/>
              </a:spcAft>
              <a:buClrTx/>
              <a:buSzTx/>
              <a:buFontTx/>
              <a:buNone/>
              <a:tabLst/>
              <a:defRPr sz="1600" b="0" i="0" u="none" strike="noStrike" cap="none" spc="0" baseline="0">
                <a:ln>
                  <a:noFill/>
                </a:ln>
                <a:solidFill>
                  <a:srgbClr val="000000"/>
                </a:solidFill>
                <a:uFillTx/>
                <a:latin typeface="AvenirNext LT Com Regular" panose="020B0503020202020204" pitchFamily="34" charset="0"/>
                <a:ea typeface="AvenirNext LT Com Regular" panose="020B0503020202020204" pitchFamily="34" charset="0"/>
                <a:cs typeface="AvenirNext LT Com Regular" panose="020B0503020202020204" pitchFamily="34" charset="0"/>
                <a:sym typeface="Avenir Next LT Com Regular"/>
              </a:defRPr>
            </a:lvl4pPr>
            <a:lvl5pPr marL="0" marR="0" indent="457200" algn="l" defTabSz="228600" rtl="0" eaLnBrk="1" latinLnBrk="0" hangingPunct="1">
              <a:lnSpc>
                <a:spcPct val="100000"/>
              </a:lnSpc>
              <a:spcBef>
                <a:spcPts val="0"/>
              </a:spcBef>
              <a:spcAft>
                <a:spcPts val="1800"/>
              </a:spcAft>
              <a:buClrTx/>
              <a:buSzTx/>
              <a:buFontTx/>
              <a:buNone/>
              <a:tabLst/>
              <a:defRPr sz="1600" b="0" i="0" u="none" strike="noStrike" cap="none" spc="0" baseline="0">
                <a:ln>
                  <a:noFill/>
                </a:ln>
                <a:solidFill>
                  <a:srgbClr val="000000"/>
                </a:solidFill>
                <a:uFillTx/>
                <a:latin typeface="AvenirNext LT Com Regular" panose="020B0503020202020204" pitchFamily="34" charset="0"/>
                <a:ea typeface="AvenirNext LT Com Regular" panose="020B0503020202020204" pitchFamily="34" charset="0"/>
                <a:cs typeface="AvenirNext LT Com Regular" panose="020B0503020202020204" pitchFamily="34" charset="0"/>
                <a:sym typeface="Avenir Next LT Com Regular"/>
              </a:defRPr>
            </a:lvl5pPr>
            <a:lvl6pPr marL="0" marR="0" indent="571500" algn="l" defTabSz="228600" rtl="0" eaLnBrk="1" latinLnBrk="0" hangingPunct="1">
              <a:lnSpc>
                <a:spcPct val="120000"/>
              </a:lnSpc>
              <a:spcBef>
                <a:spcPts val="1500"/>
              </a:spcBef>
              <a:spcAft>
                <a:spcPts val="0"/>
              </a:spcAft>
              <a:buClrTx/>
              <a:buSzTx/>
              <a:buFontTx/>
              <a:buNone/>
              <a:tabLst/>
              <a:defRPr sz="1800" b="0" i="0" u="none" strike="noStrike" cap="none" spc="0" baseline="0">
                <a:ln>
                  <a:noFill/>
                </a:ln>
                <a:solidFill>
                  <a:srgbClr val="000000"/>
                </a:solidFill>
                <a:uFillTx/>
                <a:latin typeface="Avenir Next LT Com Regular"/>
                <a:ea typeface="Avenir Next LT Com Regular"/>
                <a:cs typeface="Avenir Next LT Com Regular"/>
                <a:sym typeface="Avenir Next LT Com Regular"/>
              </a:defRPr>
            </a:lvl6pPr>
            <a:lvl7pPr marL="0" marR="0" indent="685800" algn="l" defTabSz="228600" rtl="0" eaLnBrk="1" latinLnBrk="0" hangingPunct="1">
              <a:lnSpc>
                <a:spcPct val="120000"/>
              </a:lnSpc>
              <a:spcBef>
                <a:spcPts val="1500"/>
              </a:spcBef>
              <a:spcAft>
                <a:spcPts val="0"/>
              </a:spcAft>
              <a:buClrTx/>
              <a:buSzTx/>
              <a:buFontTx/>
              <a:buNone/>
              <a:tabLst/>
              <a:defRPr sz="1800" b="0" i="0" u="none" strike="noStrike" cap="none" spc="0" baseline="0">
                <a:ln>
                  <a:noFill/>
                </a:ln>
                <a:solidFill>
                  <a:srgbClr val="000000"/>
                </a:solidFill>
                <a:uFillTx/>
                <a:latin typeface="Avenir Next LT Com Regular"/>
                <a:ea typeface="Avenir Next LT Com Regular"/>
                <a:cs typeface="Avenir Next LT Com Regular"/>
                <a:sym typeface="Avenir Next LT Com Regular"/>
              </a:defRPr>
            </a:lvl7pPr>
            <a:lvl8pPr marL="0" marR="0" indent="800100" algn="l" defTabSz="228600" rtl="0" eaLnBrk="1" latinLnBrk="0" hangingPunct="1">
              <a:lnSpc>
                <a:spcPct val="120000"/>
              </a:lnSpc>
              <a:spcBef>
                <a:spcPts val="1500"/>
              </a:spcBef>
              <a:spcAft>
                <a:spcPts val="0"/>
              </a:spcAft>
              <a:buClrTx/>
              <a:buSzTx/>
              <a:buFontTx/>
              <a:buNone/>
              <a:tabLst/>
              <a:defRPr sz="1800" b="0" i="0" u="none" strike="noStrike" cap="none" spc="0" baseline="0">
                <a:ln>
                  <a:noFill/>
                </a:ln>
                <a:solidFill>
                  <a:srgbClr val="000000"/>
                </a:solidFill>
                <a:uFillTx/>
                <a:latin typeface="Avenir Next LT Com Regular"/>
                <a:ea typeface="Avenir Next LT Com Regular"/>
                <a:cs typeface="Avenir Next LT Com Regular"/>
                <a:sym typeface="Avenir Next LT Com Regular"/>
              </a:defRPr>
            </a:lvl8pPr>
            <a:lvl9pPr marL="0" marR="0" indent="914400" algn="l" defTabSz="228600" rtl="0" eaLnBrk="1" latinLnBrk="0" hangingPunct="1">
              <a:lnSpc>
                <a:spcPct val="120000"/>
              </a:lnSpc>
              <a:spcBef>
                <a:spcPts val="1500"/>
              </a:spcBef>
              <a:spcAft>
                <a:spcPts val="0"/>
              </a:spcAft>
              <a:buClrTx/>
              <a:buSzTx/>
              <a:buFontTx/>
              <a:buNone/>
              <a:tabLst/>
              <a:defRPr sz="1800" b="0" i="0" u="none" strike="noStrike" cap="none" spc="0" baseline="0">
                <a:ln>
                  <a:noFill/>
                </a:ln>
                <a:solidFill>
                  <a:srgbClr val="000000"/>
                </a:solidFill>
                <a:uFillTx/>
                <a:latin typeface="Avenir Next LT Com Regular"/>
                <a:ea typeface="Avenir Next LT Com Regular"/>
                <a:cs typeface="Avenir Next LT Com Regular"/>
                <a:sym typeface="Avenir Next LT Com Regular"/>
              </a:defRPr>
            </a:lvl9pPr>
          </a:lstStyle>
          <a:p>
            <a:pPr marL="0" marR="0" lvl="0" indent="0" algn="l" defTabSz="228600" rtl="0" eaLnBrk="1" fontAlgn="auto" latinLnBrk="0" hangingPunct="1">
              <a:lnSpc>
                <a:spcPct val="100000"/>
              </a:lnSpc>
              <a:spcBef>
                <a:spcPts val="0"/>
              </a:spcBef>
              <a:spcAft>
                <a:spcPts val="1800"/>
              </a:spcAft>
              <a:buClrTx/>
              <a:buSzTx/>
              <a:buFont typeface="AvenirNext LT Com Medium" panose="020B0803020202020204" pitchFamily="34" charset="0"/>
              <a:buNone/>
              <a:tabLst/>
              <a:defRPr/>
            </a:pPr>
            <a:r>
              <a:rPr kumimoji="0" lang="en-IN" sz="1000" b="1" i="0" u="none" strike="noStrike" kern="0" cap="none" spc="0" normalizeH="0" baseline="0" noProof="0" dirty="0">
                <a:ln>
                  <a:noFill/>
                </a:ln>
                <a:solidFill>
                  <a:srgbClr val="000000">
                    <a:lumMod val="65000"/>
                    <a:lumOff val="35000"/>
                  </a:srgbClr>
                </a:solidFill>
                <a:effectLst/>
                <a:uLnTx/>
                <a:uFillTx/>
                <a:latin typeface="AvenirNext LT Com Regular" panose="020B0503020202020204" pitchFamily="34" charset="0"/>
                <a:ea typeface="+mn-ea"/>
                <a:cs typeface="+mn-cs"/>
                <a:sym typeface="Avenir Next LT Com Regular"/>
              </a:rPr>
              <a:t>S&amp;P 500 Index valuations and projected earnings growth</a:t>
            </a:r>
          </a:p>
        </p:txBody>
      </p:sp>
      <p:sp>
        <p:nvSpPr>
          <p:cNvPr id="20" name="TextBox 19">
            <a:extLst>
              <a:ext uri="{FF2B5EF4-FFF2-40B4-BE49-F238E27FC236}">
                <a16:creationId xmlns:a16="http://schemas.microsoft.com/office/drawing/2014/main" id="{8B29D70D-AAA8-488A-21EB-B8C4497E50B0}"/>
              </a:ext>
            </a:extLst>
          </p:cNvPr>
          <p:cNvSpPr txBox="1"/>
          <p:nvPr/>
        </p:nvSpPr>
        <p:spPr>
          <a:xfrm>
            <a:off x="6526337" y="5821906"/>
            <a:ext cx="5061282" cy="505267"/>
          </a:xfrm>
          <a:prstGeom prst="rect">
            <a:avLst/>
          </a:prstGeom>
          <a:noFill/>
          <a:ln w="12700">
            <a:miter lim="400000"/>
          </a:ln>
        </p:spPr>
        <p:txBody>
          <a:bodyPr wrap="square" lIns="0" tIns="0" rIns="0" bIns="0">
            <a:spAutoFit/>
          </a:bodyPr>
          <a:lstStyle/>
          <a:p>
            <a:pPr marL="63500" algn="l">
              <a:spcAft>
                <a:spcPts val="100"/>
              </a:spcAft>
            </a:pPr>
            <a:r>
              <a:rPr lang="en-US" sz="800" b="0" i="0" dirty="0">
                <a:solidFill>
                  <a:schemeClr val="tx1">
                    <a:lumMod val="65000"/>
                    <a:lumOff val="35000"/>
                  </a:schemeClr>
                </a:solidFill>
                <a:effectLst/>
                <a:latin typeface="+mn-lt"/>
              </a:rPr>
              <a:t>Source: FactSet. As of 8/31/24. Forward P/E multiple represents the forward P/E multiple for the current fiscal year.</a:t>
            </a:r>
          </a:p>
          <a:p>
            <a:pPr marL="63500" indent="-26988" algn="l">
              <a:spcAft>
                <a:spcPts val="100"/>
              </a:spcAft>
            </a:pPr>
            <a:r>
              <a:rPr lang="en-US" sz="800" dirty="0">
                <a:solidFill>
                  <a:schemeClr val="tx1">
                    <a:lumMod val="65000"/>
                    <a:lumOff val="35000"/>
                  </a:schemeClr>
                </a:solidFill>
                <a:latin typeface="+mn-lt"/>
              </a:rPr>
              <a:t>*Estimated earnings growth is a % annual growth figure. Magnificent 7 stocks were the top 7 contributors </a:t>
            </a:r>
            <a:br>
              <a:rPr lang="en-US" sz="800" dirty="0">
                <a:solidFill>
                  <a:schemeClr val="tx1">
                    <a:lumMod val="65000"/>
                    <a:lumOff val="35000"/>
                  </a:schemeClr>
                </a:solidFill>
                <a:latin typeface="+mn-lt"/>
              </a:rPr>
            </a:br>
            <a:r>
              <a:rPr lang="en-US" sz="800" dirty="0">
                <a:solidFill>
                  <a:schemeClr val="tx1">
                    <a:lumMod val="65000"/>
                    <a:lumOff val="35000"/>
                  </a:schemeClr>
                </a:solidFill>
                <a:latin typeface="+mn-lt"/>
              </a:rPr>
              <a:t>to returns for 2023 in the S&amp;P 500 Index. </a:t>
            </a:r>
          </a:p>
        </p:txBody>
      </p:sp>
      <p:sp>
        <p:nvSpPr>
          <p:cNvPr id="4" name="Triangle 3">
            <a:extLst>
              <a:ext uri="{FF2B5EF4-FFF2-40B4-BE49-F238E27FC236}">
                <a16:creationId xmlns:a16="http://schemas.microsoft.com/office/drawing/2014/main" id="{E9B364CE-89EC-FA1D-7639-2BD7281781C6}"/>
              </a:ext>
            </a:extLst>
          </p:cNvPr>
          <p:cNvSpPr/>
          <p:nvPr/>
        </p:nvSpPr>
        <p:spPr>
          <a:xfrm rot="10800000">
            <a:off x="1165184" y="271226"/>
            <a:ext cx="213360" cy="86880"/>
          </a:xfrm>
          <a:prstGeom prst="triangle">
            <a:avLst/>
          </a:prstGeom>
          <a:solidFill>
            <a:schemeClr val="accent5"/>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chemeClr val="accent5"/>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graphicFrame>
        <p:nvGraphicFramePr>
          <p:cNvPr id="16" name="Table 8">
            <a:extLst>
              <a:ext uri="{FF2B5EF4-FFF2-40B4-BE49-F238E27FC236}">
                <a16:creationId xmlns:a16="http://schemas.microsoft.com/office/drawing/2014/main" id="{423F5B01-74B1-C7E9-68D4-B0B0C563F195}"/>
              </a:ext>
            </a:extLst>
          </p:cNvPr>
          <p:cNvGraphicFramePr>
            <a:graphicFrameLocks noGrp="1"/>
          </p:cNvGraphicFramePr>
          <p:nvPr/>
        </p:nvGraphicFramePr>
        <p:xfrm>
          <a:off x="576593" y="380872"/>
          <a:ext cx="1412922" cy="133715"/>
        </p:xfrm>
        <a:graphic>
          <a:graphicData uri="http://schemas.openxmlformats.org/drawingml/2006/table">
            <a:tbl>
              <a:tblPr firstRow="1" bandRow="1">
                <a:tableStyleId>{5940675A-B579-460E-94D1-54222C63F5DA}</a:tableStyleId>
              </a:tblPr>
              <a:tblGrid>
                <a:gridCol w="470974">
                  <a:extLst>
                    <a:ext uri="{9D8B030D-6E8A-4147-A177-3AD203B41FA5}">
                      <a16:colId xmlns:a16="http://schemas.microsoft.com/office/drawing/2014/main" val="1633483447"/>
                    </a:ext>
                  </a:extLst>
                </a:gridCol>
                <a:gridCol w="470974">
                  <a:extLst>
                    <a:ext uri="{9D8B030D-6E8A-4147-A177-3AD203B41FA5}">
                      <a16:colId xmlns:a16="http://schemas.microsoft.com/office/drawing/2014/main" val="3520656743"/>
                    </a:ext>
                  </a:extLst>
                </a:gridCol>
                <a:gridCol w="470974">
                  <a:extLst>
                    <a:ext uri="{9D8B030D-6E8A-4147-A177-3AD203B41FA5}">
                      <a16:colId xmlns:a16="http://schemas.microsoft.com/office/drawing/2014/main" val="832219501"/>
                    </a:ext>
                  </a:extLst>
                </a:gridCol>
              </a:tblGrid>
              <a:tr h="133715">
                <a:tc>
                  <a:txBody>
                    <a:bodyPr/>
                    <a:lstStyle/>
                    <a:p>
                      <a:endParaRPr lang="en-US" dirty="0">
                        <a:solidFill>
                          <a:schemeClr val="accent1"/>
                        </a:solidFill>
                      </a:endParaRPr>
                    </a:p>
                  </a:txBody>
                  <a:tcPr marL="0" marR="0" marT="0" marB="0">
                    <a:lnL w="19050" cap="flat" cmpd="sng" algn="ctr">
                      <a:solidFill>
                        <a:schemeClr val="bg2">
                          <a:lumMod val="20000"/>
                          <a:lumOff val="80000"/>
                        </a:schemeClr>
                      </a:solidFill>
                      <a:prstDash val="solid"/>
                      <a:round/>
                      <a:headEnd type="none" w="med" len="med"/>
                      <a:tailEnd type="none" w="med" len="med"/>
                    </a:lnL>
                    <a:lnR w="19050" cap="flat" cmpd="sng" algn="ctr">
                      <a:solidFill>
                        <a:schemeClr val="bg2">
                          <a:lumMod val="20000"/>
                          <a:lumOff val="80000"/>
                        </a:schemeClr>
                      </a:solidFill>
                      <a:prstDash val="solid"/>
                      <a:round/>
                      <a:headEnd type="none" w="med" len="med"/>
                      <a:tailEnd type="none" w="med" len="med"/>
                    </a:lnR>
                    <a:lnT w="19050" cap="flat" cmpd="sng" algn="ctr">
                      <a:solidFill>
                        <a:schemeClr val="bg2">
                          <a:lumMod val="20000"/>
                          <a:lumOff val="80000"/>
                        </a:schemeClr>
                      </a:solidFill>
                      <a:prstDash val="solid"/>
                      <a:round/>
                      <a:headEnd type="none" w="med" len="med"/>
                      <a:tailEnd type="none" w="med" len="med"/>
                    </a:lnT>
                    <a:lnB w="19050" cap="flat" cmpd="sng" algn="ctr">
                      <a:solidFill>
                        <a:schemeClr val="bg2">
                          <a:lumMod val="20000"/>
                          <a:lumOff val="80000"/>
                        </a:schemeClr>
                      </a:solidFill>
                      <a:prstDash val="solid"/>
                      <a:round/>
                      <a:headEnd type="none" w="med" len="med"/>
                      <a:tailEnd type="none" w="med" len="med"/>
                    </a:lnB>
                    <a:solidFill>
                      <a:schemeClr val="accent1"/>
                    </a:solidFill>
                  </a:tcPr>
                </a:tc>
                <a:tc>
                  <a:txBody>
                    <a:bodyPr/>
                    <a:lstStyle/>
                    <a:p>
                      <a:endParaRPr lang="en-US" dirty="0"/>
                    </a:p>
                  </a:txBody>
                  <a:tcPr marL="0" marR="0" marT="0" marB="0">
                    <a:lnL w="19050" cap="flat" cmpd="sng" algn="ctr">
                      <a:solidFill>
                        <a:schemeClr val="bg2">
                          <a:lumMod val="20000"/>
                          <a:lumOff val="80000"/>
                        </a:schemeClr>
                      </a:solidFill>
                      <a:prstDash val="solid"/>
                      <a:round/>
                      <a:headEnd type="none" w="med" len="med"/>
                      <a:tailEnd type="none" w="med" len="med"/>
                    </a:lnL>
                    <a:lnR w="19050" cap="flat" cmpd="sng" algn="ctr">
                      <a:solidFill>
                        <a:schemeClr val="bg2">
                          <a:lumMod val="20000"/>
                          <a:lumOff val="80000"/>
                        </a:schemeClr>
                      </a:solidFill>
                      <a:prstDash val="solid"/>
                      <a:round/>
                      <a:headEnd type="none" w="med" len="med"/>
                      <a:tailEnd type="none" w="med" len="med"/>
                    </a:lnR>
                    <a:lnT w="19050" cap="flat" cmpd="sng" algn="ctr">
                      <a:solidFill>
                        <a:schemeClr val="bg2">
                          <a:lumMod val="20000"/>
                          <a:lumOff val="80000"/>
                        </a:schemeClr>
                      </a:solidFill>
                      <a:prstDash val="solid"/>
                      <a:round/>
                      <a:headEnd type="none" w="med" len="med"/>
                      <a:tailEnd type="none" w="med" len="med"/>
                    </a:lnT>
                    <a:lnB w="19050" cap="flat" cmpd="sng" algn="ctr">
                      <a:solidFill>
                        <a:schemeClr val="bg2">
                          <a:lumMod val="20000"/>
                          <a:lumOff val="80000"/>
                        </a:schemeClr>
                      </a:solidFill>
                      <a:prstDash val="solid"/>
                      <a:round/>
                      <a:headEnd type="none" w="med" len="med"/>
                      <a:tailEnd type="none" w="med" len="med"/>
                    </a:lnB>
                    <a:solidFill>
                      <a:schemeClr val="accent5"/>
                    </a:solidFill>
                  </a:tcPr>
                </a:tc>
                <a:tc>
                  <a:txBody>
                    <a:bodyPr/>
                    <a:lstStyle/>
                    <a:p>
                      <a:endParaRPr lang="en-US" dirty="0"/>
                    </a:p>
                  </a:txBody>
                  <a:tcPr marL="0" marR="0" marT="0" marB="0">
                    <a:lnL w="19050" cap="flat" cmpd="sng" algn="ctr">
                      <a:solidFill>
                        <a:schemeClr val="bg2">
                          <a:lumMod val="20000"/>
                          <a:lumOff val="80000"/>
                        </a:schemeClr>
                      </a:solidFill>
                      <a:prstDash val="solid"/>
                      <a:round/>
                      <a:headEnd type="none" w="med" len="med"/>
                      <a:tailEnd type="none" w="med" len="med"/>
                    </a:lnL>
                    <a:lnR w="19050" cap="flat" cmpd="sng" algn="ctr">
                      <a:solidFill>
                        <a:schemeClr val="bg2">
                          <a:lumMod val="20000"/>
                          <a:lumOff val="80000"/>
                        </a:schemeClr>
                      </a:solidFill>
                      <a:prstDash val="solid"/>
                      <a:round/>
                      <a:headEnd type="none" w="med" len="med"/>
                      <a:tailEnd type="none" w="med" len="med"/>
                    </a:lnR>
                    <a:lnT w="19050" cap="flat" cmpd="sng" algn="ctr">
                      <a:solidFill>
                        <a:schemeClr val="bg2">
                          <a:lumMod val="20000"/>
                          <a:lumOff val="80000"/>
                        </a:schemeClr>
                      </a:solidFill>
                      <a:prstDash val="solid"/>
                      <a:round/>
                      <a:headEnd type="none" w="med" len="med"/>
                      <a:tailEnd type="none" w="med" len="med"/>
                    </a:lnT>
                    <a:lnB w="19050" cap="flat" cmpd="sng" algn="ctr">
                      <a:solidFill>
                        <a:schemeClr val="bg2">
                          <a:lumMod val="20000"/>
                          <a:lumOff val="80000"/>
                        </a:schemeClr>
                      </a:solidFill>
                      <a:prstDash val="solid"/>
                      <a:round/>
                      <a:headEnd type="none" w="med" len="med"/>
                      <a:tailEnd type="none" w="med" len="med"/>
                    </a:lnB>
                    <a:solidFill>
                      <a:schemeClr val="accent6"/>
                    </a:solidFill>
                  </a:tcPr>
                </a:tc>
                <a:extLst>
                  <a:ext uri="{0D108BD9-81ED-4DB2-BD59-A6C34878D82A}">
                    <a16:rowId xmlns:a16="http://schemas.microsoft.com/office/drawing/2014/main" val="2508868059"/>
                  </a:ext>
                </a:extLst>
              </a:tr>
            </a:tbl>
          </a:graphicData>
        </a:graphic>
      </p:graphicFrame>
      <p:sp>
        <p:nvSpPr>
          <p:cNvPr id="11" name="TextBox 10">
            <a:extLst>
              <a:ext uri="{FF2B5EF4-FFF2-40B4-BE49-F238E27FC236}">
                <a16:creationId xmlns:a16="http://schemas.microsoft.com/office/drawing/2014/main" id="{9D12CF8D-72C6-0F53-2408-E4EBB040F653}"/>
              </a:ext>
            </a:extLst>
          </p:cNvPr>
          <p:cNvSpPr txBox="1"/>
          <p:nvPr/>
        </p:nvSpPr>
        <p:spPr>
          <a:xfrm>
            <a:off x="546108" y="110894"/>
            <a:ext cx="1544978" cy="153888"/>
          </a:xfrm>
          <a:prstGeom prst="rect">
            <a:avLst/>
          </a:prstGeom>
          <a:ln w="12700">
            <a:miter lim="400000"/>
          </a:ln>
        </p:spPr>
        <p:txBody>
          <a:bodyPr wrap="square" lIns="0" tIns="0" rIns="0" bIns="0" rtlCol="0">
            <a:spAutoFit/>
          </a:bodyPr>
          <a:lstStyle/>
          <a:p>
            <a:pPr algn="l"/>
            <a:r>
              <a:rPr lang="en-US" sz="1000" b="1" spc="80" dirty="0">
                <a:latin typeface="+mn-lt"/>
              </a:rPr>
              <a:t>SELECTIVE GROWTH</a:t>
            </a:r>
          </a:p>
        </p:txBody>
      </p:sp>
    </p:spTree>
    <p:extLst>
      <p:ext uri="{BB962C8B-B14F-4D97-AF65-F5344CB8AC3E}">
        <p14:creationId xmlns:p14="http://schemas.microsoft.com/office/powerpoint/2010/main" val="3342334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881D321-F130-EF54-C92B-049B118C804D}"/>
              </a:ext>
            </a:extLst>
          </p:cNvPr>
          <p:cNvSpPr>
            <a:spLocks noGrp="1"/>
          </p:cNvSpPr>
          <p:nvPr>
            <p:ph type="sldNum" sz="quarter" idx="11"/>
          </p:nvPr>
        </p:nvSpPr>
        <p:spPr/>
        <p:txBody>
          <a:bodyPr/>
          <a:lstStyle/>
          <a:p>
            <a:fld id="{86CB4B4D-7CA3-9044-876B-883B54F8677D}" type="slidenum">
              <a:rPr lang="en-US" smtClean="0"/>
              <a:pPr/>
              <a:t>12</a:t>
            </a:fld>
            <a:endParaRPr lang="en-US" dirty="0"/>
          </a:p>
        </p:txBody>
      </p:sp>
      <p:sp>
        <p:nvSpPr>
          <p:cNvPr id="7" name="Triangle 6">
            <a:extLst>
              <a:ext uri="{FF2B5EF4-FFF2-40B4-BE49-F238E27FC236}">
                <a16:creationId xmlns:a16="http://schemas.microsoft.com/office/drawing/2014/main" id="{9B7A604E-AC4A-05E0-C232-6552156D495E}"/>
              </a:ext>
            </a:extLst>
          </p:cNvPr>
          <p:cNvSpPr/>
          <p:nvPr/>
        </p:nvSpPr>
        <p:spPr>
          <a:xfrm rot="10800000">
            <a:off x="1648011" y="284189"/>
            <a:ext cx="213360" cy="86880"/>
          </a:xfrm>
          <a:prstGeom prst="triangle">
            <a:avLst/>
          </a:prstGeom>
          <a:solidFill>
            <a:schemeClr val="accent6"/>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sp>
        <p:nvSpPr>
          <p:cNvPr id="13" name="TextBox 12">
            <a:extLst>
              <a:ext uri="{FF2B5EF4-FFF2-40B4-BE49-F238E27FC236}">
                <a16:creationId xmlns:a16="http://schemas.microsoft.com/office/drawing/2014/main" id="{787AF8CF-4F80-06F8-BC5A-F41413ABA85B}"/>
              </a:ext>
            </a:extLst>
          </p:cNvPr>
          <p:cNvSpPr txBox="1"/>
          <p:nvPr/>
        </p:nvSpPr>
        <p:spPr>
          <a:xfrm>
            <a:off x="1055785" y="120797"/>
            <a:ext cx="1395749" cy="153588"/>
          </a:xfrm>
          <a:prstGeom prst="rect">
            <a:avLst/>
          </a:prstGeom>
          <a:ln w="12700">
            <a:miter lim="400000"/>
          </a:ln>
        </p:spPr>
        <p:txBody>
          <a:bodyPr wrap="square" lIns="0" tIns="0" rIns="0" bIns="0" rtlCol="0">
            <a:spAutoFit/>
          </a:bodyPr>
          <a:lstStyle/>
          <a:p>
            <a:r>
              <a:rPr lang="en-US" sz="1000" b="1" spc="170" dirty="0">
                <a:latin typeface="+mn-lt"/>
              </a:rPr>
              <a:t>INTERNATIONAL</a:t>
            </a:r>
          </a:p>
        </p:txBody>
      </p:sp>
      <p:graphicFrame>
        <p:nvGraphicFramePr>
          <p:cNvPr id="8" name="Table 8">
            <a:extLst>
              <a:ext uri="{FF2B5EF4-FFF2-40B4-BE49-F238E27FC236}">
                <a16:creationId xmlns:a16="http://schemas.microsoft.com/office/drawing/2014/main" id="{E4E3B64E-D397-D5C4-255A-6852CF50F494}"/>
              </a:ext>
            </a:extLst>
          </p:cNvPr>
          <p:cNvGraphicFramePr>
            <a:graphicFrameLocks noGrp="1"/>
          </p:cNvGraphicFramePr>
          <p:nvPr/>
        </p:nvGraphicFramePr>
        <p:xfrm>
          <a:off x="576593" y="380872"/>
          <a:ext cx="1412922" cy="133715"/>
        </p:xfrm>
        <a:graphic>
          <a:graphicData uri="http://schemas.openxmlformats.org/drawingml/2006/table">
            <a:tbl>
              <a:tblPr firstRow="1" bandRow="1">
                <a:tableStyleId>{5940675A-B579-460E-94D1-54222C63F5DA}</a:tableStyleId>
              </a:tblPr>
              <a:tblGrid>
                <a:gridCol w="470974">
                  <a:extLst>
                    <a:ext uri="{9D8B030D-6E8A-4147-A177-3AD203B41FA5}">
                      <a16:colId xmlns:a16="http://schemas.microsoft.com/office/drawing/2014/main" val="1633483447"/>
                    </a:ext>
                  </a:extLst>
                </a:gridCol>
                <a:gridCol w="470974">
                  <a:extLst>
                    <a:ext uri="{9D8B030D-6E8A-4147-A177-3AD203B41FA5}">
                      <a16:colId xmlns:a16="http://schemas.microsoft.com/office/drawing/2014/main" val="3520656743"/>
                    </a:ext>
                  </a:extLst>
                </a:gridCol>
                <a:gridCol w="470974">
                  <a:extLst>
                    <a:ext uri="{9D8B030D-6E8A-4147-A177-3AD203B41FA5}">
                      <a16:colId xmlns:a16="http://schemas.microsoft.com/office/drawing/2014/main" val="832219501"/>
                    </a:ext>
                  </a:extLst>
                </a:gridCol>
              </a:tblGrid>
              <a:tr h="133715">
                <a:tc>
                  <a:txBody>
                    <a:bodyPr/>
                    <a:lstStyle/>
                    <a:p>
                      <a:endParaRPr lang="en-US" dirty="0">
                        <a:solidFill>
                          <a:schemeClr val="accent1"/>
                        </a:solidFill>
                      </a:endParaRPr>
                    </a:p>
                  </a:txBody>
                  <a:tcPr marL="0" marR="0" marT="0" marB="0">
                    <a:lnL w="19050" cap="flat" cmpd="sng" algn="ctr">
                      <a:solidFill>
                        <a:schemeClr val="bg2">
                          <a:lumMod val="20000"/>
                          <a:lumOff val="80000"/>
                        </a:schemeClr>
                      </a:solidFill>
                      <a:prstDash val="solid"/>
                      <a:round/>
                      <a:headEnd type="none" w="med" len="med"/>
                      <a:tailEnd type="none" w="med" len="med"/>
                    </a:lnL>
                    <a:lnR w="19050" cap="flat" cmpd="sng" algn="ctr">
                      <a:solidFill>
                        <a:schemeClr val="bg2">
                          <a:lumMod val="20000"/>
                          <a:lumOff val="80000"/>
                        </a:schemeClr>
                      </a:solidFill>
                      <a:prstDash val="solid"/>
                      <a:round/>
                      <a:headEnd type="none" w="med" len="med"/>
                      <a:tailEnd type="none" w="med" len="med"/>
                    </a:lnR>
                    <a:lnT w="19050" cap="flat" cmpd="sng" algn="ctr">
                      <a:solidFill>
                        <a:schemeClr val="bg2">
                          <a:lumMod val="20000"/>
                          <a:lumOff val="80000"/>
                        </a:schemeClr>
                      </a:solidFill>
                      <a:prstDash val="solid"/>
                      <a:round/>
                      <a:headEnd type="none" w="med" len="med"/>
                      <a:tailEnd type="none" w="med" len="med"/>
                    </a:lnT>
                    <a:lnB w="19050" cap="flat" cmpd="sng" algn="ctr">
                      <a:solidFill>
                        <a:schemeClr val="bg2">
                          <a:lumMod val="20000"/>
                          <a:lumOff val="80000"/>
                        </a:schemeClr>
                      </a:solidFill>
                      <a:prstDash val="solid"/>
                      <a:round/>
                      <a:headEnd type="none" w="med" len="med"/>
                      <a:tailEnd type="none" w="med" len="med"/>
                    </a:lnB>
                    <a:solidFill>
                      <a:schemeClr val="accent1"/>
                    </a:solidFill>
                  </a:tcPr>
                </a:tc>
                <a:tc>
                  <a:txBody>
                    <a:bodyPr/>
                    <a:lstStyle/>
                    <a:p>
                      <a:endParaRPr lang="en-US" dirty="0"/>
                    </a:p>
                  </a:txBody>
                  <a:tcPr marL="0" marR="0" marT="0" marB="0">
                    <a:lnL w="19050" cap="flat" cmpd="sng" algn="ctr">
                      <a:solidFill>
                        <a:schemeClr val="bg2">
                          <a:lumMod val="20000"/>
                          <a:lumOff val="80000"/>
                        </a:schemeClr>
                      </a:solidFill>
                      <a:prstDash val="solid"/>
                      <a:round/>
                      <a:headEnd type="none" w="med" len="med"/>
                      <a:tailEnd type="none" w="med" len="med"/>
                    </a:lnL>
                    <a:lnR w="19050" cap="flat" cmpd="sng" algn="ctr">
                      <a:solidFill>
                        <a:schemeClr val="bg2">
                          <a:lumMod val="20000"/>
                          <a:lumOff val="80000"/>
                        </a:schemeClr>
                      </a:solidFill>
                      <a:prstDash val="solid"/>
                      <a:round/>
                      <a:headEnd type="none" w="med" len="med"/>
                      <a:tailEnd type="none" w="med" len="med"/>
                    </a:lnR>
                    <a:lnT w="19050" cap="flat" cmpd="sng" algn="ctr">
                      <a:solidFill>
                        <a:schemeClr val="bg2">
                          <a:lumMod val="20000"/>
                          <a:lumOff val="80000"/>
                        </a:schemeClr>
                      </a:solidFill>
                      <a:prstDash val="solid"/>
                      <a:round/>
                      <a:headEnd type="none" w="med" len="med"/>
                      <a:tailEnd type="none" w="med" len="med"/>
                    </a:lnT>
                    <a:lnB w="19050" cap="flat" cmpd="sng" algn="ctr">
                      <a:solidFill>
                        <a:schemeClr val="bg2">
                          <a:lumMod val="20000"/>
                          <a:lumOff val="80000"/>
                        </a:schemeClr>
                      </a:solidFill>
                      <a:prstDash val="solid"/>
                      <a:round/>
                      <a:headEnd type="none" w="med" len="med"/>
                      <a:tailEnd type="none" w="med" len="med"/>
                    </a:lnB>
                    <a:solidFill>
                      <a:schemeClr val="accent5"/>
                    </a:solidFill>
                  </a:tcPr>
                </a:tc>
                <a:tc>
                  <a:txBody>
                    <a:bodyPr/>
                    <a:lstStyle/>
                    <a:p>
                      <a:endParaRPr lang="en-US" dirty="0"/>
                    </a:p>
                  </a:txBody>
                  <a:tcPr marL="0" marR="0" marT="0" marB="0">
                    <a:lnL w="19050" cap="flat" cmpd="sng" algn="ctr">
                      <a:solidFill>
                        <a:schemeClr val="bg2">
                          <a:lumMod val="20000"/>
                          <a:lumOff val="80000"/>
                        </a:schemeClr>
                      </a:solidFill>
                      <a:prstDash val="solid"/>
                      <a:round/>
                      <a:headEnd type="none" w="med" len="med"/>
                      <a:tailEnd type="none" w="med" len="med"/>
                    </a:lnL>
                    <a:lnR w="19050" cap="flat" cmpd="sng" algn="ctr">
                      <a:solidFill>
                        <a:schemeClr val="bg2">
                          <a:lumMod val="20000"/>
                          <a:lumOff val="80000"/>
                        </a:schemeClr>
                      </a:solidFill>
                      <a:prstDash val="solid"/>
                      <a:round/>
                      <a:headEnd type="none" w="med" len="med"/>
                      <a:tailEnd type="none" w="med" len="med"/>
                    </a:lnR>
                    <a:lnT w="19050" cap="flat" cmpd="sng" algn="ctr">
                      <a:solidFill>
                        <a:schemeClr val="bg2">
                          <a:lumMod val="20000"/>
                          <a:lumOff val="80000"/>
                        </a:schemeClr>
                      </a:solidFill>
                      <a:prstDash val="solid"/>
                      <a:round/>
                      <a:headEnd type="none" w="med" len="med"/>
                      <a:tailEnd type="none" w="med" len="med"/>
                    </a:lnT>
                    <a:lnB w="19050" cap="flat" cmpd="sng" algn="ctr">
                      <a:solidFill>
                        <a:schemeClr val="bg2">
                          <a:lumMod val="20000"/>
                          <a:lumOff val="80000"/>
                        </a:schemeClr>
                      </a:solidFill>
                      <a:prstDash val="solid"/>
                      <a:round/>
                      <a:headEnd type="none" w="med" len="med"/>
                      <a:tailEnd type="none" w="med" len="med"/>
                    </a:lnB>
                    <a:solidFill>
                      <a:schemeClr val="accent6"/>
                    </a:solidFill>
                  </a:tcPr>
                </a:tc>
                <a:extLst>
                  <a:ext uri="{0D108BD9-81ED-4DB2-BD59-A6C34878D82A}">
                    <a16:rowId xmlns:a16="http://schemas.microsoft.com/office/drawing/2014/main" val="2508868059"/>
                  </a:ext>
                </a:extLst>
              </a:tr>
            </a:tbl>
          </a:graphicData>
        </a:graphic>
      </p:graphicFrame>
      <p:sp>
        <p:nvSpPr>
          <p:cNvPr id="9" name="Title 8">
            <a:extLst>
              <a:ext uri="{FF2B5EF4-FFF2-40B4-BE49-F238E27FC236}">
                <a16:creationId xmlns:a16="http://schemas.microsoft.com/office/drawing/2014/main" id="{6A151F12-DEF1-90BB-6F45-3152C0FD8DD7}"/>
              </a:ext>
            </a:extLst>
          </p:cNvPr>
          <p:cNvSpPr>
            <a:spLocks noGrp="1"/>
          </p:cNvSpPr>
          <p:nvPr>
            <p:ph type="title"/>
          </p:nvPr>
        </p:nvSpPr>
        <p:spPr>
          <a:xfrm>
            <a:off x="566928" y="694944"/>
            <a:ext cx="11045952" cy="409343"/>
          </a:xfrm>
        </p:spPr>
        <p:txBody>
          <a:bodyPr/>
          <a:lstStyle/>
          <a:p>
            <a:r>
              <a:rPr lang="en-US" dirty="0">
                <a:latin typeface="AvenirNext LT Com Regular" panose="020B0503020202020204" pitchFamily="34" charset="0"/>
              </a:rPr>
              <a:t>Are the past 10 years likely to repeat?</a:t>
            </a:r>
            <a:endParaRPr lang="en-US" dirty="0"/>
          </a:p>
        </p:txBody>
      </p:sp>
      <p:sp>
        <p:nvSpPr>
          <p:cNvPr id="21" name="Rectangle 20">
            <a:extLst>
              <a:ext uri="{FF2B5EF4-FFF2-40B4-BE49-F238E27FC236}">
                <a16:creationId xmlns:a16="http://schemas.microsoft.com/office/drawing/2014/main" id="{2FFD7382-4645-94F9-1BB2-91B5BF485597}"/>
              </a:ext>
            </a:extLst>
          </p:cNvPr>
          <p:cNvSpPr/>
          <p:nvPr/>
        </p:nvSpPr>
        <p:spPr>
          <a:xfrm>
            <a:off x="4289821" y="2318068"/>
            <a:ext cx="3612357" cy="288418"/>
          </a:xfrm>
          <a:prstGeom prst="rect">
            <a:avLst/>
          </a:prstGeom>
          <a:solidFill>
            <a:schemeClr val="bg1">
              <a:lumMod val="95000"/>
              <a:alpha val="5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defTabSz="457200"/>
            <a:r>
              <a:rPr lang="en-US" b="1" i="0" dirty="0">
                <a:solidFill>
                  <a:schemeClr val="tx1">
                    <a:lumMod val="65000"/>
                    <a:lumOff val="35000"/>
                  </a:schemeClr>
                </a:solidFill>
                <a:effectLst/>
                <a:latin typeface="+mn-lt"/>
              </a:rPr>
              <a:t>Earnings growth 10-yr annualized</a:t>
            </a:r>
            <a:endParaRPr lang="en-US" b="1" dirty="0">
              <a:solidFill>
                <a:schemeClr val="tx1">
                  <a:lumMod val="65000"/>
                  <a:lumOff val="35000"/>
                </a:schemeClr>
              </a:solidFill>
              <a:latin typeface="+mn-lt"/>
            </a:endParaRPr>
          </a:p>
        </p:txBody>
      </p:sp>
      <p:sp>
        <p:nvSpPr>
          <p:cNvPr id="23" name="Rectangle 22">
            <a:extLst>
              <a:ext uri="{FF2B5EF4-FFF2-40B4-BE49-F238E27FC236}">
                <a16:creationId xmlns:a16="http://schemas.microsoft.com/office/drawing/2014/main" id="{7F091CAA-017E-5EF7-B536-7ABB87806A4C}"/>
              </a:ext>
            </a:extLst>
          </p:cNvPr>
          <p:cNvSpPr/>
          <p:nvPr/>
        </p:nvSpPr>
        <p:spPr>
          <a:xfrm>
            <a:off x="8010059" y="2318068"/>
            <a:ext cx="3616899" cy="288418"/>
          </a:xfrm>
          <a:prstGeom prst="rect">
            <a:avLst/>
          </a:prstGeom>
          <a:solidFill>
            <a:schemeClr val="tx2">
              <a:lumMod val="10000"/>
              <a:lumOff val="90000"/>
              <a:alpha val="5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defTabSz="457200"/>
            <a:r>
              <a:rPr lang="en-US" b="1" i="0" dirty="0">
                <a:solidFill>
                  <a:schemeClr val="tx1">
                    <a:lumMod val="65000"/>
                    <a:lumOff val="35000"/>
                  </a:schemeClr>
                </a:solidFill>
                <a:effectLst/>
                <a:latin typeface="+mn-lt"/>
              </a:rPr>
              <a:t>P/E ratio changes trailing 10 years</a:t>
            </a:r>
            <a:endParaRPr lang="en-US" b="1" dirty="0">
              <a:solidFill>
                <a:schemeClr val="tx1">
                  <a:lumMod val="65000"/>
                  <a:lumOff val="35000"/>
                </a:schemeClr>
              </a:solidFill>
              <a:latin typeface="+mn-lt"/>
            </a:endParaRPr>
          </a:p>
        </p:txBody>
      </p:sp>
      <p:sp>
        <p:nvSpPr>
          <p:cNvPr id="25" name="Rectangle 24">
            <a:extLst>
              <a:ext uri="{FF2B5EF4-FFF2-40B4-BE49-F238E27FC236}">
                <a16:creationId xmlns:a16="http://schemas.microsoft.com/office/drawing/2014/main" id="{8B315881-0936-C29A-51D9-67A6F7A9D397}"/>
              </a:ext>
            </a:extLst>
          </p:cNvPr>
          <p:cNvSpPr/>
          <p:nvPr/>
        </p:nvSpPr>
        <p:spPr>
          <a:xfrm>
            <a:off x="4289821" y="4096340"/>
            <a:ext cx="3612357" cy="291758"/>
          </a:xfrm>
          <a:prstGeom prst="rect">
            <a:avLst/>
          </a:prstGeom>
          <a:solidFill>
            <a:schemeClr val="tx2">
              <a:lumMod val="10000"/>
              <a:lumOff val="90000"/>
              <a:alpha val="5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defTabSz="457200"/>
            <a:r>
              <a:rPr lang="en-US" b="1" i="0" dirty="0">
                <a:solidFill>
                  <a:schemeClr val="tx1">
                    <a:lumMod val="65000"/>
                    <a:lumOff val="35000"/>
                  </a:schemeClr>
                </a:solidFill>
                <a:effectLst/>
                <a:latin typeface="+mn-lt"/>
              </a:rPr>
              <a:t>Dividends’ contribution to total return 10-yr annualized</a:t>
            </a:r>
            <a:endParaRPr lang="en-US" b="1" dirty="0">
              <a:solidFill>
                <a:schemeClr val="tx1">
                  <a:lumMod val="65000"/>
                  <a:lumOff val="35000"/>
                </a:schemeClr>
              </a:solidFill>
              <a:latin typeface="+mn-lt"/>
            </a:endParaRPr>
          </a:p>
        </p:txBody>
      </p:sp>
      <p:sp>
        <p:nvSpPr>
          <p:cNvPr id="31" name="Footer Placeholder 5">
            <a:extLst>
              <a:ext uri="{FF2B5EF4-FFF2-40B4-BE49-F238E27FC236}">
                <a16:creationId xmlns:a16="http://schemas.microsoft.com/office/drawing/2014/main" id="{11992C0D-106E-D805-32CC-4E941551524F}"/>
              </a:ext>
            </a:extLst>
          </p:cNvPr>
          <p:cNvSpPr>
            <a:spLocks noGrp="1"/>
          </p:cNvSpPr>
          <p:nvPr>
            <p:ph type="ftr" sz="quarter" idx="10"/>
          </p:nvPr>
        </p:nvSpPr>
        <p:spPr>
          <a:xfrm>
            <a:off x="576072" y="6166067"/>
            <a:ext cx="11048941" cy="323634"/>
          </a:xfrm>
        </p:spPr>
        <p:txBody>
          <a:bodyPr/>
          <a:lstStyle/>
          <a:p>
            <a:r>
              <a:rPr lang="en-US" dirty="0">
                <a:solidFill>
                  <a:schemeClr val="tx1">
                    <a:lumMod val="65000"/>
                    <a:lumOff val="35000"/>
                  </a:schemeClr>
                </a:solidFill>
              </a:rPr>
              <a:t>Sources: Capital Group, FactSet, Morningstar. As of 9/30/24. Past results are not predictive of results in future periods.</a:t>
            </a:r>
          </a:p>
          <a:p>
            <a:r>
              <a:rPr lang="en-US" dirty="0">
                <a:solidFill>
                  <a:schemeClr val="tx1">
                    <a:lumMod val="65000"/>
                    <a:lumOff val="35000"/>
                  </a:schemeClr>
                </a:solidFill>
              </a:rPr>
              <a:t>All U.S. data refers to the MSCI USA Index; all international data refers to the MSCI ACWI ex USA Index. Earnings growth is 10-year compound annualized growth rate (CAGR) of the index's earnings. P/E ratios are the most recent month-end price divided by the estimated earnings per share for the current fiscal year as of 9/30/14 and 9/30/24. Dividends' contribution to total return is calculated as the index's 10-year annualized total return minus the index's 10-year annualized price return. Foreign exchange changes are relative to the U.S. dollar, so it is not applicable for the U.S. index, and for the international index, it is calculated as the dollar-denominated MSCI ACWI ex USA Index minus the local currency-denominated index.</a:t>
            </a:r>
            <a:endParaRPr lang="en-US" dirty="0">
              <a:solidFill>
                <a:schemeClr val="tx1">
                  <a:lumMod val="65000"/>
                  <a:lumOff val="35000"/>
                </a:schemeClr>
              </a:solidFill>
              <a:latin typeface="+mj-lt"/>
            </a:endParaRPr>
          </a:p>
        </p:txBody>
      </p:sp>
      <p:sp>
        <p:nvSpPr>
          <p:cNvPr id="33" name="Text Placeholder 3">
            <a:extLst>
              <a:ext uri="{FF2B5EF4-FFF2-40B4-BE49-F238E27FC236}">
                <a16:creationId xmlns:a16="http://schemas.microsoft.com/office/drawing/2014/main" id="{4CE6595F-66A9-8A1C-C0E8-0A072B4D8CEB}"/>
              </a:ext>
            </a:extLst>
          </p:cNvPr>
          <p:cNvSpPr txBox="1">
            <a:spLocks/>
          </p:cNvSpPr>
          <p:nvPr/>
        </p:nvSpPr>
        <p:spPr>
          <a:xfrm>
            <a:off x="576263" y="1179513"/>
            <a:ext cx="11049000" cy="329182"/>
          </a:xfrm>
          <a:prstGeom prst="rect">
            <a:avLst/>
          </a:prstGeom>
          <a:ln w="12700">
            <a:miter lim="400000"/>
          </a:ln>
          <a:extLst>
            <a:ext uri="{C572A759-6A51-4108-AA02-DFA0A04FC94B}">
              <ma14:wrappingTextBoxFlag xmlns="" xmlns:ma14="http://schemas.microsoft.com/office/mac/drawingml/2011/main" val="1"/>
            </a:ext>
          </a:extLst>
        </p:spPr>
        <p:txBody>
          <a:bodyPr lIns="0" tIns="0" rIns="0" bIns="0">
            <a:noAutofit/>
          </a:bodyPr>
          <a:lstStyle>
            <a:lvl1pPr marL="0" marR="0" indent="0" algn="l" defTabSz="228600" rtl="0" eaLnBrk="1" latinLnBrk="0" hangingPunct="1">
              <a:lnSpc>
                <a:spcPct val="100000"/>
              </a:lnSpc>
              <a:spcBef>
                <a:spcPts val="600"/>
              </a:spcBef>
              <a:spcAft>
                <a:spcPts val="1800"/>
              </a:spcAft>
              <a:buClrTx/>
              <a:buSzTx/>
              <a:buFont typeface="AvenirNext LT Com Medium" panose="020B0803020202020204" pitchFamily="34" charset="0"/>
              <a:buNone/>
              <a:tabLst/>
              <a:defRPr lang="en-US" sz="1800" b="0" i="0" u="none" strike="noStrike" cap="none" spc="0" baseline="0" smtClean="0">
                <a:ln>
                  <a:noFill/>
                </a:ln>
                <a:solidFill>
                  <a:schemeClr val="tx1">
                    <a:lumMod val="65000"/>
                    <a:lumOff val="35000"/>
                  </a:schemeClr>
                </a:solidFill>
                <a:uFillTx/>
                <a:latin typeface="+mj-lt"/>
                <a:ea typeface="+mn-ea"/>
                <a:cs typeface="+mn-cs"/>
                <a:sym typeface="Avenir Next LT Com Regular"/>
              </a:defRPr>
            </a:lvl1pPr>
            <a:lvl2pPr marL="284162" marR="0" indent="0" algn="l" defTabSz="228600" rtl="0" eaLnBrk="1" latinLnBrk="0" hangingPunct="1">
              <a:lnSpc>
                <a:spcPct val="100000"/>
              </a:lnSpc>
              <a:spcBef>
                <a:spcPts val="0"/>
              </a:spcBef>
              <a:spcAft>
                <a:spcPts val="1800"/>
              </a:spcAft>
              <a:buClrTx/>
              <a:buSzTx/>
              <a:buFont typeface="Arial" panose="020B0604020202020204" pitchFamily="34" charset="0"/>
              <a:buNone/>
              <a:tabLst/>
              <a:defRPr lang="en-US" sz="2000" b="0" i="0" u="none" strike="noStrike" cap="none" spc="0" baseline="0" smtClean="0">
                <a:ln>
                  <a:noFill/>
                </a:ln>
                <a:solidFill>
                  <a:schemeClr val="tx1"/>
                </a:solidFill>
                <a:uFillTx/>
                <a:latin typeface="+mn-lt"/>
                <a:ea typeface="AvenirNext LT Com Regular" panose="020B0503020202020204" pitchFamily="34" charset="0"/>
                <a:cs typeface="AvenirNext LT Com Regular" panose="020B0503020202020204" pitchFamily="34" charset="0"/>
                <a:sym typeface="Avenir Next LT Com Regular"/>
              </a:defRPr>
            </a:lvl2pPr>
            <a:lvl3pPr marL="569913" marR="0" indent="0" algn="l" defTabSz="228600" rtl="0" eaLnBrk="1" latinLnBrk="0" hangingPunct="1">
              <a:lnSpc>
                <a:spcPct val="100000"/>
              </a:lnSpc>
              <a:spcBef>
                <a:spcPts val="0"/>
              </a:spcBef>
              <a:spcAft>
                <a:spcPts val="1800"/>
              </a:spcAft>
              <a:buClrTx/>
              <a:buSzTx/>
              <a:buFont typeface="Arial" panose="020B0604020202020204" pitchFamily="34" charset="0"/>
              <a:buNone/>
              <a:tabLst/>
              <a:defRPr lang="en-US" sz="1800" b="0" i="0" u="none" strike="noStrike" cap="none" spc="0" baseline="0" smtClean="0">
                <a:ln>
                  <a:noFill/>
                </a:ln>
                <a:solidFill>
                  <a:schemeClr val="tx1"/>
                </a:solidFill>
                <a:uFillTx/>
                <a:latin typeface="+mn-lt"/>
                <a:ea typeface="AvenirNext LT Com Regular" panose="020B0503020202020204" pitchFamily="34" charset="0"/>
                <a:cs typeface="AvenirNext LT Com Regular" panose="020B0503020202020204" pitchFamily="34" charset="0"/>
                <a:sym typeface="Avenir Next LT Com Regular"/>
              </a:defRPr>
            </a:lvl3pPr>
            <a:lvl4pPr marL="0" marR="0" indent="342900" algn="l" defTabSz="228600" rtl="0" eaLnBrk="1" latinLnBrk="0" hangingPunct="1">
              <a:lnSpc>
                <a:spcPct val="100000"/>
              </a:lnSpc>
              <a:spcBef>
                <a:spcPts val="0"/>
              </a:spcBef>
              <a:spcAft>
                <a:spcPts val="1800"/>
              </a:spcAft>
              <a:buClrTx/>
              <a:buSzTx/>
              <a:buFontTx/>
              <a:buNone/>
              <a:tabLst/>
              <a:defRPr lang="en-US" sz="1600" b="0" i="0" u="none" strike="noStrike" cap="none" spc="0" baseline="0" smtClean="0">
                <a:ln>
                  <a:noFill/>
                </a:ln>
                <a:solidFill>
                  <a:srgbClr val="000000"/>
                </a:solidFill>
                <a:uFillTx/>
                <a:latin typeface="AvenirNext LT Com Regular" panose="020B0503020202020204" pitchFamily="34" charset="0"/>
                <a:ea typeface="AvenirNext LT Com Regular" panose="020B0503020202020204" pitchFamily="34" charset="0"/>
                <a:cs typeface="AvenirNext LT Com Regular" panose="020B0503020202020204" pitchFamily="34" charset="0"/>
                <a:sym typeface="Avenir Next LT Com Regular"/>
              </a:defRPr>
            </a:lvl4pPr>
            <a:lvl5pPr marL="0" marR="0" indent="457200" algn="l" defTabSz="228600" rtl="0" eaLnBrk="1" latinLnBrk="0" hangingPunct="1">
              <a:lnSpc>
                <a:spcPct val="100000"/>
              </a:lnSpc>
              <a:spcBef>
                <a:spcPts val="0"/>
              </a:spcBef>
              <a:spcAft>
                <a:spcPts val="1800"/>
              </a:spcAft>
              <a:buClrTx/>
              <a:buSzTx/>
              <a:buFontTx/>
              <a:buNone/>
              <a:tabLst/>
              <a:defRPr lang="en-US" sz="1600" b="0" i="0" u="none" strike="noStrike" cap="none" spc="0" baseline="0">
                <a:ln>
                  <a:noFill/>
                </a:ln>
                <a:solidFill>
                  <a:srgbClr val="000000"/>
                </a:solidFill>
                <a:uFillTx/>
                <a:latin typeface="AvenirNext LT Com Regular" panose="020B0503020202020204" pitchFamily="34" charset="0"/>
                <a:ea typeface="AvenirNext LT Com Regular" panose="020B0503020202020204" pitchFamily="34" charset="0"/>
                <a:cs typeface="AvenirNext LT Com Regular" panose="020B0503020202020204" pitchFamily="34" charset="0"/>
                <a:sym typeface="Avenir Next LT Com Regular"/>
              </a:defRPr>
            </a:lvl5pPr>
            <a:lvl6pPr marL="0" marR="0" indent="571500" algn="l" defTabSz="228600" rtl="0" eaLnBrk="1" latinLnBrk="0" hangingPunct="1">
              <a:lnSpc>
                <a:spcPct val="120000"/>
              </a:lnSpc>
              <a:spcBef>
                <a:spcPts val="1500"/>
              </a:spcBef>
              <a:spcAft>
                <a:spcPts val="0"/>
              </a:spcAft>
              <a:buClrTx/>
              <a:buSzTx/>
              <a:buFontTx/>
              <a:buNone/>
              <a:tabLst/>
              <a:defRPr sz="1800" b="0" i="0" u="none" strike="noStrike" cap="none" spc="0" baseline="0">
                <a:ln>
                  <a:noFill/>
                </a:ln>
                <a:solidFill>
                  <a:srgbClr val="000000"/>
                </a:solidFill>
                <a:uFillTx/>
                <a:latin typeface="Avenir Next LT Com Regular"/>
                <a:ea typeface="Avenir Next LT Com Regular"/>
                <a:cs typeface="Avenir Next LT Com Regular"/>
                <a:sym typeface="Avenir Next LT Com Regular"/>
              </a:defRPr>
            </a:lvl6pPr>
            <a:lvl7pPr marL="0" marR="0" indent="685800" algn="l" defTabSz="228600" rtl="0" eaLnBrk="1" latinLnBrk="0" hangingPunct="1">
              <a:lnSpc>
                <a:spcPct val="120000"/>
              </a:lnSpc>
              <a:spcBef>
                <a:spcPts val="1500"/>
              </a:spcBef>
              <a:spcAft>
                <a:spcPts val="0"/>
              </a:spcAft>
              <a:buClrTx/>
              <a:buSzTx/>
              <a:buFontTx/>
              <a:buNone/>
              <a:tabLst/>
              <a:defRPr sz="1800" b="0" i="0" u="none" strike="noStrike" cap="none" spc="0" baseline="0">
                <a:ln>
                  <a:noFill/>
                </a:ln>
                <a:solidFill>
                  <a:srgbClr val="000000"/>
                </a:solidFill>
                <a:uFillTx/>
                <a:latin typeface="Avenir Next LT Com Regular"/>
                <a:ea typeface="Avenir Next LT Com Regular"/>
                <a:cs typeface="Avenir Next LT Com Regular"/>
                <a:sym typeface="Avenir Next LT Com Regular"/>
              </a:defRPr>
            </a:lvl7pPr>
            <a:lvl8pPr marL="0" marR="0" indent="800100" algn="l" defTabSz="228600" rtl="0" eaLnBrk="1" latinLnBrk="0" hangingPunct="1">
              <a:lnSpc>
                <a:spcPct val="120000"/>
              </a:lnSpc>
              <a:spcBef>
                <a:spcPts val="1500"/>
              </a:spcBef>
              <a:spcAft>
                <a:spcPts val="0"/>
              </a:spcAft>
              <a:buClrTx/>
              <a:buSzTx/>
              <a:buFontTx/>
              <a:buNone/>
              <a:tabLst/>
              <a:defRPr sz="1800" b="0" i="0" u="none" strike="noStrike" cap="none" spc="0" baseline="0">
                <a:ln>
                  <a:noFill/>
                </a:ln>
                <a:solidFill>
                  <a:srgbClr val="000000"/>
                </a:solidFill>
                <a:uFillTx/>
                <a:latin typeface="Avenir Next LT Com Regular"/>
                <a:ea typeface="Avenir Next LT Com Regular"/>
                <a:cs typeface="Avenir Next LT Com Regular"/>
                <a:sym typeface="Avenir Next LT Com Regular"/>
              </a:defRPr>
            </a:lvl8pPr>
            <a:lvl9pPr marL="0" marR="0" indent="914400" algn="l" defTabSz="228600" rtl="0" eaLnBrk="1" latinLnBrk="0" hangingPunct="1">
              <a:lnSpc>
                <a:spcPct val="120000"/>
              </a:lnSpc>
              <a:spcBef>
                <a:spcPts val="1500"/>
              </a:spcBef>
              <a:spcAft>
                <a:spcPts val="0"/>
              </a:spcAft>
              <a:buClrTx/>
              <a:buSzTx/>
              <a:buFontTx/>
              <a:buNone/>
              <a:tabLst/>
              <a:defRPr sz="1800" b="0" i="0" u="none" strike="noStrike" cap="none" spc="0" baseline="0">
                <a:ln>
                  <a:noFill/>
                </a:ln>
                <a:solidFill>
                  <a:srgbClr val="000000"/>
                </a:solidFill>
                <a:uFillTx/>
                <a:latin typeface="Avenir Next LT Com Regular"/>
                <a:ea typeface="Avenir Next LT Com Regular"/>
                <a:cs typeface="Avenir Next LT Com Regular"/>
                <a:sym typeface="Avenir Next LT Com Regular"/>
              </a:defRPr>
            </a:lvl9pPr>
          </a:lstStyle>
          <a:p>
            <a:r>
              <a:rPr lang="en-US" sz="1800" dirty="0">
                <a:latin typeface="AvenirNext LT Com Regular" panose="020B0503020202020204" pitchFamily="34" charset="0"/>
              </a:rPr>
              <a:t>Decomposing the drivers of returns provides some clues</a:t>
            </a:r>
            <a:endParaRPr lang="en-US" dirty="0">
              <a:solidFill>
                <a:srgbClr val="AAAAAA"/>
              </a:solidFill>
              <a:latin typeface="ProximaNova-Regular" panose="02000506030000020004" pitchFamily="2" charset="0"/>
            </a:endParaRPr>
          </a:p>
        </p:txBody>
      </p:sp>
      <p:graphicFrame>
        <p:nvGraphicFramePr>
          <p:cNvPr id="34" name="Chart 33">
            <a:extLst>
              <a:ext uri="{FF2B5EF4-FFF2-40B4-BE49-F238E27FC236}">
                <a16:creationId xmlns:a16="http://schemas.microsoft.com/office/drawing/2014/main" id="{61868EB3-D1DF-162A-E085-9C2F41C7180D}"/>
              </a:ext>
            </a:extLst>
          </p:cNvPr>
          <p:cNvGraphicFramePr/>
          <p:nvPr>
            <p:extLst>
              <p:ext uri="{D42A27DB-BD31-4B8C-83A1-F6EECF244321}">
                <p14:modId xmlns:p14="http://schemas.microsoft.com/office/powerpoint/2010/main" val="1343834183"/>
              </p:ext>
            </p:extLst>
          </p:nvPr>
        </p:nvGraphicFramePr>
        <p:xfrm>
          <a:off x="430599" y="2739871"/>
          <a:ext cx="3445728" cy="3073614"/>
        </p:xfrm>
        <a:graphic>
          <a:graphicData uri="http://schemas.openxmlformats.org/drawingml/2006/chart">
            <c:chart xmlns:c="http://schemas.openxmlformats.org/drawingml/2006/chart" xmlns:r="http://schemas.openxmlformats.org/officeDocument/2006/relationships" r:id="rId3"/>
          </a:graphicData>
        </a:graphic>
      </p:graphicFrame>
      <p:sp>
        <p:nvSpPr>
          <p:cNvPr id="35" name="TextBox 34">
            <a:extLst>
              <a:ext uri="{FF2B5EF4-FFF2-40B4-BE49-F238E27FC236}">
                <a16:creationId xmlns:a16="http://schemas.microsoft.com/office/drawing/2014/main" id="{99AB4CAA-60B5-206D-EA55-CECC4BC88657}"/>
              </a:ext>
            </a:extLst>
          </p:cNvPr>
          <p:cNvSpPr txBox="1"/>
          <p:nvPr/>
        </p:nvSpPr>
        <p:spPr>
          <a:xfrm>
            <a:off x="494191" y="1794145"/>
            <a:ext cx="1978845" cy="377026"/>
          </a:xfrm>
          <a:prstGeom prst="rect">
            <a:avLst/>
          </a:prstGeom>
          <a:noFill/>
          <a:ln w="12700">
            <a:miter lim="400000"/>
          </a:ln>
        </p:spPr>
        <p:txBody>
          <a:bodyPr wrap="square">
            <a:spAutoFit/>
          </a:bodyPr>
          <a:lstStyle/>
          <a:p>
            <a:pPr algn="l"/>
            <a:r>
              <a:rPr lang="en-US" sz="1050" b="1" i="0" dirty="0">
                <a:solidFill>
                  <a:schemeClr val="tx1">
                    <a:lumMod val="65000"/>
                    <a:lumOff val="35000"/>
                  </a:schemeClr>
                </a:solidFill>
                <a:effectLst/>
                <a:latin typeface="+mn-lt"/>
              </a:rPr>
              <a:t>10-year annualized returns</a:t>
            </a:r>
            <a:br>
              <a:rPr lang="en-US" sz="1050" i="0" dirty="0">
                <a:solidFill>
                  <a:srgbClr val="222222"/>
                </a:solidFill>
                <a:effectLst/>
                <a:latin typeface="+mn-lt"/>
              </a:rPr>
            </a:br>
            <a:r>
              <a:rPr lang="en-US" sz="800" i="0" dirty="0">
                <a:effectLst/>
                <a:latin typeface="+mn-lt"/>
              </a:rPr>
              <a:t>Period ending 9/30/24</a:t>
            </a:r>
            <a:endParaRPr lang="en-US" dirty="0">
              <a:latin typeface="+mn-lt"/>
            </a:endParaRPr>
          </a:p>
        </p:txBody>
      </p:sp>
      <p:sp>
        <p:nvSpPr>
          <p:cNvPr id="36" name="Text Placeholder 4">
            <a:extLst>
              <a:ext uri="{FF2B5EF4-FFF2-40B4-BE49-F238E27FC236}">
                <a16:creationId xmlns:a16="http://schemas.microsoft.com/office/drawing/2014/main" id="{E764E4BC-CEB2-0768-EEA8-574A4167233F}"/>
              </a:ext>
            </a:extLst>
          </p:cNvPr>
          <p:cNvSpPr txBox="1">
            <a:spLocks/>
          </p:cNvSpPr>
          <p:nvPr/>
        </p:nvSpPr>
        <p:spPr>
          <a:xfrm>
            <a:off x="4270416" y="1589914"/>
            <a:ext cx="3936855" cy="298799"/>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Autofit/>
          </a:bodyPr>
          <a:lstStyle>
            <a:lvl1pPr marL="0" marR="0" indent="0" algn="l" defTabSz="228600" rtl="0" eaLnBrk="1" latinLnBrk="0" hangingPunct="1">
              <a:lnSpc>
                <a:spcPct val="100000"/>
              </a:lnSpc>
              <a:spcBef>
                <a:spcPts val="600"/>
              </a:spcBef>
              <a:spcAft>
                <a:spcPts val="1800"/>
              </a:spcAft>
              <a:buClrTx/>
              <a:buSzTx/>
              <a:buFont typeface="AvenirNext LT Com Medium" panose="020B0803020202020204" pitchFamily="34" charset="0"/>
              <a:buNone/>
              <a:tabLst/>
              <a:defRPr lang="en-US" sz="1800" b="0" i="0" u="none" strike="noStrike" cap="none" spc="0" baseline="0" smtClean="0">
                <a:ln>
                  <a:noFill/>
                </a:ln>
                <a:solidFill>
                  <a:schemeClr val="tx1">
                    <a:lumMod val="65000"/>
                    <a:lumOff val="35000"/>
                  </a:schemeClr>
                </a:solidFill>
                <a:uFillTx/>
                <a:latin typeface="+mj-lt"/>
                <a:ea typeface="+mn-ea"/>
                <a:cs typeface="+mn-cs"/>
                <a:sym typeface="Avenir Next LT Com Regular"/>
              </a:defRPr>
            </a:lvl1pPr>
            <a:lvl2pPr marL="284162" marR="0" indent="0" algn="l" defTabSz="228600" rtl="0" eaLnBrk="1" latinLnBrk="0" hangingPunct="1">
              <a:lnSpc>
                <a:spcPct val="100000"/>
              </a:lnSpc>
              <a:spcBef>
                <a:spcPts val="0"/>
              </a:spcBef>
              <a:spcAft>
                <a:spcPts val="1800"/>
              </a:spcAft>
              <a:buClrTx/>
              <a:buSzTx/>
              <a:buFont typeface="Arial" panose="020B0604020202020204" pitchFamily="34" charset="0"/>
              <a:buNone/>
              <a:tabLst/>
              <a:defRPr lang="en-US" sz="2000" b="0" i="0" u="none" strike="noStrike" cap="none" spc="0" baseline="0" smtClean="0">
                <a:ln>
                  <a:noFill/>
                </a:ln>
                <a:solidFill>
                  <a:schemeClr val="tx1"/>
                </a:solidFill>
                <a:uFillTx/>
                <a:latin typeface="+mn-lt"/>
                <a:ea typeface="AvenirNext LT Com Regular" panose="020B0503020202020204" pitchFamily="34" charset="0"/>
                <a:cs typeface="AvenirNext LT Com Regular" panose="020B0503020202020204" pitchFamily="34" charset="0"/>
                <a:sym typeface="Avenir Next LT Com Regular"/>
              </a:defRPr>
            </a:lvl2pPr>
            <a:lvl3pPr marL="569913" marR="0" indent="0" algn="l" defTabSz="228600" rtl="0" eaLnBrk="1" latinLnBrk="0" hangingPunct="1">
              <a:lnSpc>
                <a:spcPct val="100000"/>
              </a:lnSpc>
              <a:spcBef>
                <a:spcPts val="0"/>
              </a:spcBef>
              <a:spcAft>
                <a:spcPts val="1800"/>
              </a:spcAft>
              <a:buClrTx/>
              <a:buSzTx/>
              <a:buFont typeface="Arial" panose="020B0604020202020204" pitchFamily="34" charset="0"/>
              <a:buNone/>
              <a:tabLst/>
              <a:defRPr lang="en-US" sz="1800" b="0" i="0" u="none" strike="noStrike" cap="none" spc="0" baseline="0" smtClean="0">
                <a:ln>
                  <a:noFill/>
                </a:ln>
                <a:solidFill>
                  <a:schemeClr val="tx1"/>
                </a:solidFill>
                <a:uFillTx/>
                <a:latin typeface="+mn-lt"/>
                <a:ea typeface="AvenirNext LT Com Regular" panose="020B0503020202020204" pitchFamily="34" charset="0"/>
                <a:cs typeface="AvenirNext LT Com Regular" panose="020B0503020202020204" pitchFamily="34" charset="0"/>
                <a:sym typeface="Avenir Next LT Com Regular"/>
              </a:defRPr>
            </a:lvl3pPr>
            <a:lvl4pPr marL="0" marR="0" indent="342900" algn="l" defTabSz="228600" rtl="0" eaLnBrk="1" latinLnBrk="0" hangingPunct="1">
              <a:lnSpc>
                <a:spcPct val="100000"/>
              </a:lnSpc>
              <a:spcBef>
                <a:spcPts val="0"/>
              </a:spcBef>
              <a:spcAft>
                <a:spcPts val="1800"/>
              </a:spcAft>
              <a:buClrTx/>
              <a:buSzTx/>
              <a:buFontTx/>
              <a:buNone/>
              <a:tabLst/>
              <a:defRPr lang="en-US" sz="1600" b="0" i="0" u="none" strike="noStrike" cap="none" spc="0" baseline="0" smtClean="0">
                <a:ln>
                  <a:noFill/>
                </a:ln>
                <a:solidFill>
                  <a:srgbClr val="000000"/>
                </a:solidFill>
                <a:uFillTx/>
                <a:latin typeface="AvenirNext LT Com Regular" panose="020B0503020202020204" pitchFamily="34" charset="0"/>
                <a:ea typeface="AvenirNext LT Com Regular" panose="020B0503020202020204" pitchFamily="34" charset="0"/>
                <a:cs typeface="AvenirNext LT Com Regular" panose="020B0503020202020204" pitchFamily="34" charset="0"/>
                <a:sym typeface="Avenir Next LT Com Regular"/>
              </a:defRPr>
            </a:lvl4pPr>
            <a:lvl5pPr marL="0" marR="0" indent="457200" algn="l" defTabSz="228600" rtl="0" eaLnBrk="1" latinLnBrk="0" hangingPunct="1">
              <a:lnSpc>
                <a:spcPct val="100000"/>
              </a:lnSpc>
              <a:spcBef>
                <a:spcPts val="0"/>
              </a:spcBef>
              <a:spcAft>
                <a:spcPts val="1800"/>
              </a:spcAft>
              <a:buClrTx/>
              <a:buSzTx/>
              <a:buFontTx/>
              <a:buNone/>
              <a:tabLst/>
              <a:defRPr lang="en-US" sz="1600" b="0" i="0" u="none" strike="noStrike" cap="none" spc="0" baseline="0">
                <a:ln>
                  <a:noFill/>
                </a:ln>
                <a:solidFill>
                  <a:srgbClr val="000000"/>
                </a:solidFill>
                <a:uFillTx/>
                <a:latin typeface="AvenirNext LT Com Regular" panose="020B0503020202020204" pitchFamily="34" charset="0"/>
                <a:ea typeface="AvenirNext LT Com Regular" panose="020B0503020202020204" pitchFamily="34" charset="0"/>
                <a:cs typeface="AvenirNext LT Com Regular" panose="020B0503020202020204" pitchFamily="34" charset="0"/>
                <a:sym typeface="Avenir Next LT Com Regular"/>
              </a:defRPr>
            </a:lvl5pPr>
            <a:lvl6pPr marL="0" marR="0" indent="571500" algn="l" defTabSz="228600" rtl="0" eaLnBrk="1" latinLnBrk="0" hangingPunct="1">
              <a:lnSpc>
                <a:spcPct val="120000"/>
              </a:lnSpc>
              <a:spcBef>
                <a:spcPts val="1500"/>
              </a:spcBef>
              <a:spcAft>
                <a:spcPts val="0"/>
              </a:spcAft>
              <a:buClrTx/>
              <a:buSzTx/>
              <a:buFontTx/>
              <a:buNone/>
              <a:tabLst/>
              <a:defRPr sz="1800" b="0" i="0" u="none" strike="noStrike" cap="none" spc="0" baseline="0">
                <a:ln>
                  <a:noFill/>
                </a:ln>
                <a:solidFill>
                  <a:srgbClr val="000000"/>
                </a:solidFill>
                <a:uFillTx/>
                <a:latin typeface="Avenir Next LT Com Regular"/>
                <a:ea typeface="Avenir Next LT Com Regular"/>
                <a:cs typeface="Avenir Next LT Com Regular"/>
                <a:sym typeface="Avenir Next LT Com Regular"/>
              </a:defRPr>
            </a:lvl6pPr>
            <a:lvl7pPr marL="0" marR="0" indent="685800" algn="l" defTabSz="228600" rtl="0" eaLnBrk="1" latinLnBrk="0" hangingPunct="1">
              <a:lnSpc>
                <a:spcPct val="120000"/>
              </a:lnSpc>
              <a:spcBef>
                <a:spcPts val="1500"/>
              </a:spcBef>
              <a:spcAft>
                <a:spcPts val="0"/>
              </a:spcAft>
              <a:buClrTx/>
              <a:buSzTx/>
              <a:buFontTx/>
              <a:buNone/>
              <a:tabLst/>
              <a:defRPr sz="1800" b="0" i="0" u="none" strike="noStrike" cap="none" spc="0" baseline="0">
                <a:ln>
                  <a:noFill/>
                </a:ln>
                <a:solidFill>
                  <a:srgbClr val="000000"/>
                </a:solidFill>
                <a:uFillTx/>
                <a:latin typeface="Avenir Next LT Com Regular"/>
                <a:ea typeface="Avenir Next LT Com Regular"/>
                <a:cs typeface="Avenir Next LT Com Regular"/>
                <a:sym typeface="Avenir Next LT Com Regular"/>
              </a:defRPr>
            </a:lvl7pPr>
            <a:lvl8pPr marL="0" marR="0" indent="800100" algn="l" defTabSz="228600" rtl="0" eaLnBrk="1" latinLnBrk="0" hangingPunct="1">
              <a:lnSpc>
                <a:spcPct val="120000"/>
              </a:lnSpc>
              <a:spcBef>
                <a:spcPts val="1500"/>
              </a:spcBef>
              <a:spcAft>
                <a:spcPts val="0"/>
              </a:spcAft>
              <a:buClrTx/>
              <a:buSzTx/>
              <a:buFontTx/>
              <a:buNone/>
              <a:tabLst/>
              <a:defRPr sz="1800" b="0" i="0" u="none" strike="noStrike" cap="none" spc="0" baseline="0">
                <a:ln>
                  <a:noFill/>
                </a:ln>
                <a:solidFill>
                  <a:srgbClr val="000000"/>
                </a:solidFill>
                <a:uFillTx/>
                <a:latin typeface="Avenir Next LT Com Regular"/>
                <a:ea typeface="Avenir Next LT Com Regular"/>
                <a:cs typeface="Avenir Next LT Com Regular"/>
                <a:sym typeface="Avenir Next LT Com Regular"/>
              </a:defRPr>
            </a:lvl8pPr>
            <a:lvl9pPr marL="0" marR="0" indent="914400" algn="l" defTabSz="228600" rtl="0" eaLnBrk="1" latinLnBrk="0" hangingPunct="1">
              <a:lnSpc>
                <a:spcPct val="120000"/>
              </a:lnSpc>
              <a:spcBef>
                <a:spcPts val="1500"/>
              </a:spcBef>
              <a:spcAft>
                <a:spcPts val="0"/>
              </a:spcAft>
              <a:buClrTx/>
              <a:buSzTx/>
              <a:buFontTx/>
              <a:buNone/>
              <a:tabLst/>
              <a:defRPr sz="1800" b="0" i="0" u="none" strike="noStrike" cap="none" spc="0" baseline="0">
                <a:ln>
                  <a:noFill/>
                </a:ln>
                <a:solidFill>
                  <a:srgbClr val="000000"/>
                </a:solidFill>
                <a:uFillTx/>
                <a:latin typeface="Avenir Next LT Com Regular"/>
                <a:ea typeface="Avenir Next LT Com Regular"/>
                <a:cs typeface="Avenir Next LT Com Regular"/>
                <a:sym typeface="Avenir Next LT Com Regular"/>
              </a:defRPr>
            </a:lvl9pPr>
          </a:lstStyle>
          <a:p>
            <a:r>
              <a:rPr lang="en-US" sz="1400" b="1" dirty="0">
                <a:solidFill>
                  <a:srgbClr val="222222"/>
                </a:solidFill>
              </a:rPr>
              <a:t>Key playmakers</a:t>
            </a:r>
            <a:br>
              <a:rPr lang="en-US" sz="1400" b="1" dirty="0">
                <a:solidFill>
                  <a:srgbClr val="222222"/>
                </a:solidFill>
              </a:rPr>
            </a:br>
            <a:r>
              <a:rPr lang="en-US" sz="1400" dirty="0">
                <a:solidFill>
                  <a:srgbClr val="222222"/>
                </a:solidFill>
              </a:rPr>
              <a:t>Historical drivers of returns</a:t>
            </a:r>
            <a:endParaRPr lang="en-US" sz="1000" dirty="0"/>
          </a:p>
        </p:txBody>
      </p:sp>
      <p:graphicFrame>
        <p:nvGraphicFramePr>
          <p:cNvPr id="37" name="Chart 36">
            <a:extLst>
              <a:ext uri="{FF2B5EF4-FFF2-40B4-BE49-F238E27FC236}">
                <a16:creationId xmlns:a16="http://schemas.microsoft.com/office/drawing/2014/main" id="{941F5280-B010-FFA8-BFA0-3BE98CA53FFF}"/>
              </a:ext>
            </a:extLst>
          </p:cNvPr>
          <p:cNvGraphicFramePr/>
          <p:nvPr>
            <p:extLst>
              <p:ext uri="{D42A27DB-BD31-4B8C-83A1-F6EECF244321}">
                <p14:modId xmlns:p14="http://schemas.microsoft.com/office/powerpoint/2010/main" val="1565299014"/>
              </p:ext>
            </p:extLst>
          </p:nvPr>
        </p:nvGraphicFramePr>
        <p:xfrm>
          <a:off x="4803161" y="2596910"/>
          <a:ext cx="2632364" cy="124888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8" name="Chart 37">
            <a:extLst>
              <a:ext uri="{FF2B5EF4-FFF2-40B4-BE49-F238E27FC236}">
                <a16:creationId xmlns:a16="http://schemas.microsoft.com/office/drawing/2014/main" id="{2293D0CD-CCDA-E73A-9820-ED097CC33359}"/>
              </a:ext>
            </a:extLst>
          </p:cNvPr>
          <p:cNvGraphicFramePr/>
          <p:nvPr>
            <p:extLst>
              <p:ext uri="{D42A27DB-BD31-4B8C-83A1-F6EECF244321}">
                <p14:modId xmlns:p14="http://schemas.microsoft.com/office/powerpoint/2010/main" val="3214354196"/>
              </p:ext>
            </p:extLst>
          </p:nvPr>
        </p:nvGraphicFramePr>
        <p:xfrm>
          <a:off x="8490518" y="2660776"/>
          <a:ext cx="2632365" cy="1351997"/>
        </p:xfrm>
        <a:graphic>
          <a:graphicData uri="http://schemas.openxmlformats.org/drawingml/2006/chart">
            <c:chart xmlns:c="http://schemas.openxmlformats.org/drawingml/2006/chart" xmlns:r="http://schemas.openxmlformats.org/officeDocument/2006/relationships" r:id="rId5"/>
          </a:graphicData>
        </a:graphic>
      </p:graphicFrame>
      <p:sp>
        <p:nvSpPr>
          <p:cNvPr id="39" name="TextBox 38">
            <a:extLst>
              <a:ext uri="{FF2B5EF4-FFF2-40B4-BE49-F238E27FC236}">
                <a16:creationId xmlns:a16="http://schemas.microsoft.com/office/drawing/2014/main" id="{67FB5F77-B52A-DF01-8BA2-31D0753839CF}"/>
              </a:ext>
            </a:extLst>
          </p:cNvPr>
          <p:cNvSpPr txBox="1"/>
          <p:nvPr/>
        </p:nvSpPr>
        <p:spPr>
          <a:xfrm>
            <a:off x="10408577" y="2993757"/>
            <a:ext cx="642905" cy="215444"/>
          </a:xfrm>
          <a:prstGeom prst="rect">
            <a:avLst/>
          </a:prstGeom>
          <a:ln w="12700">
            <a:miter lim="400000"/>
          </a:ln>
        </p:spPr>
        <p:txBody>
          <a:bodyPr wrap="square" lIns="0" tIns="0" rIns="0" bIns="0" rtlCol="0">
            <a:spAutoFit/>
          </a:bodyPr>
          <a:lstStyle/>
          <a:p>
            <a:r>
              <a:rPr lang="en-US" sz="1400" b="1" dirty="0">
                <a:solidFill>
                  <a:schemeClr val="accent1"/>
                </a:solidFill>
                <a:latin typeface="+mn-lt"/>
              </a:rPr>
              <a:t>14x</a:t>
            </a:r>
          </a:p>
        </p:txBody>
      </p:sp>
      <p:sp>
        <p:nvSpPr>
          <p:cNvPr id="40" name="TextBox 39">
            <a:extLst>
              <a:ext uri="{FF2B5EF4-FFF2-40B4-BE49-F238E27FC236}">
                <a16:creationId xmlns:a16="http://schemas.microsoft.com/office/drawing/2014/main" id="{70716F9F-87B2-5096-0589-FC25B9BD4013}"/>
              </a:ext>
            </a:extLst>
          </p:cNvPr>
          <p:cNvSpPr txBox="1"/>
          <p:nvPr/>
        </p:nvSpPr>
        <p:spPr>
          <a:xfrm>
            <a:off x="10405442" y="2676798"/>
            <a:ext cx="642905" cy="215444"/>
          </a:xfrm>
          <a:prstGeom prst="rect">
            <a:avLst/>
          </a:prstGeom>
          <a:ln w="12700">
            <a:miter lim="400000"/>
          </a:ln>
        </p:spPr>
        <p:txBody>
          <a:bodyPr wrap="square" lIns="0" tIns="0" rIns="0" bIns="0" rtlCol="0">
            <a:spAutoFit/>
          </a:bodyPr>
          <a:lstStyle/>
          <a:p>
            <a:r>
              <a:rPr lang="en-US" sz="1400" dirty="0">
                <a:solidFill>
                  <a:schemeClr val="tx1"/>
                </a:solidFill>
                <a:latin typeface="+mn-lt"/>
              </a:rPr>
              <a:t>22x</a:t>
            </a:r>
          </a:p>
        </p:txBody>
      </p:sp>
      <p:sp>
        <p:nvSpPr>
          <p:cNvPr id="41" name="TextBox 40">
            <a:extLst>
              <a:ext uri="{FF2B5EF4-FFF2-40B4-BE49-F238E27FC236}">
                <a16:creationId xmlns:a16="http://schemas.microsoft.com/office/drawing/2014/main" id="{E14AA682-215B-94C9-32D2-DB259BEF767D}"/>
              </a:ext>
            </a:extLst>
          </p:cNvPr>
          <p:cNvSpPr txBox="1"/>
          <p:nvPr/>
        </p:nvSpPr>
        <p:spPr>
          <a:xfrm>
            <a:off x="7883829" y="3018829"/>
            <a:ext cx="1213377" cy="400110"/>
          </a:xfrm>
          <a:prstGeom prst="rect">
            <a:avLst/>
          </a:prstGeom>
          <a:ln w="12700">
            <a:miter lim="400000"/>
          </a:ln>
        </p:spPr>
        <p:txBody>
          <a:bodyPr wrap="square" lIns="0" tIns="0" rIns="0" bIns="0" rtlCol="0">
            <a:spAutoFit/>
          </a:bodyPr>
          <a:lstStyle/>
          <a:p>
            <a:pPr algn="r"/>
            <a:r>
              <a:rPr lang="en-US" sz="1200" dirty="0">
                <a:solidFill>
                  <a:schemeClr val="tx1"/>
                </a:solidFill>
                <a:latin typeface="+mn-lt"/>
              </a:rPr>
              <a:t>International</a:t>
            </a:r>
            <a:br>
              <a:rPr lang="en-US" sz="1400" b="1" dirty="0">
                <a:solidFill>
                  <a:schemeClr val="accent1"/>
                </a:solidFill>
                <a:latin typeface="+mn-lt"/>
              </a:rPr>
            </a:br>
            <a:r>
              <a:rPr lang="en-US" sz="1400" b="1" dirty="0">
                <a:solidFill>
                  <a:schemeClr val="accent1"/>
                </a:solidFill>
                <a:latin typeface="+mn-lt"/>
              </a:rPr>
              <a:t>14x</a:t>
            </a:r>
          </a:p>
        </p:txBody>
      </p:sp>
      <p:sp>
        <p:nvSpPr>
          <p:cNvPr id="43" name="TextBox 42">
            <a:extLst>
              <a:ext uri="{FF2B5EF4-FFF2-40B4-BE49-F238E27FC236}">
                <a16:creationId xmlns:a16="http://schemas.microsoft.com/office/drawing/2014/main" id="{F0BDFCC9-2C08-764B-B079-20F7829E0A5D}"/>
              </a:ext>
            </a:extLst>
          </p:cNvPr>
          <p:cNvSpPr txBox="1"/>
          <p:nvPr/>
        </p:nvSpPr>
        <p:spPr>
          <a:xfrm>
            <a:off x="8443326" y="2642492"/>
            <a:ext cx="642905" cy="400110"/>
          </a:xfrm>
          <a:prstGeom prst="rect">
            <a:avLst/>
          </a:prstGeom>
          <a:ln w="12700">
            <a:miter lim="400000"/>
          </a:ln>
        </p:spPr>
        <p:txBody>
          <a:bodyPr wrap="square" lIns="0" tIns="0" rIns="0" bIns="0" rtlCol="0">
            <a:spAutoFit/>
          </a:bodyPr>
          <a:lstStyle/>
          <a:p>
            <a:pPr algn="r"/>
            <a:r>
              <a:rPr lang="en-US" sz="1200" dirty="0">
                <a:solidFill>
                  <a:schemeClr val="tx1"/>
                </a:solidFill>
                <a:latin typeface="+mn-lt"/>
              </a:rPr>
              <a:t>U.S.</a:t>
            </a:r>
            <a:br>
              <a:rPr lang="en-US" sz="1400" dirty="0">
                <a:solidFill>
                  <a:schemeClr val="tx1"/>
                </a:solidFill>
                <a:latin typeface="+mn-lt"/>
              </a:rPr>
            </a:br>
            <a:r>
              <a:rPr lang="en-US" sz="1400" dirty="0">
                <a:solidFill>
                  <a:schemeClr val="tx1"/>
                </a:solidFill>
                <a:latin typeface="+mn-lt"/>
              </a:rPr>
              <a:t>17x</a:t>
            </a:r>
          </a:p>
        </p:txBody>
      </p:sp>
      <p:graphicFrame>
        <p:nvGraphicFramePr>
          <p:cNvPr id="44" name="Chart 43">
            <a:extLst>
              <a:ext uri="{FF2B5EF4-FFF2-40B4-BE49-F238E27FC236}">
                <a16:creationId xmlns:a16="http://schemas.microsoft.com/office/drawing/2014/main" id="{F38C71CC-D700-550F-EFA4-9178E9BD4A24}"/>
              </a:ext>
            </a:extLst>
          </p:cNvPr>
          <p:cNvGraphicFramePr/>
          <p:nvPr>
            <p:extLst>
              <p:ext uri="{D42A27DB-BD31-4B8C-83A1-F6EECF244321}">
                <p14:modId xmlns:p14="http://schemas.microsoft.com/office/powerpoint/2010/main" val="3604812529"/>
              </p:ext>
            </p:extLst>
          </p:nvPr>
        </p:nvGraphicFramePr>
        <p:xfrm>
          <a:off x="4773722" y="4482402"/>
          <a:ext cx="2632364" cy="1179656"/>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45" name="Chart 44">
            <a:extLst>
              <a:ext uri="{FF2B5EF4-FFF2-40B4-BE49-F238E27FC236}">
                <a16:creationId xmlns:a16="http://schemas.microsoft.com/office/drawing/2014/main" id="{511102EC-0159-77F3-FA91-DC53B7085BF2}"/>
              </a:ext>
            </a:extLst>
          </p:cNvPr>
          <p:cNvGraphicFramePr/>
          <p:nvPr>
            <p:extLst>
              <p:ext uri="{D42A27DB-BD31-4B8C-83A1-F6EECF244321}">
                <p14:modId xmlns:p14="http://schemas.microsoft.com/office/powerpoint/2010/main" val="570311434"/>
              </p:ext>
            </p:extLst>
          </p:nvPr>
        </p:nvGraphicFramePr>
        <p:xfrm>
          <a:off x="8490519" y="4389154"/>
          <a:ext cx="2632364" cy="1272904"/>
        </p:xfrm>
        <a:graphic>
          <a:graphicData uri="http://schemas.openxmlformats.org/drawingml/2006/chart">
            <c:chart xmlns:c="http://schemas.openxmlformats.org/drawingml/2006/chart" xmlns:r="http://schemas.openxmlformats.org/officeDocument/2006/relationships" r:id="rId7"/>
          </a:graphicData>
        </a:graphic>
      </p:graphicFrame>
      <p:sp>
        <p:nvSpPr>
          <p:cNvPr id="47" name="TextBox 46">
            <a:extLst>
              <a:ext uri="{FF2B5EF4-FFF2-40B4-BE49-F238E27FC236}">
                <a16:creationId xmlns:a16="http://schemas.microsoft.com/office/drawing/2014/main" id="{3E0F8B53-E4DE-51CA-4821-12CDE15EAD0E}"/>
              </a:ext>
            </a:extLst>
          </p:cNvPr>
          <p:cNvSpPr txBox="1"/>
          <p:nvPr/>
        </p:nvSpPr>
        <p:spPr>
          <a:xfrm>
            <a:off x="4146002" y="2069346"/>
            <a:ext cx="3320519" cy="153888"/>
          </a:xfrm>
          <a:prstGeom prst="rect">
            <a:avLst/>
          </a:prstGeom>
          <a:ln w="12700">
            <a:miter lim="400000"/>
          </a:ln>
        </p:spPr>
        <p:txBody>
          <a:bodyPr wrap="square" lIns="0" tIns="0" rIns="0" bIns="0" rtlCol="0">
            <a:spAutoFit/>
          </a:bodyPr>
          <a:lstStyle/>
          <a:p>
            <a:r>
              <a:rPr lang="en-US" sz="1000" b="1" i="0" dirty="0">
                <a:solidFill>
                  <a:schemeClr val="accent1"/>
                </a:solidFill>
                <a:effectLst/>
                <a:latin typeface="+mj-lt"/>
              </a:rPr>
              <a:t>3 of 4 key playmakers potentially favor international</a:t>
            </a:r>
            <a:endParaRPr lang="en-US" sz="1000" b="1" dirty="0">
              <a:solidFill>
                <a:schemeClr val="accent1"/>
              </a:solidFill>
              <a:latin typeface="+mj-lt"/>
            </a:endParaRPr>
          </a:p>
        </p:txBody>
      </p:sp>
      <p:sp>
        <p:nvSpPr>
          <p:cNvPr id="48" name="Rectangle 47">
            <a:extLst>
              <a:ext uri="{FF2B5EF4-FFF2-40B4-BE49-F238E27FC236}">
                <a16:creationId xmlns:a16="http://schemas.microsoft.com/office/drawing/2014/main" id="{78050125-44D2-CEC0-5D1C-DBEECE767D58}"/>
              </a:ext>
            </a:extLst>
          </p:cNvPr>
          <p:cNvSpPr/>
          <p:nvPr/>
        </p:nvSpPr>
        <p:spPr>
          <a:xfrm>
            <a:off x="4289821" y="2309110"/>
            <a:ext cx="3612357" cy="1688603"/>
          </a:xfrm>
          <a:prstGeom prst="rect">
            <a:avLst/>
          </a:prstGeom>
          <a:noFill/>
          <a:ln w="12700" cap="flat">
            <a:solidFill>
              <a:schemeClr val="tx1">
                <a:lumMod val="65000"/>
                <a:lumOff val="35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sp>
        <p:nvSpPr>
          <p:cNvPr id="49" name="Rectangle 48">
            <a:extLst>
              <a:ext uri="{FF2B5EF4-FFF2-40B4-BE49-F238E27FC236}">
                <a16:creationId xmlns:a16="http://schemas.microsoft.com/office/drawing/2014/main" id="{E1BC1365-B328-3467-0B17-3BBB74DA47FD}"/>
              </a:ext>
            </a:extLst>
          </p:cNvPr>
          <p:cNvSpPr/>
          <p:nvPr/>
        </p:nvSpPr>
        <p:spPr>
          <a:xfrm>
            <a:off x="8014601" y="2309110"/>
            <a:ext cx="3612357" cy="1699279"/>
          </a:xfrm>
          <a:prstGeom prst="rect">
            <a:avLst/>
          </a:prstGeom>
          <a:noFill/>
          <a:ln w="25400" cap="flat">
            <a:solidFill>
              <a:schemeClr val="accent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sp>
        <p:nvSpPr>
          <p:cNvPr id="54" name="Rectangle 53">
            <a:extLst>
              <a:ext uri="{FF2B5EF4-FFF2-40B4-BE49-F238E27FC236}">
                <a16:creationId xmlns:a16="http://schemas.microsoft.com/office/drawing/2014/main" id="{40107C33-91E1-6FC6-9477-D4107E5D016D}"/>
              </a:ext>
            </a:extLst>
          </p:cNvPr>
          <p:cNvSpPr/>
          <p:nvPr/>
        </p:nvSpPr>
        <p:spPr>
          <a:xfrm>
            <a:off x="4289821" y="4092017"/>
            <a:ext cx="3612357" cy="1700784"/>
          </a:xfrm>
          <a:prstGeom prst="rect">
            <a:avLst/>
          </a:prstGeom>
          <a:noFill/>
          <a:ln w="25400" cap="flat">
            <a:solidFill>
              <a:schemeClr val="accent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sp>
        <p:nvSpPr>
          <p:cNvPr id="55" name="Rectangle 54">
            <a:extLst>
              <a:ext uri="{FF2B5EF4-FFF2-40B4-BE49-F238E27FC236}">
                <a16:creationId xmlns:a16="http://schemas.microsoft.com/office/drawing/2014/main" id="{782D4E1D-B711-7215-1981-0C723BAF0C38}"/>
              </a:ext>
            </a:extLst>
          </p:cNvPr>
          <p:cNvSpPr/>
          <p:nvPr/>
        </p:nvSpPr>
        <p:spPr>
          <a:xfrm>
            <a:off x="8000523" y="4096340"/>
            <a:ext cx="3612357" cy="296997"/>
          </a:xfrm>
          <a:prstGeom prst="rect">
            <a:avLst/>
          </a:prstGeom>
          <a:solidFill>
            <a:schemeClr val="tx2">
              <a:lumMod val="10000"/>
              <a:lumOff val="90000"/>
              <a:alpha val="5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r>
              <a:rPr lang="en-US" sz="1050" b="1" i="0" dirty="0">
                <a:solidFill>
                  <a:schemeClr val="tx1">
                    <a:lumMod val="65000"/>
                    <a:lumOff val="35000"/>
                  </a:schemeClr>
                </a:solidFill>
                <a:effectLst/>
                <a:latin typeface="+mn-lt"/>
              </a:rPr>
              <a:t>Foreign exchange changes 10-yr annualized</a:t>
            </a:r>
            <a:endParaRPr lang="en-US" b="1" dirty="0">
              <a:solidFill>
                <a:schemeClr val="tx1">
                  <a:lumMod val="65000"/>
                  <a:lumOff val="35000"/>
                </a:schemeClr>
              </a:solidFill>
              <a:latin typeface="+mn-lt"/>
            </a:endParaRPr>
          </a:p>
        </p:txBody>
      </p:sp>
      <p:sp>
        <p:nvSpPr>
          <p:cNvPr id="56" name="Rectangle 55">
            <a:extLst>
              <a:ext uri="{FF2B5EF4-FFF2-40B4-BE49-F238E27FC236}">
                <a16:creationId xmlns:a16="http://schemas.microsoft.com/office/drawing/2014/main" id="{8E1A3D6E-F15E-2C66-AE12-7346A980D1C5}"/>
              </a:ext>
            </a:extLst>
          </p:cNvPr>
          <p:cNvSpPr/>
          <p:nvPr/>
        </p:nvSpPr>
        <p:spPr>
          <a:xfrm>
            <a:off x="8010059" y="4091707"/>
            <a:ext cx="3612357" cy="1701094"/>
          </a:xfrm>
          <a:prstGeom prst="rect">
            <a:avLst/>
          </a:prstGeom>
          <a:noFill/>
          <a:ln w="25400" cap="flat">
            <a:solidFill>
              <a:schemeClr val="accent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sp>
        <p:nvSpPr>
          <p:cNvPr id="57" name="Text Placeholder 4">
            <a:extLst>
              <a:ext uri="{FF2B5EF4-FFF2-40B4-BE49-F238E27FC236}">
                <a16:creationId xmlns:a16="http://schemas.microsoft.com/office/drawing/2014/main" id="{0326CD9D-2D1F-8ECF-83DF-5F179E79786F}"/>
              </a:ext>
            </a:extLst>
          </p:cNvPr>
          <p:cNvSpPr txBox="1">
            <a:spLocks/>
          </p:cNvSpPr>
          <p:nvPr/>
        </p:nvSpPr>
        <p:spPr>
          <a:xfrm>
            <a:off x="576263" y="1602364"/>
            <a:ext cx="2790392" cy="298799"/>
          </a:xfrm>
          <a:prstGeom prst="rect">
            <a:avLst/>
          </a:prstGeom>
          <a:ln w="12700">
            <a:miter lim="400000"/>
          </a:ln>
          <a:extLst>
            <a:ext uri="{C572A759-6A51-4108-AA02-DFA0A04FC94B}">
              <ma14:wrappingTextBoxFlag xmlns="" xmlns:ma14="http://schemas.microsoft.com/office/mac/drawingml/2011/main" val="1"/>
            </a:ext>
          </a:extLst>
        </p:spPr>
        <p:txBody>
          <a:bodyPr lIns="0" tIns="0" rIns="0" bIns="0">
            <a:noAutofit/>
          </a:bodyPr>
          <a:lstStyle>
            <a:lvl1pPr marL="0" marR="0" indent="0" algn="l" defTabSz="228600" rtl="0" eaLnBrk="1" latinLnBrk="0" hangingPunct="1">
              <a:lnSpc>
                <a:spcPct val="100000"/>
              </a:lnSpc>
              <a:spcBef>
                <a:spcPts val="600"/>
              </a:spcBef>
              <a:spcAft>
                <a:spcPts val="1800"/>
              </a:spcAft>
              <a:buClrTx/>
              <a:buSzTx/>
              <a:buFont typeface="AvenirNext LT Com Medium" panose="020B0803020202020204" pitchFamily="34" charset="0"/>
              <a:buNone/>
              <a:tabLst/>
              <a:defRPr lang="en-US" sz="1800" b="0" i="0" u="none" strike="noStrike" cap="none" spc="0" baseline="0" smtClean="0">
                <a:ln>
                  <a:noFill/>
                </a:ln>
                <a:solidFill>
                  <a:schemeClr val="tx1">
                    <a:lumMod val="65000"/>
                    <a:lumOff val="35000"/>
                  </a:schemeClr>
                </a:solidFill>
                <a:uFillTx/>
                <a:latin typeface="+mj-lt"/>
                <a:ea typeface="+mn-ea"/>
                <a:cs typeface="+mn-cs"/>
                <a:sym typeface="Avenir Next LT Com Regular"/>
              </a:defRPr>
            </a:lvl1pPr>
            <a:lvl2pPr marL="284162" marR="0" indent="0" algn="l" defTabSz="228600" rtl="0" eaLnBrk="1" latinLnBrk="0" hangingPunct="1">
              <a:lnSpc>
                <a:spcPct val="100000"/>
              </a:lnSpc>
              <a:spcBef>
                <a:spcPts val="0"/>
              </a:spcBef>
              <a:spcAft>
                <a:spcPts val="1800"/>
              </a:spcAft>
              <a:buClrTx/>
              <a:buSzTx/>
              <a:buFont typeface="Arial" panose="020B0604020202020204" pitchFamily="34" charset="0"/>
              <a:buNone/>
              <a:tabLst/>
              <a:defRPr lang="en-US" sz="2000" b="0" i="0" u="none" strike="noStrike" cap="none" spc="0" baseline="0" smtClean="0">
                <a:ln>
                  <a:noFill/>
                </a:ln>
                <a:solidFill>
                  <a:schemeClr val="tx1"/>
                </a:solidFill>
                <a:uFillTx/>
                <a:latin typeface="+mn-lt"/>
                <a:ea typeface="AvenirNext LT Com Regular" panose="020B0503020202020204" pitchFamily="34" charset="0"/>
                <a:cs typeface="AvenirNext LT Com Regular" panose="020B0503020202020204" pitchFamily="34" charset="0"/>
                <a:sym typeface="Avenir Next LT Com Regular"/>
              </a:defRPr>
            </a:lvl2pPr>
            <a:lvl3pPr marL="569913" marR="0" indent="0" algn="l" defTabSz="228600" rtl="0" eaLnBrk="1" latinLnBrk="0" hangingPunct="1">
              <a:lnSpc>
                <a:spcPct val="100000"/>
              </a:lnSpc>
              <a:spcBef>
                <a:spcPts val="0"/>
              </a:spcBef>
              <a:spcAft>
                <a:spcPts val="1800"/>
              </a:spcAft>
              <a:buClrTx/>
              <a:buSzTx/>
              <a:buFont typeface="Arial" panose="020B0604020202020204" pitchFamily="34" charset="0"/>
              <a:buNone/>
              <a:tabLst/>
              <a:defRPr lang="en-US" sz="1800" b="0" i="0" u="none" strike="noStrike" cap="none" spc="0" baseline="0" smtClean="0">
                <a:ln>
                  <a:noFill/>
                </a:ln>
                <a:solidFill>
                  <a:schemeClr val="tx1"/>
                </a:solidFill>
                <a:uFillTx/>
                <a:latin typeface="+mn-lt"/>
                <a:ea typeface="AvenirNext LT Com Regular" panose="020B0503020202020204" pitchFamily="34" charset="0"/>
                <a:cs typeface="AvenirNext LT Com Regular" panose="020B0503020202020204" pitchFamily="34" charset="0"/>
                <a:sym typeface="Avenir Next LT Com Regular"/>
              </a:defRPr>
            </a:lvl3pPr>
            <a:lvl4pPr marL="0" marR="0" indent="342900" algn="l" defTabSz="228600" rtl="0" eaLnBrk="1" latinLnBrk="0" hangingPunct="1">
              <a:lnSpc>
                <a:spcPct val="100000"/>
              </a:lnSpc>
              <a:spcBef>
                <a:spcPts val="0"/>
              </a:spcBef>
              <a:spcAft>
                <a:spcPts val="1800"/>
              </a:spcAft>
              <a:buClrTx/>
              <a:buSzTx/>
              <a:buFontTx/>
              <a:buNone/>
              <a:tabLst/>
              <a:defRPr lang="en-US" sz="1600" b="0" i="0" u="none" strike="noStrike" cap="none" spc="0" baseline="0" smtClean="0">
                <a:ln>
                  <a:noFill/>
                </a:ln>
                <a:solidFill>
                  <a:srgbClr val="000000"/>
                </a:solidFill>
                <a:uFillTx/>
                <a:latin typeface="AvenirNext LT Com Regular" panose="020B0503020202020204" pitchFamily="34" charset="0"/>
                <a:ea typeface="AvenirNext LT Com Regular" panose="020B0503020202020204" pitchFamily="34" charset="0"/>
                <a:cs typeface="AvenirNext LT Com Regular" panose="020B0503020202020204" pitchFamily="34" charset="0"/>
                <a:sym typeface="Avenir Next LT Com Regular"/>
              </a:defRPr>
            </a:lvl4pPr>
            <a:lvl5pPr marL="0" marR="0" indent="457200" algn="l" defTabSz="228600" rtl="0" eaLnBrk="1" latinLnBrk="0" hangingPunct="1">
              <a:lnSpc>
                <a:spcPct val="100000"/>
              </a:lnSpc>
              <a:spcBef>
                <a:spcPts val="0"/>
              </a:spcBef>
              <a:spcAft>
                <a:spcPts val="1800"/>
              </a:spcAft>
              <a:buClrTx/>
              <a:buSzTx/>
              <a:buFontTx/>
              <a:buNone/>
              <a:tabLst/>
              <a:defRPr lang="en-US" sz="1600" b="0" i="0" u="none" strike="noStrike" cap="none" spc="0" baseline="0">
                <a:ln>
                  <a:noFill/>
                </a:ln>
                <a:solidFill>
                  <a:srgbClr val="000000"/>
                </a:solidFill>
                <a:uFillTx/>
                <a:latin typeface="AvenirNext LT Com Regular" panose="020B0503020202020204" pitchFamily="34" charset="0"/>
                <a:ea typeface="AvenirNext LT Com Regular" panose="020B0503020202020204" pitchFamily="34" charset="0"/>
                <a:cs typeface="AvenirNext LT Com Regular" panose="020B0503020202020204" pitchFamily="34" charset="0"/>
                <a:sym typeface="Avenir Next LT Com Regular"/>
              </a:defRPr>
            </a:lvl5pPr>
            <a:lvl6pPr marL="0" marR="0" indent="571500" algn="l" defTabSz="228600" rtl="0" eaLnBrk="1" latinLnBrk="0" hangingPunct="1">
              <a:lnSpc>
                <a:spcPct val="120000"/>
              </a:lnSpc>
              <a:spcBef>
                <a:spcPts val="1500"/>
              </a:spcBef>
              <a:spcAft>
                <a:spcPts val="0"/>
              </a:spcAft>
              <a:buClrTx/>
              <a:buSzTx/>
              <a:buFontTx/>
              <a:buNone/>
              <a:tabLst/>
              <a:defRPr sz="1800" b="0" i="0" u="none" strike="noStrike" cap="none" spc="0" baseline="0">
                <a:ln>
                  <a:noFill/>
                </a:ln>
                <a:solidFill>
                  <a:srgbClr val="000000"/>
                </a:solidFill>
                <a:uFillTx/>
                <a:latin typeface="Avenir Next LT Com Regular"/>
                <a:ea typeface="Avenir Next LT Com Regular"/>
                <a:cs typeface="Avenir Next LT Com Regular"/>
                <a:sym typeface="Avenir Next LT Com Regular"/>
              </a:defRPr>
            </a:lvl6pPr>
            <a:lvl7pPr marL="0" marR="0" indent="685800" algn="l" defTabSz="228600" rtl="0" eaLnBrk="1" latinLnBrk="0" hangingPunct="1">
              <a:lnSpc>
                <a:spcPct val="120000"/>
              </a:lnSpc>
              <a:spcBef>
                <a:spcPts val="1500"/>
              </a:spcBef>
              <a:spcAft>
                <a:spcPts val="0"/>
              </a:spcAft>
              <a:buClrTx/>
              <a:buSzTx/>
              <a:buFontTx/>
              <a:buNone/>
              <a:tabLst/>
              <a:defRPr sz="1800" b="0" i="0" u="none" strike="noStrike" cap="none" spc="0" baseline="0">
                <a:ln>
                  <a:noFill/>
                </a:ln>
                <a:solidFill>
                  <a:srgbClr val="000000"/>
                </a:solidFill>
                <a:uFillTx/>
                <a:latin typeface="Avenir Next LT Com Regular"/>
                <a:ea typeface="Avenir Next LT Com Regular"/>
                <a:cs typeface="Avenir Next LT Com Regular"/>
                <a:sym typeface="Avenir Next LT Com Regular"/>
              </a:defRPr>
            </a:lvl7pPr>
            <a:lvl8pPr marL="0" marR="0" indent="800100" algn="l" defTabSz="228600" rtl="0" eaLnBrk="1" latinLnBrk="0" hangingPunct="1">
              <a:lnSpc>
                <a:spcPct val="120000"/>
              </a:lnSpc>
              <a:spcBef>
                <a:spcPts val="1500"/>
              </a:spcBef>
              <a:spcAft>
                <a:spcPts val="0"/>
              </a:spcAft>
              <a:buClrTx/>
              <a:buSzTx/>
              <a:buFontTx/>
              <a:buNone/>
              <a:tabLst/>
              <a:defRPr sz="1800" b="0" i="0" u="none" strike="noStrike" cap="none" spc="0" baseline="0">
                <a:ln>
                  <a:noFill/>
                </a:ln>
                <a:solidFill>
                  <a:srgbClr val="000000"/>
                </a:solidFill>
                <a:uFillTx/>
                <a:latin typeface="Avenir Next LT Com Regular"/>
                <a:ea typeface="Avenir Next LT Com Regular"/>
                <a:cs typeface="Avenir Next LT Com Regular"/>
                <a:sym typeface="Avenir Next LT Com Regular"/>
              </a:defRPr>
            </a:lvl8pPr>
            <a:lvl9pPr marL="0" marR="0" indent="914400" algn="l" defTabSz="228600" rtl="0" eaLnBrk="1" latinLnBrk="0" hangingPunct="1">
              <a:lnSpc>
                <a:spcPct val="120000"/>
              </a:lnSpc>
              <a:spcBef>
                <a:spcPts val="1500"/>
              </a:spcBef>
              <a:spcAft>
                <a:spcPts val="0"/>
              </a:spcAft>
              <a:buClrTx/>
              <a:buSzTx/>
              <a:buFontTx/>
              <a:buNone/>
              <a:tabLst/>
              <a:defRPr sz="1800" b="0" i="0" u="none" strike="noStrike" cap="none" spc="0" baseline="0">
                <a:ln>
                  <a:noFill/>
                </a:ln>
                <a:solidFill>
                  <a:srgbClr val="000000"/>
                </a:solidFill>
                <a:uFillTx/>
                <a:latin typeface="Avenir Next LT Com Regular"/>
                <a:ea typeface="Avenir Next LT Com Regular"/>
                <a:cs typeface="Avenir Next LT Com Regular"/>
                <a:sym typeface="Avenir Next LT Com Regular"/>
              </a:defRPr>
            </a:lvl9pPr>
          </a:lstStyle>
          <a:p>
            <a:r>
              <a:rPr lang="en-US" sz="1400" b="1">
                <a:solidFill>
                  <a:srgbClr val="222222"/>
                </a:solidFill>
              </a:rPr>
              <a:t>The scoreboard</a:t>
            </a:r>
            <a:endParaRPr lang="en-US" sz="1000" dirty="0"/>
          </a:p>
        </p:txBody>
      </p:sp>
    </p:spTree>
    <p:extLst>
      <p:ext uri="{BB962C8B-B14F-4D97-AF65-F5344CB8AC3E}">
        <p14:creationId xmlns:p14="http://schemas.microsoft.com/office/powerpoint/2010/main" val="444992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8838B92-8929-2787-5E9A-ADDE12BD8C3A}"/>
              </a:ext>
            </a:extLst>
          </p:cNvPr>
          <p:cNvSpPr/>
          <p:nvPr/>
        </p:nvSpPr>
        <p:spPr>
          <a:xfrm>
            <a:off x="2581216" y="1900031"/>
            <a:ext cx="1266833" cy="2804430"/>
          </a:xfrm>
          <a:prstGeom prst="rect">
            <a:avLst/>
          </a:prstGeom>
          <a:gradFill>
            <a:gsLst>
              <a:gs pos="0">
                <a:schemeClr val="bg1"/>
              </a:gs>
              <a:gs pos="95000">
                <a:schemeClr val="accent2">
                  <a:alpha val="18575"/>
                </a:schemeClr>
              </a:gs>
            </a:gsLst>
            <a:lin ang="5400000" scaled="0"/>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sp>
        <p:nvSpPr>
          <p:cNvPr id="10" name="Rectangle 9">
            <a:extLst>
              <a:ext uri="{FF2B5EF4-FFF2-40B4-BE49-F238E27FC236}">
                <a16:creationId xmlns:a16="http://schemas.microsoft.com/office/drawing/2014/main" id="{A2358164-312C-CC38-C069-1E0147BAF802}"/>
              </a:ext>
            </a:extLst>
          </p:cNvPr>
          <p:cNvSpPr/>
          <p:nvPr/>
        </p:nvSpPr>
        <p:spPr>
          <a:xfrm>
            <a:off x="9089793" y="1897492"/>
            <a:ext cx="2180703" cy="2804430"/>
          </a:xfrm>
          <a:prstGeom prst="rect">
            <a:avLst/>
          </a:prstGeom>
          <a:gradFill>
            <a:gsLst>
              <a:gs pos="0">
                <a:schemeClr val="bg1"/>
              </a:gs>
              <a:gs pos="95000">
                <a:schemeClr val="accent2">
                  <a:alpha val="18575"/>
                </a:schemeClr>
              </a:gs>
            </a:gsLst>
            <a:lin ang="5400000" scaled="0"/>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sp>
        <p:nvSpPr>
          <p:cNvPr id="9" name="Rectangle 8">
            <a:extLst>
              <a:ext uri="{FF2B5EF4-FFF2-40B4-BE49-F238E27FC236}">
                <a16:creationId xmlns:a16="http://schemas.microsoft.com/office/drawing/2014/main" id="{7AE558DA-51C7-7206-CC41-52F035683BC4}"/>
              </a:ext>
            </a:extLst>
          </p:cNvPr>
          <p:cNvSpPr/>
          <p:nvPr/>
        </p:nvSpPr>
        <p:spPr>
          <a:xfrm>
            <a:off x="5866970" y="1900638"/>
            <a:ext cx="1308753" cy="2804430"/>
          </a:xfrm>
          <a:prstGeom prst="rect">
            <a:avLst/>
          </a:prstGeom>
          <a:gradFill>
            <a:gsLst>
              <a:gs pos="0">
                <a:schemeClr val="bg1"/>
              </a:gs>
              <a:gs pos="95000">
                <a:schemeClr val="accent2">
                  <a:alpha val="18575"/>
                </a:schemeClr>
              </a:gs>
            </a:gsLst>
            <a:lin ang="5400000" scaled="0"/>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graphicFrame>
        <p:nvGraphicFramePr>
          <p:cNvPr id="44" name="Chart 43">
            <a:extLst>
              <a:ext uri="{FF2B5EF4-FFF2-40B4-BE49-F238E27FC236}">
                <a16:creationId xmlns:a16="http://schemas.microsoft.com/office/drawing/2014/main" id="{0AD1CFA1-A67C-FE03-9BE8-2A031D0F9F99}"/>
              </a:ext>
            </a:extLst>
          </p:cNvPr>
          <p:cNvGraphicFramePr/>
          <p:nvPr/>
        </p:nvGraphicFramePr>
        <p:xfrm>
          <a:off x="540450" y="1933128"/>
          <a:ext cx="11192256" cy="2899028"/>
        </p:xfrm>
        <a:graphic>
          <a:graphicData uri="http://schemas.openxmlformats.org/drawingml/2006/chart">
            <c:chart xmlns:c="http://schemas.openxmlformats.org/drawingml/2006/chart" xmlns:r="http://schemas.openxmlformats.org/officeDocument/2006/relationships" r:id="rId3"/>
          </a:graphicData>
        </a:graphic>
      </p:graphicFrame>
      <p:sp>
        <p:nvSpPr>
          <p:cNvPr id="84" name="Rectangle 83">
            <a:extLst>
              <a:ext uri="{FF2B5EF4-FFF2-40B4-BE49-F238E27FC236}">
                <a16:creationId xmlns:a16="http://schemas.microsoft.com/office/drawing/2014/main" id="{10CB4703-E5BA-755D-7676-2F23CE1A3666}"/>
              </a:ext>
            </a:extLst>
          </p:cNvPr>
          <p:cNvSpPr/>
          <p:nvPr/>
        </p:nvSpPr>
        <p:spPr>
          <a:xfrm>
            <a:off x="7117788" y="2869980"/>
            <a:ext cx="186962" cy="726995"/>
          </a:xfrm>
          <a:prstGeom prst="rect">
            <a:avLst/>
          </a:prstGeom>
          <a:solidFill>
            <a:srgbClr val="008E77">
              <a:alpha val="21000"/>
            </a:srgb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sp>
        <p:nvSpPr>
          <p:cNvPr id="54" name="Rectangle 53">
            <a:extLst>
              <a:ext uri="{FF2B5EF4-FFF2-40B4-BE49-F238E27FC236}">
                <a16:creationId xmlns:a16="http://schemas.microsoft.com/office/drawing/2014/main" id="{80D25D9E-A0E1-F409-6A69-6FA2F7B5B317}"/>
              </a:ext>
            </a:extLst>
          </p:cNvPr>
          <p:cNvSpPr/>
          <p:nvPr/>
        </p:nvSpPr>
        <p:spPr>
          <a:xfrm>
            <a:off x="557993" y="5203163"/>
            <a:ext cx="11157170" cy="820024"/>
          </a:xfrm>
          <a:prstGeom prst="rect">
            <a:avLst/>
          </a:prstGeom>
          <a:solidFill>
            <a:schemeClr val="bg2">
              <a:lumMod val="40000"/>
              <a:lumOff val="60000"/>
              <a:alpha val="81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sp>
        <p:nvSpPr>
          <p:cNvPr id="86" name="TextBox 85">
            <a:extLst>
              <a:ext uri="{FF2B5EF4-FFF2-40B4-BE49-F238E27FC236}">
                <a16:creationId xmlns:a16="http://schemas.microsoft.com/office/drawing/2014/main" id="{8749D902-7693-0E53-B5D6-A583ACCA0C37}"/>
              </a:ext>
            </a:extLst>
          </p:cNvPr>
          <p:cNvSpPr txBox="1"/>
          <p:nvPr/>
        </p:nvSpPr>
        <p:spPr>
          <a:xfrm>
            <a:off x="574552" y="1338337"/>
            <a:ext cx="1414963" cy="215444"/>
          </a:xfrm>
          <a:prstGeom prst="rect">
            <a:avLst/>
          </a:prstGeom>
          <a:noFill/>
          <a:ln w="12700">
            <a:miter lim="400000"/>
          </a:ln>
        </p:spPr>
        <p:txBody>
          <a:bodyPr wrap="square" lIns="0" tIns="0" rIns="0" bIns="0">
            <a:spAutoFit/>
          </a:bodyPr>
          <a:lstStyle/>
          <a:p>
            <a:pPr algn="l">
              <a:spcAft>
                <a:spcPts val="400"/>
              </a:spcAft>
              <a:defRPr sz="1200" b="1" i="0" u="none" strike="noStrike" kern="1200" spc="0" baseline="0">
                <a:solidFill>
                  <a:sysClr val="windowText" lastClr="000000"/>
                </a:solidFill>
                <a:latin typeface="AvenirNext LT Com Regular" panose="020B0503020202020204" pitchFamily="34" charset="0"/>
                <a:ea typeface="+mn-ea"/>
                <a:cs typeface="+mn-cs"/>
              </a:defRPr>
            </a:pPr>
            <a:r>
              <a:rPr lang="en-US" sz="1400" strike="noStrike" baseline="0" dirty="0">
                <a:effectLst/>
                <a:latin typeface="+mn-lt"/>
              </a:rPr>
              <a:t>U.S. dollar index</a:t>
            </a:r>
          </a:p>
        </p:txBody>
      </p:sp>
      <p:sp>
        <p:nvSpPr>
          <p:cNvPr id="7" name="Title 6">
            <a:extLst>
              <a:ext uri="{FF2B5EF4-FFF2-40B4-BE49-F238E27FC236}">
                <a16:creationId xmlns:a16="http://schemas.microsoft.com/office/drawing/2014/main" id="{7C57E2BC-55A9-1DE5-C355-8BF2EA7BA1C0}"/>
              </a:ext>
            </a:extLst>
          </p:cNvPr>
          <p:cNvSpPr>
            <a:spLocks noGrp="1"/>
          </p:cNvSpPr>
          <p:nvPr>
            <p:ph type="title"/>
          </p:nvPr>
        </p:nvSpPr>
        <p:spPr/>
        <p:txBody>
          <a:bodyPr/>
          <a:lstStyle/>
          <a:p>
            <a:r>
              <a:rPr lang="en-IN" dirty="0"/>
              <a:t>Currency catalyst: </a:t>
            </a:r>
            <a:r>
              <a:rPr lang="en-US" i="0" dirty="0">
                <a:effectLst/>
                <a:latin typeface="+mn-lt"/>
              </a:rPr>
              <a:t>What happens without a USD </a:t>
            </a:r>
            <a:r>
              <a:rPr lang="en-US" dirty="0">
                <a:latin typeface="+mn-lt"/>
              </a:rPr>
              <a:t>head</a:t>
            </a:r>
            <a:r>
              <a:rPr lang="en-US" i="0" dirty="0">
                <a:effectLst/>
                <a:latin typeface="+mn-lt"/>
              </a:rPr>
              <a:t>wind?</a:t>
            </a:r>
            <a:endParaRPr lang="en-IN" dirty="0">
              <a:latin typeface="+mn-lt"/>
            </a:endParaRPr>
          </a:p>
        </p:txBody>
      </p:sp>
      <p:sp>
        <p:nvSpPr>
          <p:cNvPr id="58" name="TextBox 57">
            <a:extLst>
              <a:ext uri="{FF2B5EF4-FFF2-40B4-BE49-F238E27FC236}">
                <a16:creationId xmlns:a16="http://schemas.microsoft.com/office/drawing/2014/main" id="{CF6C9CFF-8E0E-4D08-43AE-1A5CAF0E6681}"/>
              </a:ext>
            </a:extLst>
          </p:cNvPr>
          <p:cNvSpPr txBox="1"/>
          <p:nvPr/>
        </p:nvSpPr>
        <p:spPr>
          <a:xfrm>
            <a:off x="4138867" y="5997861"/>
            <a:ext cx="65" cy="215444"/>
          </a:xfrm>
          <a:prstGeom prst="rect">
            <a:avLst/>
          </a:prstGeom>
          <a:ln w="12700">
            <a:miter lim="400000"/>
          </a:ln>
        </p:spPr>
        <p:txBody>
          <a:bodyPr wrap="none" lIns="0" tIns="0" rIns="0" bIns="0" rtlCol="0">
            <a:spAutoFit/>
          </a:bodyPr>
          <a:lstStyle/>
          <a:p>
            <a:endParaRPr lang="en-US" sz="1400" b="1" dirty="0" err="1">
              <a:latin typeface="+mn-lt"/>
            </a:endParaRPr>
          </a:p>
        </p:txBody>
      </p:sp>
      <p:sp>
        <p:nvSpPr>
          <p:cNvPr id="59" name="TextBox 58">
            <a:extLst>
              <a:ext uri="{FF2B5EF4-FFF2-40B4-BE49-F238E27FC236}">
                <a16:creationId xmlns:a16="http://schemas.microsoft.com/office/drawing/2014/main" id="{25E2746A-8E0C-69E6-6AD0-3963C0F4B75E}"/>
              </a:ext>
            </a:extLst>
          </p:cNvPr>
          <p:cNvSpPr txBox="1"/>
          <p:nvPr/>
        </p:nvSpPr>
        <p:spPr>
          <a:xfrm>
            <a:off x="637277" y="-1634836"/>
            <a:ext cx="65" cy="215444"/>
          </a:xfrm>
          <a:prstGeom prst="rect">
            <a:avLst/>
          </a:prstGeom>
          <a:ln w="12700">
            <a:miter lim="400000"/>
          </a:ln>
        </p:spPr>
        <p:txBody>
          <a:bodyPr wrap="none" lIns="0" tIns="0" rIns="0" bIns="0" rtlCol="0">
            <a:spAutoFit/>
          </a:bodyPr>
          <a:lstStyle/>
          <a:p>
            <a:endParaRPr lang="en-US" sz="1400" b="1" dirty="0" err="1">
              <a:latin typeface="+mn-lt"/>
            </a:endParaRPr>
          </a:p>
        </p:txBody>
      </p:sp>
      <p:sp>
        <p:nvSpPr>
          <p:cNvPr id="8" name="Slide Number Placeholder 4">
            <a:extLst>
              <a:ext uri="{FF2B5EF4-FFF2-40B4-BE49-F238E27FC236}">
                <a16:creationId xmlns:a16="http://schemas.microsoft.com/office/drawing/2014/main" id="{39D12B8C-1D0A-3F16-27D4-B1AE4E59C7F7}"/>
              </a:ext>
            </a:extLst>
          </p:cNvPr>
          <p:cNvSpPr txBox="1">
            <a:spLocks/>
          </p:cNvSpPr>
          <p:nvPr/>
        </p:nvSpPr>
        <p:spPr>
          <a:xfrm>
            <a:off x="10799306" y="6578867"/>
            <a:ext cx="821194" cy="100584"/>
          </a:xfrm>
          <a:prstGeom prst="rect">
            <a:avLst/>
          </a:prstGeom>
        </p:spPr>
        <p:txBody>
          <a:bodyPr lIns="0" tIns="0" rIns="0" bIns="0" anchor="b" anchorCtr="0"/>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1pPr>
            <a:lvl2pPr marL="0" marR="0" indent="17145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2pPr>
            <a:lvl3pPr marL="0" marR="0" indent="34290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3pPr>
            <a:lvl4pPr marL="0" marR="0" indent="51435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4pPr>
            <a:lvl5pPr marL="0" marR="0" indent="68580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5pPr>
            <a:lvl6pPr marL="0" marR="0" indent="85725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6pPr>
            <a:lvl7pPr marL="0" marR="0" indent="102870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7pPr>
            <a:lvl8pPr marL="0" marR="0" indent="120015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8pPr>
            <a:lvl9pPr marL="0" marR="0" indent="137160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9pPr>
          </a:lstStyle>
          <a:p>
            <a:pPr algn="r"/>
            <a:fld id="{86CB4B4D-7CA3-9044-876B-883B54F8677D}" type="slidenum">
              <a:rPr lang="en-US" sz="800" smtClean="0"/>
              <a:pPr algn="r"/>
              <a:t>13</a:t>
            </a:fld>
            <a:endParaRPr lang="en-US" sz="800" dirty="0"/>
          </a:p>
        </p:txBody>
      </p:sp>
      <p:sp>
        <p:nvSpPr>
          <p:cNvPr id="15" name="TextBox 14">
            <a:extLst>
              <a:ext uri="{FF2B5EF4-FFF2-40B4-BE49-F238E27FC236}">
                <a16:creationId xmlns:a16="http://schemas.microsoft.com/office/drawing/2014/main" id="{4F3ACCAB-3F3D-7863-6C73-4AA9ABDB4A89}"/>
              </a:ext>
            </a:extLst>
          </p:cNvPr>
          <p:cNvSpPr txBox="1"/>
          <p:nvPr/>
        </p:nvSpPr>
        <p:spPr>
          <a:xfrm>
            <a:off x="3609065" y="5756895"/>
            <a:ext cx="65" cy="215444"/>
          </a:xfrm>
          <a:prstGeom prst="rect">
            <a:avLst/>
          </a:prstGeom>
          <a:ln w="12700">
            <a:miter lim="400000"/>
          </a:ln>
        </p:spPr>
        <p:txBody>
          <a:bodyPr wrap="none" lIns="0" tIns="0" rIns="0" bIns="0" rtlCol="0">
            <a:spAutoFit/>
          </a:bodyPr>
          <a:lstStyle/>
          <a:p>
            <a:endParaRPr lang="en-US" sz="1400" b="1" dirty="0" err="1">
              <a:latin typeface="+mn-lt"/>
            </a:endParaRPr>
          </a:p>
        </p:txBody>
      </p:sp>
      <p:sp>
        <p:nvSpPr>
          <p:cNvPr id="40" name="TextBox 8">
            <a:extLst>
              <a:ext uri="{FF2B5EF4-FFF2-40B4-BE49-F238E27FC236}">
                <a16:creationId xmlns:a16="http://schemas.microsoft.com/office/drawing/2014/main" id="{F7C26FD6-5120-9877-D166-4B345611D2C2}"/>
              </a:ext>
            </a:extLst>
          </p:cNvPr>
          <p:cNvSpPr txBox="1"/>
          <p:nvPr/>
        </p:nvSpPr>
        <p:spPr>
          <a:xfrm>
            <a:off x="1389734" y="4408425"/>
            <a:ext cx="823425" cy="296036"/>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200" b="1" dirty="0">
                <a:solidFill>
                  <a:schemeClr val="accent1"/>
                </a:solidFill>
                <a:latin typeface="AvenirNext LT Com Regular" panose="020B0503020202020204" pitchFamily="34" charset="0"/>
              </a:rPr>
              <a:t>29%</a:t>
            </a:r>
          </a:p>
        </p:txBody>
      </p:sp>
      <p:sp>
        <p:nvSpPr>
          <p:cNvPr id="41" name="Triangle 40">
            <a:extLst>
              <a:ext uri="{FF2B5EF4-FFF2-40B4-BE49-F238E27FC236}">
                <a16:creationId xmlns:a16="http://schemas.microsoft.com/office/drawing/2014/main" id="{1B2B04DB-03BC-8797-1D25-D8926D27E3BA}"/>
              </a:ext>
            </a:extLst>
          </p:cNvPr>
          <p:cNvSpPr/>
          <p:nvPr/>
        </p:nvSpPr>
        <p:spPr>
          <a:xfrm rot="10800000">
            <a:off x="1434620" y="4535064"/>
            <a:ext cx="129421" cy="50440"/>
          </a:xfrm>
          <a:prstGeom prst="triangle">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sp>
        <p:nvSpPr>
          <p:cNvPr id="42" name="TextBox 8">
            <a:extLst>
              <a:ext uri="{FF2B5EF4-FFF2-40B4-BE49-F238E27FC236}">
                <a16:creationId xmlns:a16="http://schemas.microsoft.com/office/drawing/2014/main" id="{70898524-A925-FF6E-D9A2-7DC8980F2B48}"/>
              </a:ext>
            </a:extLst>
          </p:cNvPr>
          <p:cNvSpPr txBox="1"/>
          <p:nvPr/>
        </p:nvSpPr>
        <p:spPr>
          <a:xfrm>
            <a:off x="2974568" y="4408425"/>
            <a:ext cx="823425" cy="296036"/>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200" b="1" dirty="0">
                <a:solidFill>
                  <a:schemeClr val="accent1"/>
                </a:solidFill>
                <a:latin typeface="AvenirNext LT Com Regular" panose="020B0503020202020204" pitchFamily="34" charset="0"/>
              </a:rPr>
              <a:t>46%</a:t>
            </a:r>
          </a:p>
        </p:txBody>
      </p:sp>
      <p:sp>
        <p:nvSpPr>
          <p:cNvPr id="43" name="Triangle 42">
            <a:extLst>
              <a:ext uri="{FF2B5EF4-FFF2-40B4-BE49-F238E27FC236}">
                <a16:creationId xmlns:a16="http://schemas.microsoft.com/office/drawing/2014/main" id="{E59FEF38-5374-8245-52E1-26ECE4ACC745}"/>
              </a:ext>
            </a:extLst>
          </p:cNvPr>
          <p:cNvSpPr/>
          <p:nvPr/>
        </p:nvSpPr>
        <p:spPr>
          <a:xfrm>
            <a:off x="3039332" y="4524462"/>
            <a:ext cx="129421" cy="50440"/>
          </a:xfrm>
          <a:prstGeom prst="triangle">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sp>
        <p:nvSpPr>
          <p:cNvPr id="87" name="TextBox 8">
            <a:extLst>
              <a:ext uri="{FF2B5EF4-FFF2-40B4-BE49-F238E27FC236}">
                <a16:creationId xmlns:a16="http://schemas.microsoft.com/office/drawing/2014/main" id="{090D52A1-6353-8551-799E-19733EDE421F}"/>
              </a:ext>
            </a:extLst>
          </p:cNvPr>
          <p:cNvSpPr txBox="1"/>
          <p:nvPr/>
        </p:nvSpPr>
        <p:spPr>
          <a:xfrm>
            <a:off x="4570400" y="4408425"/>
            <a:ext cx="823425" cy="296036"/>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200" b="1" dirty="0">
                <a:solidFill>
                  <a:schemeClr val="accent1"/>
                </a:solidFill>
                <a:latin typeface="AvenirNext LT Com Regular" panose="020B0503020202020204" pitchFamily="34" charset="0"/>
              </a:rPr>
              <a:t>34%</a:t>
            </a:r>
          </a:p>
        </p:txBody>
      </p:sp>
      <p:sp>
        <p:nvSpPr>
          <p:cNvPr id="88" name="Triangle 87">
            <a:extLst>
              <a:ext uri="{FF2B5EF4-FFF2-40B4-BE49-F238E27FC236}">
                <a16:creationId xmlns:a16="http://schemas.microsoft.com/office/drawing/2014/main" id="{C3795ECC-8088-41D7-F453-85D9844C21E5}"/>
              </a:ext>
            </a:extLst>
          </p:cNvPr>
          <p:cNvSpPr/>
          <p:nvPr/>
        </p:nvSpPr>
        <p:spPr>
          <a:xfrm rot="10800000">
            <a:off x="4655594" y="4535064"/>
            <a:ext cx="129421" cy="50440"/>
          </a:xfrm>
          <a:prstGeom prst="triangle">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sp>
        <p:nvSpPr>
          <p:cNvPr id="89" name="TextBox 8">
            <a:extLst>
              <a:ext uri="{FF2B5EF4-FFF2-40B4-BE49-F238E27FC236}">
                <a16:creationId xmlns:a16="http://schemas.microsoft.com/office/drawing/2014/main" id="{3C2820D9-859E-4A3B-BDEB-79DC189F6445}"/>
              </a:ext>
            </a:extLst>
          </p:cNvPr>
          <p:cNvSpPr txBox="1"/>
          <p:nvPr/>
        </p:nvSpPr>
        <p:spPr>
          <a:xfrm>
            <a:off x="6295147" y="4408425"/>
            <a:ext cx="823425" cy="296036"/>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200" b="1" dirty="0">
                <a:solidFill>
                  <a:schemeClr val="accent1"/>
                </a:solidFill>
                <a:latin typeface="AvenirNext LT Com Regular" panose="020B0503020202020204" pitchFamily="34" charset="0"/>
              </a:rPr>
              <a:t>33%</a:t>
            </a:r>
          </a:p>
        </p:txBody>
      </p:sp>
      <p:sp>
        <p:nvSpPr>
          <p:cNvPr id="91" name="TextBox 8">
            <a:extLst>
              <a:ext uri="{FF2B5EF4-FFF2-40B4-BE49-F238E27FC236}">
                <a16:creationId xmlns:a16="http://schemas.microsoft.com/office/drawing/2014/main" id="{18826750-27B5-F8B6-D5E1-3B1C0BB68AB4}"/>
              </a:ext>
            </a:extLst>
          </p:cNvPr>
          <p:cNvSpPr txBox="1"/>
          <p:nvPr/>
        </p:nvSpPr>
        <p:spPr>
          <a:xfrm>
            <a:off x="7851311" y="4408425"/>
            <a:ext cx="823425" cy="296036"/>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200" b="1" dirty="0">
                <a:solidFill>
                  <a:schemeClr val="accent1"/>
                </a:solidFill>
                <a:latin typeface="AvenirNext LT Com Regular" panose="020B0503020202020204" pitchFamily="34" charset="0"/>
              </a:rPr>
              <a:t>28%</a:t>
            </a:r>
          </a:p>
        </p:txBody>
      </p:sp>
      <p:sp>
        <p:nvSpPr>
          <p:cNvPr id="92" name="Triangle 91">
            <a:extLst>
              <a:ext uri="{FF2B5EF4-FFF2-40B4-BE49-F238E27FC236}">
                <a16:creationId xmlns:a16="http://schemas.microsoft.com/office/drawing/2014/main" id="{449B4391-9E95-0CA6-BBBF-89EF2F2079FB}"/>
              </a:ext>
            </a:extLst>
          </p:cNvPr>
          <p:cNvSpPr/>
          <p:nvPr/>
        </p:nvSpPr>
        <p:spPr>
          <a:xfrm rot="10800000">
            <a:off x="7913533" y="4535064"/>
            <a:ext cx="129421" cy="50440"/>
          </a:xfrm>
          <a:prstGeom prst="triangle">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sp>
        <p:nvSpPr>
          <p:cNvPr id="93" name="TextBox 8">
            <a:extLst>
              <a:ext uri="{FF2B5EF4-FFF2-40B4-BE49-F238E27FC236}">
                <a16:creationId xmlns:a16="http://schemas.microsoft.com/office/drawing/2014/main" id="{949CE0D3-37B6-035F-A669-591749543DD0}"/>
              </a:ext>
            </a:extLst>
          </p:cNvPr>
          <p:cNvSpPr txBox="1"/>
          <p:nvPr/>
        </p:nvSpPr>
        <p:spPr>
          <a:xfrm>
            <a:off x="9975881" y="4408425"/>
            <a:ext cx="823425" cy="296036"/>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200" b="1" dirty="0">
                <a:solidFill>
                  <a:schemeClr val="accent1"/>
                </a:solidFill>
                <a:latin typeface="AvenirNext LT Com Regular" panose="020B0503020202020204" pitchFamily="34" charset="0"/>
              </a:rPr>
              <a:t>42%</a:t>
            </a:r>
          </a:p>
        </p:txBody>
      </p:sp>
      <p:sp>
        <p:nvSpPr>
          <p:cNvPr id="104" name="Triangle 103">
            <a:extLst>
              <a:ext uri="{FF2B5EF4-FFF2-40B4-BE49-F238E27FC236}">
                <a16:creationId xmlns:a16="http://schemas.microsoft.com/office/drawing/2014/main" id="{7D8D32F8-E660-C175-D983-32DBDAE118A4}"/>
              </a:ext>
            </a:extLst>
          </p:cNvPr>
          <p:cNvSpPr/>
          <p:nvPr/>
        </p:nvSpPr>
        <p:spPr>
          <a:xfrm>
            <a:off x="6347630" y="4524462"/>
            <a:ext cx="129421" cy="50440"/>
          </a:xfrm>
          <a:prstGeom prst="triangle">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sp>
        <p:nvSpPr>
          <p:cNvPr id="105" name="Triangle 104">
            <a:extLst>
              <a:ext uri="{FF2B5EF4-FFF2-40B4-BE49-F238E27FC236}">
                <a16:creationId xmlns:a16="http://schemas.microsoft.com/office/drawing/2014/main" id="{6D95A006-EB67-BD31-A1D9-F5D0FDF4CA61}"/>
              </a:ext>
            </a:extLst>
          </p:cNvPr>
          <p:cNvSpPr/>
          <p:nvPr/>
        </p:nvSpPr>
        <p:spPr>
          <a:xfrm>
            <a:off x="10025767" y="4521812"/>
            <a:ext cx="129421" cy="50440"/>
          </a:xfrm>
          <a:prstGeom prst="triangle">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sp>
        <p:nvSpPr>
          <p:cNvPr id="18" name="Rectangle 52">
            <a:extLst>
              <a:ext uri="{FF2B5EF4-FFF2-40B4-BE49-F238E27FC236}">
                <a16:creationId xmlns:a16="http://schemas.microsoft.com/office/drawing/2014/main" id="{83B9468A-4F5E-DC2C-820A-FDB82309DA20}"/>
              </a:ext>
            </a:extLst>
          </p:cNvPr>
          <p:cNvSpPr/>
          <p:nvPr/>
        </p:nvSpPr>
        <p:spPr>
          <a:xfrm>
            <a:off x="1319488" y="5623549"/>
            <a:ext cx="605632" cy="243584"/>
          </a:xfrm>
          <a:custGeom>
            <a:avLst/>
            <a:gdLst>
              <a:gd name="connsiteX0" fmla="*/ 0 w 866195"/>
              <a:gd name="connsiteY0" fmla="*/ 0 h 318487"/>
              <a:gd name="connsiteX1" fmla="*/ 866195 w 866195"/>
              <a:gd name="connsiteY1" fmla="*/ 0 h 318487"/>
              <a:gd name="connsiteX2" fmla="*/ 866195 w 866195"/>
              <a:gd name="connsiteY2" fmla="*/ 318487 h 318487"/>
              <a:gd name="connsiteX3" fmla="*/ 0 w 866195"/>
              <a:gd name="connsiteY3" fmla="*/ 318487 h 318487"/>
              <a:gd name="connsiteX4" fmla="*/ 0 w 866195"/>
              <a:gd name="connsiteY4" fmla="*/ 0 h 318487"/>
              <a:gd name="connsiteX0" fmla="*/ 0 w 866195"/>
              <a:gd name="connsiteY0" fmla="*/ 0 h 318487"/>
              <a:gd name="connsiteX1" fmla="*/ 671787 w 866195"/>
              <a:gd name="connsiteY1" fmla="*/ 1051 h 318487"/>
              <a:gd name="connsiteX2" fmla="*/ 866195 w 866195"/>
              <a:gd name="connsiteY2" fmla="*/ 0 h 318487"/>
              <a:gd name="connsiteX3" fmla="*/ 866195 w 866195"/>
              <a:gd name="connsiteY3" fmla="*/ 318487 h 318487"/>
              <a:gd name="connsiteX4" fmla="*/ 0 w 866195"/>
              <a:gd name="connsiteY4" fmla="*/ 318487 h 318487"/>
              <a:gd name="connsiteX5" fmla="*/ 0 w 866195"/>
              <a:gd name="connsiteY5" fmla="*/ 0 h 318487"/>
              <a:gd name="connsiteX0" fmla="*/ 0 w 866195"/>
              <a:gd name="connsiteY0" fmla="*/ 0 h 318487"/>
              <a:gd name="connsiteX1" fmla="*/ 440560 w 866195"/>
              <a:gd name="connsiteY1" fmla="*/ 1051 h 318487"/>
              <a:gd name="connsiteX2" fmla="*/ 866195 w 866195"/>
              <a:gd name="connsiteY2" fmla="*/ 0 h 318487"/>
              <a:gd name="connsiteX3" fmla="*/ 866195 w 866195"/>
              <a:gd name="connsiteY3" fmla="*/ 318487 h 318487"/>
              <a:gd name="connsiteX4" fmla="*/ 0 w 866195"/>
              <a:gd name="connsiteY4" fmla="*/ 318487 h 318487"/>
              <a:gd name="connsiteX5" fmla="*/ 0 w 866195"/>
              <a:gd name="connsiteY5" fmla="*/ 0 h 318487"/>
              <a:gd name="connsiteX0" fmla="*/ 0 w 866195"/>
              <a:gd name="connsiteY0" fmla="*/ 0 h 318487"/>
              <a:gd name="connsiteX1" fmla="*/ 440560 w 866195"/>
              <a:gd name="connsiteY1" fmla="*/ 1051 h 318487"/>
              <a:gd name="connsiteX2" fmla="*/ 866195 w 866195"/>
              <a:gd name="connsiteY2" fmla="*/ 0 h 318487"/>
              <a:gd name="connsiteX3" fmla="*/ 866195 w 866195"/>
              <a:gd name="connsiteY3" fmla="*/ 318487 h 318487"/>
              <a:gd name="connsiteX4" fmla="*/ 0 w 866195"/>
              <a:gd name="connsiteY4" fmla="*/ 318487 h 318487"/>
              <a:gd name="connsiteX5" fmla="*/ 0 w 866195"/>
              <a:gd name="connsiteY5" fmla="*/ 0 h 318487"/>
              <a:gd name="connsiteX0" fmla="*/ 0 w 866195"/>
              <a:gd name="connsiteY0" fmla="*/ 1344 h 319831"/>
              <a:gd name="connsiteX1" fmla="*/ 440560 w 866195"/>
              <a:gd name="connsiteY1" fmla="*/ 2395 h 319831"/>
              <a:gd name="connsiteX2" fmla="*/ 866195 w 866195"/>
              <a:gd name="connsiteY2" fmla="*/ 1344 h 319831"/>
              <a:gd name="connsiteX3" fmla="*/ 866195 w 866195"/>
              <a:gd name="connsiteY3" fmla="*/ 319831 h 319831"/>
              <a:gd name="connsiteX4" fmla="*/ 0 w 866195"/>
              <a:gd name="connsiteY4" fmla="*/ 319831 h 319831"/>
              <a:gd name="connsiteX5" fmla="*/ 0 w 866195"/>
              <a:gd name="connsiteY5" fmla="*/ 1344 h 319831"/>
              <a:gd name="connsiteX0" fmla="*/ 0 w 866195"/>
              <a:gd name="connsiteY0" fmla="*/ 208582 h 527069"/>
              <a:gd name="connsiteX1" fmla="*/ 434210 w 866195"/>
              <a:gd name="connsiteY1" fmla="*/ 83 h 527069"/>
              <a:gd name="connsiteX2" fmla="*/ 866195 w 866195"/>
              <a:gd name="connsiteY2" fmla="*/ 208582 h 527069"/>
              <a:gd name="connsiteX3" fmla="*/ 866195 w 866195"/>
              <a:gd name="connsiteY3" fmla="*/ 527069 h 527069"/>
              <a:gd name="connsiteX4" fmla="*/ 0 w 866195"/>
              <a:gd name="connsiteY4" fmla="*/ 527069 h 527069"/>
              <a:gd name="connsiteX5" fmla="*/ 0 w 866195"/>
              <a:gd name="connsiteY5" fmla="*/ 208582 h 527069"/>
              <a:gd name="connsiteX0" fmla="*/ 0 w 866195"/>
              <a:gd name="connsiteY0" fmla="*/ 208579 h 527066"/>
              <a:gd name="connsiteX1" fmla="*/ 434210 w 866195"/>
              <a:gd name="connsiteY1" fmla="*/ 80 h 527066"/>
              <a:gd name="connsiteX2" fmla="*/ 866195 w 866195"/>
              <a:gd name="connsiteY2" fmla="*/ 208579 h 527066"/>
              <a:gd name="connsiteX3" fmla="*/ 866195 w 866195"/>
              <a:gd name="connsiteY3" fmla="*/ 527066 h 527066"/>
              <a:gd name="connsiteX4" fmla="*/ 0 w 866195"/>
              <a:gd name="connsiteY4" fmla="*/ 527066 h 527066"/>
              <a:gd name="connsiteX5" fmla="*/ 0 w 866195"/>
              <a:gd name="connsiteY5" fmla="*/ 208579 h 527066"/>
              <a:gd name="connsiteX0" fmla="*/ 9 w 866204"/>
              <a:gd name="connsiteY0" fmla="*/ 208579 h 527066"/>
              <a:gd name="connsiteX1" fmla="*/ 434219 w 866204"/>
              <a:gd name="connsiteY1" fmla="*/ 80 h 527066"/>
              <a:gd name="connsiteX2" fmla="*/ 866204 w 866204"/>
              <a:gd name="connsiteY2" fmla="*/ 208579 h 527066"/>
              <a:gd name="connsiteX3" fmla="*/ 866204 w 866204"/>
              <a:gd name="connsiteY3" fmla="*/ 527066 h 527066"/>
              <a:gd name="connsiteX4" fmla="*/ 9 w 866204"/>
              <a:gd name="connsiteY4" fmla="*/ 527066 h 527066"/>
              <a:gd name="connsiteX5" fmla="*/ 9 w 866204"/>
              <a:gd name="connsiteY5" fmla="*/ 208579 h 527066"/>
              <a:gd name="connsiteX0" fmla="*/ 9 w 866205"/>
              <a:gd name="connsiteY0" fmla="*/ 208584 h 527071"/>
              <a:gd name="connsiteX1" fmla="*/ 434219 w 866205"/>
              <a:gd name="connsiteY1" fmla="*/ 85 h 527071"/>
              <a:gd name="connsiteX2" fmla="*/ 866204 w 866205"/>
              <a:gd name="connsiteY2" fmla="*/ 208584 h 527071"/>
              <a:gd name="connsiteX3" fmla="*/ 866204 w 866205"/>
              <a:gd name="connsiteY3" fmla="*/ 527071 h 527071"/>
              <a:gd name="connsiteX4" fmla="*/ 9 w 866205"/>
              <a:gd name="connsiteY4" fmla="*/ 527071 h 527071"/>
              <a:gd name="connsiteX5" fmla="*/ 9 w 866205"/>
              <a:gd name="connsiteY5" fmla="*/ 208584 h 527071"/>
              <a:gd name="connsiteX0" fmla="*/ 9 w 866205"/>
              <a:gd name="connsiteY0" fmla="*/ 208584 h 527071"/>
              <a:gd name="connsiteX1" fmla="*/ 434219 w 866205"/>
              <a:gd name="connsiteY1" fmla="*/ 85 h 527071"/>
              <a:gd name="connsiteX2" fmla="*/ 866204 w 866205"/>
              <a:gd name="connsiteY2" fmla="*/ 208584 h 527071"/>
              <a:gd name="connsiteX3" fmla="*/ 866204 w 866205"/>
              <a:gd name="connsiteY3" fmla="*/ 527071 h 527071"/>
              <a:gd name="connsiteX4" fmla="*/ 9 w 866205"/>
              <a:gd name="connsiteY4" fmla="*/ 527071 h 527071"/>
              <a:gd name="connsiteX5" fmla="*/ 9 w 866205"/>
              <a:gd name="connsiteY5" fmla="*/ 208584 h 527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6205" h="527071">
                <a:moveTo>
                  <a:pt x="9" y="208584"/>
                </a:moveTo>
                <a:cubicBezTo>
                  <a:pt x="-2363" y="208934"/>
                  <a:pt x="439766" y="4990"/>
                  <a:pt x="434219" y="85"/>
                </a:cubicBezTo>
                <a:cubicBezTo>
                  <a:pt x="428672" y="-4820"/>
                  <a:pt x="867201" y="202584"/>
                  <a:pt x="866204" y="208584"/>
                </a:cubicBezTo>
                <a:lnTo>
                  <a:pt x="866204" y="527071"/>
                </a:lnTo>
                <a:lnTo>
                  <a:pt x="9" y="527071"/>
                </a:lnTo>
                <a:lnTo>
                  <a:pt x="9" y="208584"/>
                </a:lnTo>
                <a:close/>
              </a:path>
            </a:pathLst>
          </a:custGeom>
          <a:solidFill>
            <a:srgbClr val="008E77"/>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40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sp>
        <p:nvSpPr>
          <p:cNvPr id="20" name="TextBox 19">
            <a:extLst>
              <a:ext uri="{FF2B5EF4-FFF2-40B4-BE49-F238E27FC236}">
                <a16:creationId xmlns:a16="http://schemas.microsoft.com/office/drawing/2014/main" id="{BBEA7614-3B34-55D9-1599-4632C57E0585}"/>
              </a:ext>
            </a:extLst>
          </p:cNvPr>
          <p:cNvSpPr txBox="1"/>
          <p:nvPr/>
        </p:nvSpPr>
        <p:spPr>
          <a:xfrm>
            <a:off x="1350853" y="5678898"/>
            <a:ext cx="552133" cy="169277"/>
          </a:xfrm>
          <a:prstGeom prst="rect">
            <a:avLst/>
          </a:prstGeom>
          <a:ln w="12700">
            <a:miter lim="400000"/>
          </a:ln>
        </p:spPr>
        <p:txBody>
          <a:bodyPr wrap="square" lIns="0" tIns="0" rIns="0" bIns="0" rtlCol="0">
            <a:spAutoFit/>
          </a:bodyPr>
          <a:lstStyle/>
          <a:p>
            <a:r>
              <a:rPr lang="en-US" sz="1100" b="1" dirty="0">
                <a:solidFill>
                  <a:schemeClr val="bg1"/>
                </a:solidFill>
                <a:latin typeface="+mn-lt"/>
              </a:rPr>
              <a:t>81%</a:t>
            </a:r>
          </a:p>
        </p:txBody>
      </p:sp>
      <p:sp>
        <p:nvSpPr>
          <p:cNvPr id="21" name="Rectangle 52">
            <a:extLst>
              <a:ext uri="{FF2B5EF4-FFF2-40B4-BE49-F238E27FC236}">
                <a16:creationId xmlns:a16="http://schemas.microsoft.com/office/drawing/2014/main" id="{EE526D2B-6E4E-6784-77BB-34959E0A7323}"/>
              </a:ext>
            </a:extLst>
          </p:cNvPr>
          <p:cNvSpPr/>
          <p:nvPr/>
        </p:nvSpPr>
        <p:spPr>
          <a:xfrm>
            <a:off x="4560599" y="5623549"/>
            <a:ext cx="605632" cy="243584"/>
          </a:xfrm>
          <a:custGeom>
            <a:avLst/>
            <a:gdLst>
              <a:gd name="connsiteX0" fmla="*/ 0 w 866195"/>
              <a:gd name="connsiteY0" fmla="*/ 0 h 318487"/>
              <a:gd name="connsiteX1" fmla="*/ 866195 w 866195"/>
              <a:gd name="connsiteY1" fmla="*/ 0 h 318487"/>
              <a:gd name="connsiteX2" fmla="*/ 866195 w 866195"/>
              <a:gd name="connsiteY2" fmla="*/ 318487 h 318487"/>
              <a:gd name="connsiteX3" fmla="*/ 0 w 866195"/>
              <a:gd name="connsiteY3" fmla="*/ 318487 h 318487"/>
              <a:gd name="connsiteX4" fmla="*/ 0 w 866195"/>
              <a:gd name="connsiteY4" fmla="*/ 0 h 318487"/>
              <a:gd name="connsiteX0" fmla="*/ 0 w 866195"/>
              <a:gd name="connsiteY0" fmla="*/ 0 h 318487"/>
              <a:gd name="connsiteX1" fmla="*/ 671787 w 866195"/>
              <a:gd name="connsiteY1" fmla="*/ 1051 h 318487"/>
              <a:gd name="connsiteX2" fmla="*/ 866195 w 866195"/>
              <a:gd name="connsiteY2" fmla="*/ 0 h 318487"/>
              <a:gd name="connsiteX3" fmla="*/ 866195 w 866195"/>
              <a:gd name="connsiteY3" fmla="*/ 318487 h 318487"/>
              <a:gd name="connsiteX4" fmla="*/ 0 w 866195"/>
              <a:gd name="connsiteY4" fmla="*/ 318487 h 318487"/>
              <a:gd name="connsiteX5" fmla="*/ 0 w 866195"/>
              <a:gd name="connsiteY5" fmla="*/ 0 h 318487"/>
              <a:gd name="connsiteX0" fmla="*/ 0 w 866195"/>
              <a:gd name="connsiteY0" fmla="*/ 0 h 318487"/>
              <a:gd name="connsiteX1" fmla="*/ 440560 w 866195"/>
              <a:gd name="connsiteY1" fmla="*/ 1051 h 318487"/>
              <a:gd name="connsiteX2" fmla="*/ 866195 w 866195"/>
              <a:gd name="connsiteY2" fmla="*/ 0 h 318487"/>
              <a:gd name="connsiteX3" fmla="*/ 866195 w 866195"/>
              <a:gd name="connsiteY3" fmla="*/ 318487 h 318487"/>
              <a:gd name="connsiteX4" fmla="*/ 0 w 866195"/>
              <a:gd name="connsiteY4" fmla="*/ 318487 h 318487"/>
              <a:gd name="connsiteX5" fmla="*/ 0 w 866195"/>
              <a:gd name="connsiteY5" fmla="*/ 0 h 318487"/>
              <a:gd name="connsiteX0" fmla="*/ 0 w 866195"/>
              <a:gd name="connsiteY0" fmla="*/ 0 h 318487"/>
              <a:gd name="connsiteX1" fmla="*/ 440560 w 866195"/>
              <a:gd name="connsiteY1" fmla="*/ 1051 h 318487"/>
              <a:gd name="connsiteX2" fmla="*/ 866195 w 866195"/>
              <a:gd name="connsiteY2" fmla="*/ 0 h 318487"/>
              <a:gd name="connsiteX3" fmla="*/ 866195 w 866195"/>
              <a:gd name="connsiteY3" fmla="*/ 318487 h 318487"/>
              <a:gd name="connsiteX4" fmla="*/ 0 w 866195"/>
              <a:gd name="connsiteY4" fmla="*/ 318487 h 318487"/>
              <a:gd name="connsiteX5" fmla="*/ 0 w 866195"/>
              <a:gd name="connsiteY5" fmla="*/ 0 h 318487"/>
              <a:gd name="connsiteX0" fmla="*/ 0 w 866195"/>
              <a:gd name="connsiteY0" fmla="*/ 1344 h 319831"/>
              <a:gd name="connsiteX1" fmla="*/ 440560 w 866195"/>
              <a:gd name="connsiteY1" fmla="*/ 2395 h 319831"/>
              <a:gd name="connsiteX2" fmla="*/ 866195 w 866195"/>
              <a:gd name="connsiteY2" fmla="*/ 1344 h 319831"/>
              <a:gd name="connsiteX3" fmla="*/ 866195 w 866195"/>
              <a:gd name="connsiteY3" fmla="*/ 319831 h 319831"/>
              <a:gd name="connsiteX4" fmla="*/ 0 w 866195"/>
              <a:gd name="connsiteY4" fmla="*/ 319831 h 319831"/>
              <a:gd name="connsiteX5" fmla="*/ 0 w 866195"/>
              <a:gd name="connsiteY5" fmla="*/ 1344 h 319831"/>
              <a:gd name="connsiteX0" fmla="*/ 0 w 866195"/>
              <a:gd name="connsiteY0" fmla="*/ 208582 h 527069"/>
              <a:gd name="connsiteX1" fmla="*/ 434210 w 866195"/>
              <a:gd name="connsiteY1" fmla="*/ 83 h 527069"/>
              <a:gd name="connsiteX2" fmla="*/ 866195 w 866195"/>
              <a:gd name="connsiteY2" fmla="*/ 208582 h 527069"/>
              <a:gd name="connsiteX3" fmla="*/ 866195 w 866195"/>
              <a:gd name="connsiteY3" fmla="*/ 527069 h 527069"/>
              <a:gd name="connsiteX4" fmla="*/ 0 w 866195"/>
              <a:gd name="connsiteY4" fmla="*/ 527069 h 527069"/>
              <a:gd name="connsiteX5" fmla="*/ 0 w 866195"/>
              <a:gd name="connsiteY5" fmla="*/ 208582 h 527069"/>
              <a:gd name="connsiteX0" fmla="*/ 0 w 866195"/>
              <a:gd name="connsiteY0" fmla="*/ 208579 h 527066"/>
              <a:gd name="connsiteX1" fmla="*/ 434210 w 866195"/>
              <a:gd name="connsiteY1" fmla="*/ 80 h 527066"/>
              <a:gd name="connsiteX2" fmla="*/ 866195 w 866195"/>
              <a:gd name="connsiteY2" fmla="*/ 208579 h 527066"/>
              <a:gd name="connsiteX3" fmla="*/ 866195 w 866195"/>
              <a:gd name="connsiteY3" fmla="*/ 527066 h 527066"/>
              <a:gd name="connsiteX4" fmla="*/ 0 w 866195"/>
              <a:gd name="connsiteY4" fmla="*/ 527066 h 527066"/>
              <a:gd name="connsiteX5" fmla="*/ 0 w 866195"/>
              <a:gd name="connsiteY5" fmla="*/ 208579 h 527066"/>
              <a:gd name="connsiteX0" fmla="*/ 9 w 866204"/>
              <a:gd name="connsiteY0" fmla="*/ 208579 h 527066"/>
              <a:gd name="connsiteX1" fmla="*/ 434219 w 866204"/>
              <a:gd name="connsiteY1" fmla="*/ 80 h 527066"/>
              <a:gd name="connsiteX2" fmla="*/ 866204 w 866204"/>
              <a:gd name="connsiteY2" fmla="*/ 208579 h 527066"/>
              <a:gd name="connsiteX3" fmla="*/ 866204 w 866204"/>
              <a:gd name="connsiteY3" fmla="*/ 527066 h 527066"/>
              <a:gd name="connsiteX4" fmla="*/ 9 w 866204"/>
              <a:gd name="connsiteY4" fmla="*/ 527066 h 527066"/>
              <a:gd name="connsiteX5" fmla="*/ 9 w 866204"/>
              <a:gd name="connsiteY5" fmla="*/ 208579 h 527066"/>
              <a:gd name="connsiteX0" fmla="*/ 9 w 866205"/>
              <a:gd name="connsiteY0" fmla="*/ 208584 h 527071"/>
              <a:gd name="connsiteX1" fmla="*/ 434219 w 866205"/>
              <a:gd name="connsiteY1" fmla="*/ 85 h 527071"/>
              <a:gd name="connsiteX2" fmla="*/ 866204 w 866205"/>
              <a:gd name="connsiteY2" fmla="*/ 208584 h 527071"/>
              <a:gd name="connsiteX3" fmla="*/ 866204 w 866205"/>
              <a:gd name="connsiteY3" fmla="*/ 527071 h 527071"/>
              <a:gd name="connsiteX4" fmla="*/ 9 w 866205"/>
              <a:gd name="connsiteY4" fmla="*/ 527071 h 527071"/>
              <a:gd name="connsiteX5" fmla="*/ 9 w 866205"/>
              <a:gd name="connsiteY5" fmla="*/ 208584 h 527071"/>
              <a:gd name="connsiteX0" fmla="*/ 9 w 866205"/>
              <a:gd name="connsiteY0" fmla="*/ 208584 h 527071"/>
              <a:gd name="connsiteX1" fmla="*/ 434219 w 866205"/>
              <a:gd name="connsiteY1" fmla="*/ 85 h 527071"/>
              <a:gd name="connsiteX2" fmla="*/ 866204 w 866205"/>
              <a:gd name="connsiteY2" fmla="*/ 208584 h 527071"/>
              <a:gd name="connsiteX3" fmla="*/ 866204 w 866205"/>
              <a:gd name="connsiteY3" fmla="*/ 527071 h 527071"/>
              <a:gd name="connsiteX4" fmla="*/ 9 w 866205"/>
              <a:gd name="connsiteY4" fmla="*/ 527071 h 527071"/>
              <a:gd name="connsiteX5" fmla="*/ 9 w 866205"/>
              <a:gd name="connsiteY5" fmla="*/ 208584 h 527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6205" h="527071">
                <a:moveTo>
                  <a:pt x="9" y="208584"/>
                </a:moveTo>
                <a:cubicBezTo>
                  <a:pt x="-2363" y="208934"/>
                  <a:pt x="439766" y="4990"/>
                  <a:pt x="434219" y="85"/>
                </a:cubicBezTo>
                <a:cubicBezTo>
                  <a:pt x="428672" y="-4820"/>
                  <a:pt x="867201" y="202584"/>
                  <a:pt x="866204" y="208584"/>
                </a:cubicBezTo>
                <a:lnTo>
                  <a:pt x="866204" y="527071"/>
                </a:lnTo>
                <a:lnTo>
                  <a:pt x="9" y="527071"/>
                </a:lnTo>
                <a:lnTo>
                  <a:pt x="9" y="208584"/>
                </a:lnTo>
                <a:close/>
              </a:path>
            </a:pathLst>
          </a:custGeom>
          <a:solidFill>
            <a:srgbClr val="008E77"/>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40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sp>
        <p:nvSpPr>
          <p:cNvPr id="22" name="TextBox 21">
            <a:extLst>
              <a:ext uri="{FF2B5EF4-FFF2-40B4-BE49-F238E27FC236}">
                <a16:creationId xmlns:a16="http://schemas.microsoft.com/office/drawing/2014/main" id="{51A52F2B-2E5B-CD9D-5E1B-086F38E575C7}"/>
              </a:ext>
            </a:extLst>
          </p:cNvPr>
          <p:cNvSpPr txBox="1"/>
          <p:nvPr/>
        </p:nvSpPr>
        <p:spPr>
          <a:xfrm>
            <a:off x="4591964" y="5674957"/>
            <a:ext cx="552133" cy="169277"/>
          </a:xfrm>
          <a:prstGeom prst="rect">
            <a:avLst/>
          </a:prstGeom>
          <a:ln w="12700">
            <a:miter lim="400000"/>
          </a:ln>
        </p:spPr>
        <p:txBody>
          <a:bodyPr wrap="square" lIns="0" tIns="0" rIns="0" bIns="0" rtlCol="0">
            <a:spAutoFit/>
          </a:bodyPr>
          <a:lstStyle/>
          <a:p>
            <a:r>
              <a:rPr lang="en-US" sz="1100" b="1" dirty="0">
                <a:solidFill>
                  <a:schemeClr val="bg1"/>
                </a:solidFill>
                <a:latin typeface="+mn-lt"/>
              </a:rPr>
              <a:t>68%</a:t>
            </a:r>
          </a:p>
        </p:txBody>
      </p:sp>
      <p:sp>
        <p:nvSpPr>
          <p:cNvPr id="23" name="Rectangle 52">
            <a:extLst>
              <a:ext uri="{FF2B5EF4-FFF2-40B4-BE49-F238E27FC236}">
                <a16:creationId xmlns:a16="http://schemas.microsoft.com/office/drawing/2014/main" id="{CB7F8D13-84C7-4003-87F2-7BF84CBEA708}"/>
              </a:ext>
            </a:extLst>
          </p:cNvPr>
          <p:cNvSpPr/>
          <p:nvPr/>
        </p:nvSpPr>
        <p:spPr>
          <a:xfrm>
            <a:off x="7902464" y="5623549"/>
            <a:ext cx="605632" cy="243584"/>
          </a:xfrm>
          <a:custGeom>
            <a:avLst/>
            <a:gdLst>
              <a:gd name="connsiteX0" fmla="*/ 0 w 866195"/>
              <a:gd name="connsiteY0" fmla="*/ 0 h 318487"/>
              <a:gd name="connsiteX1" fmla="*/ 866195 w 866195"/>
              <a:gd name="connsiteY1" fmla="*/ 0 h 318487"/>
              <a:gd name="connsiteX2" fmla="*/ 866195 w 866195"/>
              <a:gd name="connsiteY2" fmla="*/ 318487 h 318487"/>
              <a:gd name="connsiteX3" fmla="*/ 0 w 866195"/>
              <a:gd name="connsiteY3" fmla="*/ 318487 h 318487"/>
              <a:gd name="connsiteX4" fmla="*/ 0 w 866195"/>
              <a:gd name="connsiteY4" fmla="*/ 0 h 318487"/>
              <a:gd name="connsiteX0" fmla="*/ 0 w 866195"/>
              <a:gd name="connsiteY0" fmla="*/ 0 h 318487"/>
              <a:gd name="connsiteX1" fmla="*/ 671787 w 866195"/>
              <a:gd name="connsiteY1" fmla="*/ 1051 h 318487"/>
              <a:gd name="connsiteX2" fmla="*/ 866195 w 866195"/>
              <a:gd name="connsiteY2" fmla="*/ 0 h 318487"/>
              <a:gd name="connsiteX3" fmla="*/ 866195 w 866195"/>
              <a:gd name="connsiteY3" fmla="*/ 318487 h 318487"/>
              <a:gd name="connsiteX4" fmla="*/ 0 w 866195"/>
              <a:gd name="connsiteY4" fmla="*/ 318487 h 318487"/>
              <a:gd name="connsiteX5" fmla="*/ 0 w 866195"/>
              <a:gd name="connsiteY5" fmla="*/ 0 h 318487"/>
              <a:gd name="connsiteX0" fmla="*/ 0 w 866195"/>
              <a:gd name="connsiteY0" fmla="*/ 0 h 318487"/>
              <a:gd name="connsiteX1" fmla="*/ 440560 w 866195"/>
              <a:gd name="connsiteY1" fmla="*/ 1051 h 318487"/>
              <a:gd name="connsiteX2" fmla="*/ 866195 w 866195"/>
              <a:gd name="connsiteY2" fmla="*/ 0 h 318487"/>
              <a:gd name="connsiteX3" fmla="*/ 866195 w 866195"/>
              <a:gd name="connsiteY3" fmla="*/ 318487 h 318487"/>
              <a:gd name="connsiteX4" fmla="*/ 0 w 866195"/>
              <a:gd name="connsiteY4" fmla="*/ 318487 h 318487"/>
              <a:gd name="connsiteX5" fmla="*/ 0 w 866195"/>
              <a:gd name="connsiteY5" fmla="*/ 0 h 318487"/>
              <a:gd name="connsiteX0" fmla="*/ 0 w 866195"/>
              <a:gd name="connsiteY0" fmla="*/ 0 h 318487"/>
              <a:gd name="connsiteX1" fmla="*/ 440560 w 866195"/>
              <a:gd name="connsiteY1" fmla="*/ 1051 h 318487"/>
              <a:gd name="connsiteX2" fmla="*/ 866195 w 866195"/>
              <a:gd name="connsiteY2" fmla="*/ 0 h 318487"/>
              <a:gd name="connsiteX3" fmla="*/ 866195 w 866195"/>
              <a:gd name="connsiteY3" fmla="*/ 318487 h 318487"/>
              <a:gd name="connsiteX4" fmla="*/ 0 w 866195"/>
              <a:gd name="connsiteY4" fmla="*/ 318487 h 318487"/>
              <a:gd name="connsiteX5" fmla="*/ 0 w 866195"/>
              <a:gd name="connsiteY5" fmla="*/ 0 h 318487"/>
              <a:gd name="connsiteX0" fmla="*/ 0 w 866195"/>
              <a:gd name="connsiteY0" fmla="*/ 1344 h 319831"/>
              <a:gd name="connsiteX1" fmla="*/ 440560 w 866195"/>
              <a:gd name="connsiteY1" fmla="*/ 2395 h 319831"/>
              <a:gd name="connsiteX2" fmla="*/ 866195 w 866195"/>
              <a:gd name="connsiteY2" fmla="*/ 1344 h 319831"/>
              <a:gd name="connsiteX3" fmla="*/ 866195 w 866195"/>
              <a:gd name="connsiteY3" fmla="*/ 319831 h 319831"/>
              <a:gd name="connsiteX4" fmla="*/ 0 w 866195"/>
              <a:gd name="connsiteY4" fmla="*/ 319831 h 319831"/>
              <a:gd name="connsiteX5" fmla="*/ 0 w 866195"/>
              <a:gd name="connsiteY5" fmla="*/ 1344 h 319831"/>
              <a:gd name="connsiteX0" fmla="*/ 0 w 866195"/>
              <a:gd name="connsiteY0" fmla="*/ 208582 h 527069"/>
              <a:gd name="connsiteX1" fmla="*/ 434210 w 866195"/>
              <a:gd name="connsiteY1" fmla="*/ 83 h 527069"/>
              <a:gd name="connsiteX2" fmla="*/ 866195 w 866195"/>
              <a:gd name="connsiteY2" fmla="*/ 208582 h 527069"/>
              <a:gd name="connsiteX3" fmla="*/ 866195 w 866195"/>
              <a:gd name="connsiteY3" fmla="*/ 527069 h 527069"/>
              <a:gd name="connsiteX4" fmla="*/ 0 w 866195"/>
              <a:gd name="connsiteY4" fmla="*/ 527069 h 527069"/>
              <a:gd name="connsiteX5" fmla="*/ 0 w 866195"/>
              <a:gd name="connsiteY5" fmla="*/ 208582 h 527069"/>
              <a:gd name="connsiteX0" fmla="*/ 0 w 866195"/>
              <a:gd name="connsiteY0" fmla="*/ 208579 h 527066"/>
              <a:gd name="connsiteX1" fmla="*/ 434210 w 866195"/>
              <a:gd name="connsiteY1" fmla="*/ 80 h 527066"/>
              <a:gd name="connsiteX2" fmla="*/ 866195 w 866195"/>
              <a:gd name="connsiteY2" fmla="*/ 208579 h 527066"/>
              <a:gd name="connsiteX3" fmla="*/ 866195 w 866195"/>
              <a:gd name="connsiteY3" fmla="*/ 527066 h 527066"/>
              <a:gd name="connsiteX4" fmla="*/ 0 w 866195"/>
              <a:gd name="connsiteY4" fmla="*/ 527066 h 527066"/>
              <a:gd name="connsiteX5" fmla="*/ 0 w 866195"/>
              <a:gd name="connsiteY5" fmla="*/ 208579 h 527066"/>
              <a:gd name="connsiteX0" fmla="*/ 9 w 866204"/>
              <a:gd name="connsiteY0" fmla="*/ 208579 h 527066"/>
              <a:gd name="connsiteX1" fmla="*/ 434219 w 866204"/>
              <a:gd name="connsiteY1" fmla="*/ 80 h 527066"/>
              <a:gd name="connsiteX2" fmla="*/ 866204 w 866204"/>
              <a:gd name="connsiteY2" fmla="*/ 208579 h 527066"/>
              <a:gd name="connsiteX3" fmla="*/ 866204 w 866204"/>
              <a:gd name="connsiteY3" fmla="*/ 527066 h 527066"/>
              <a:gd name="connsiteX4" fmla="*/ 9 w 866204"/>
              <a:gd name="connsiteY4" fmla="*/ 527066 h 527066"/>
              <a:gd name="connsiteX5" fmla="*/ 9 w 866204"/>
              <a:gd name="connsiteY5" fmla="*/ 208579 h 527066"/>
              <a:gd name="connsiteX0" fmla="*/ 9 w 866205"/>
              <a:gd name="connsiteY0" fmla="*/ 208584 h 527071"/>
              <a:gd name="connsiteX1" fmla="*/ 434219 w 866205"/>
              <a:gd name="connsiteY1" fmla="*/ 85 h 527071"/>
              <a:gd name="connsiteX2" fmla="*/ 866204 w 866205"/>
              <a:gd name="connsiteY2" fmla="*/ 208584 h 527071"/>
              <a:gd name="connsiteX3" fmla="*/ 866204 w 866205"/>
              <a:gd name="connsiteY3" fmla="*/ 527071 h 527071"/>
              <a:gd name="connsiteX4" fmla="*/ 9 w 866205"/>
              <a:gd name="connsiteY4" fmla="*/ 527071 h 527071"/>
              <a:gd name="connsiteX5" fmla="*/ 9 w 866205"/>
              <a:gd name="connsiteY5" fmla="*/ 208584 h 527071"/>
              <a:gd name="connsiteX0" fmla="*/ 9 w 866205"/>
              <a:gd name="connsiteY0" fmla="*/ 208584 h 527071"/>
              <a:gd name="connsiteX1" fmla="*/ 434219 w 866205"/>
              <a:gd name="connsiteY1" fmla="*/ 85 h 527071"/>
              <a:gd name="connsiteX2" fmla="*/ 866204 w 866205"/>
              <a:gd name="connsiteY2" fmla="*/ 208584 h 527071"/>
              <a:gd name="connsiteX3" fmla="*/ 866204 w 866205"/>
              <a:gd name="connsiteY3" fmla="*/ 527071 h 527071"/>
              <a:gd name="connsiteX4" fmla="*/ 9 w 866205"/>
              <a:gd name="connsiteY4" fmla="*/ 527071 h 527071"/>
              <a:gd name="connsiteX5" fmla="*/ 9 w 866205"/>
              <a:gd name="connsiteY5" fmla="*/ 208584 h 527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6205" h="527071">
                <a:moveTo>
                  <a:pt x="9" y="208584"/>
                </a:moveTo>
                <a:cubicBezTo>
                  <a:pt x="-2363" y="208934"/>
                  <a:pt x="439766" y="4990"/>
                  <a:pt x="434219" y="85"/>
                </a:cubicBezTo>
                <a:cubicBezTo>
                  <a:pt x="428672" y="-4820"/>
                  <a:pt x="867201" y="202584"/>
                  <a:pt x="866204" y="208584"/>
                </a:cubicBezTo>
                <a:lnTo>
                  <a:pt x="866204" y="527071"/>
                </a:lnTo>
                <a:lnTo>
                  <a:pt x="9" y="527071"/>
                </a:lnTo>
                <a:lnTo>
                  <a:pt x="9" y="208584"/>
                </a:lnTo>
                <a:close/>
              </a:path>
            </a:pathLst>
          </a:custGeom>
          <a:solidFill>
            <a:srgbClr val="008E77"/>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40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sp>
        <p:nvSpPr>
          <p:cNvPr id="29" name="TextBox 28">
            <a:extLst>
              <a:ext uri="{FF2B5EF4-FFF2-40B4-BE49-F238E27FC236}">
                <a16:creationId xmlns:a16="http://schemas.microsoft.com/office/drawing/2014/main" id="{B45F4B0D-BB94-7778-F1D5-7FC927070A13}"/>
              </a:ext>
            </a:extLst>
          </p:cNvPr>
          <p:cNvSpPr txBox="1"/>
          <p:nvPr/>
        </p:nvSpPr>
        <p:spPr>
          <a:xfrm>
            <a:off x="7928805" y="5679981"/>
            <a:ext cx="552133" cy="169277"/>
          </a:xfrm>
          <a:prstGeom prst="rect">
            <a:avLst/>
          </a:prstGeom>
          <a:ln w="12700">
            <a:miter lim="400000"/>
          </a:ln>
        </p:spPr>
        <p:txBody>
          <a:bodyPr wrap="square" lIns="0" tIns="0" rIns="0" bIns="0" rtlCol="0">
            <a:spAutoFit/>
          </a:bodyPr>
          <a:lstStyle/>
          <a:p>
            <a:r>
              <a:rPr lang="en-US" sz="1100" b="1" dirty="0">
                <a:solidFill>
                  <a:schemeClr val="bg1"/>
                </a:solidFill>
                <a:latin typeface="+mn-lt"/>
              </a:rPr>
              <a:t>54%</a:t>
            </a:r>
          </a:p>
        </p:txBody>
      </p:sp>
      <p:sp>
        <p:nvSpPr>
          <p:cNvPr id="30" name="Rectangle 52">
            <a:extLst>
              <a:ext uri="{FF2B5EF4-FFF2-40B4-BE49-F238E27FC236}">
                <a16:creationId xmlns:a16="http://schemas.microsoft.com/office/drawing/2014/main" id="{40650D0B-00E8-1F75-9339-E1CE29A98BB9}"/>
              </a:ext>
            </a:extLst>
          </p:cNvPr>
          <p:cNvSpPr/>
          <p:nvPr/>
        </p:nvSpPr>
        <p:spPr>
          <a:xfrm rot="10800000">
            <a:off x="2902413" y="5623549"/>
            <a:ext cx="605632" cy="243584"/>
          </a:xfrm>
          <a:custGeom>
            <a:avLst/>
            <a:gdLst>
              <a:gd name="connsiteX0" fmla="*/ 0 w 866195"/>
              <a:gd name="connsiteY0" fmla="*/ 0 h 318487"/>
              <a:gd name="connsiteX1" fmla="*/ 866195 w 866195"/>
              <a:gd name="connsiteY1" fmla="*/ 0 h 318487"/>
              <a:gd name="connsiteX2" fmla="*/ 866195 w 866195"/>
              <a:gd name="connsiteY2" fmla="*/ 318487 h 318487"/>
              <a:gd name="connsiteX3" fmla="*/ 0 w 866195"/>
              <a:gd name="connsiteY3" fmla="*/ 318487 h 318487"/>
              <a:gd name="connsiteX4" fmla="*/ 0 w 866195"/>
              <a:gd name="connsiteY4" fmla="*/ 0 h 318487"/>
              <a:gd name="connsiteX0" fmla="*/ 0 w 866195"/>
              <a:gd name="connsiteY0" fmla="*/ 0 h 318487"/>
              <a:gd name="connsiteX1" fmla="*/ 671787 w 866195"/>
              <a:gd name="connsiteY1" fmla="*/ 1051 h 318487"/>
              <a:gd name="connsiteX2" fmla="*/ 866195 w 866195"/>
              <a:gd name="connsiteY2" fmla="*/ 0 h 318487"/>
              <a:gd name="connsiteX3" fmla="*/ 866195 w 866195"/>
              <a:gd name="connsiteY3" fmla="*/ 318487 h 318487"/>
              <a:gd name="connsiteX4" fmla="*/ 0 w 866195"/>
              <a:gd name="connsiteY4" fmla="*/ 318487 h 318487"/>
              <a:gd name="connsiteX5" fmla="*/ 0 w 866195"/>
              <a:gd name="connsiteY5" fmla="*/ 0 h 318487"/>
              <a:gd name="connsiteX0" fmla="*/ 0 w 866195"/>
              <a:gd name="connsiteY0" fmla="*/ 0 h 318487"/>
              <a:gd name="connsiteX1" fmla="*/ 440560 w 866195"/>
              <a:gd name="connsiteY1" fmla="*/ 1051 h 318487"/>
              <a:gd name="connsiteX2" fmla="*/ 866195 w 866195"/>
              <a:gd name="connsiteY2" fmla="*/ 0 h 318487"/>
              <a:gd name="connsiteX3" fmla="*/ 866195 w 866195"/>
              <a:gd name="connsiteY3" fmla="*/ 318487 h 318487"/>
              <a:gd name="connsiteX4" fmla="*/ 0 w 866195"/>
              <a:gd name="connsiteY4" fmla="*/ 318487 h 318487"/>
              <a:gd name="connsiteX5" fmla="*/ 0 w 866195"/>
              <a:gd name="connsiteY5" fmla="*/ 0 h 318487"/>
              <a:gd name="connsiteX0" fmla="*/ 0 w 866195"/>
              <a:gd name="connsiteY0" fmla="*/ 0 h 318487"/>
              <a:gd name="connsiteX1" fmla="*/ 440560 w 866195"/>
              <a:gd name="connsiteY1" fmla="*/ 1051 h 318487"/>
              <a:gd name="connsiteX2" fmla="*/ 866195 w 866195"/>
              <a:gd name="connsiteY2" fmla="*/ 0 h 318487"/>
              <a:gd name="connsiteX3" fmla="*/ 866195 w 866195"/>
              <a:gd name="connsiteY3" fmla="*/ 318487 h 318487"/>
              <a:gd name="connsiteX4" fmla="*/ 0 w 866195"/>
              <a:gd name="connsiteY4" fmla="*/ 318487 h 318487"/>
              <a:gd name="connsiteX5" fmla="*/ 0 w 866195"/>
              <a:gd name="connsiteY5" fmla="*/ 0 h 318487"/>
              <a:gd name="connsiteX0" fmla="*/ 0 w 866195"/>
              <a:gd name="connsiteY0" fmla="*/ 1344 h 319831"/>
              <a:gd name="connsiteX1" fmla="*/ 440560 w 866195"/>
              <a:gd name="connsiteY1" fmla="*/ 2395 h 319831"/>
              <a:gd name="connsiteX2" fmla="*/ 866195 w 866195"/>
              <a:gd name="connsiteY2" fmla="*/ 1344 h 319831"/>
              <a:gd name="connsiteX3" fmla="*/ 866195 w 866195"/>
              <a:gd name="connsiteY3" fmla="*/ 319831 h 319831"/>
              <a:gd name="connsiteX4" fmla="*/ 0 w 866195"/>
              <a:gd name="connsiteY4" fmla="*/ 319831 h 319831"/>
              <a:gd name="connsiteX5" fmla="*/ 0 w 866195"/>
              <a:gd name="connsiteY5" fmla="*/ 1344 h 319831"/>
              <a:gd name="connsiteX0" fmla="*/ 0 w 866195"/>
              <a:gd name="connsiteY0" fmla="*/ 208582 h 527069"/>
              <a:gd name="connsiteX1" fmla="*/ 434210 w 866195"/>
              <a:gd name="connsiteY1" fmla="*/ 83 h 527069"/>
              <a:gd name="connsiteX2" fmla="*/ 866195 w 866195"/>
              <a:gd name="connsiteY2" fmla="*/ 208582 h 527069"/>
              <a:gd name="connsiteX3" fmla="*/ 866195 w 866195"/>
              <a:gd name="connsiteY3" fmla="*/ 527069 h 527069"/>
              <a:gd name="connsiteX4" fmla="*/ 0 w 866195"/>
              <a:gd name="connsiteY4" fmla="*/ 527069 h 527069"/>
              <a:gd name="connsiteX5" fmla="*/ 0 w 866195"/>
              <a:gd name="connsiteY5" fmla="*/ 208582 h 527069"/>
              <a:gd name="connsiteX0" fmla="*/ 0 w 866195"/>
              <a:gd name="connsiteY0" fmla="*/ 208579 h 527066"/>
              <a:gd name="connsiteX1" fmla="*/ 434210 w 866195"/>
              <a:gd name="connsiteY1" fmla="*/ 80 h 527066"/>
              <a:gd name="connsiteX2" fmla="*/ 866195 w 866195"/>
              <a:gd name="connsiteY2" fmla="*/ 208579 h 527066"/>
              <a:gd name="connsiteX3" fmla="*/ 866195 w 866195"/>
              <a:gd name="connsiteY3" fmla="*/ 527066 h 527066"/>
              <a:gd name="connsiteX4" fmla="*/ 0 w 866195"/>
              <a:gd name="connsiteY4" fmla="*/ 527066 h 527066"/>
              <a:gd name="connsiteX5" fmla="*/ 0 w 866195"/>
              <a:gd name="connsiteY5" fmla="*/ 208579 h 527066"/>
              <a:gd name="connsiteX0" fmla="*/ 9 w 866204"/>
              <a:gd name="connsiteY0" fmla="*/ 208579 h 527066"/>
              <a:gd name="connsiteX1" fmla="*/ 434219 w 866204"/>
              <a:gd name="connsiteY1" fmla="*/ 80 h 527066"/>
              <a:gd name="connsiteX2" fmla="*/ 866204 w 866204"/>
              <a:gd name="connsiteY2" fmla="*/ 208579 h 527066"/>
              <a:gd name="connsiteX3" fmla="*/ 866204 w 866204"/>
              <a:gd name="connsiteY3" fmla="*/ 527066 h 527066"/>
              <a:gd name="connsiteX4" fmla="*/ 9 w 866204"/>
              <a:gd name="connsiteY4" fmla="*/ 527066 h 527066"/>
              <a:gd name="connsiteX5" fmla="*/ 9 w 866204"/>
              <a:gd name="connsiteY5" fmla="*/ 208579 h 527066"/>
              <a:gd name="connsiteX0" fmla="*/ 9 w 866205"/>
              <a:gd name="connsiteY0" fmla="*/ 208584 h 527071"/>
              <a:gd name="connsiteX1" fmla="*/ 434219 w 866205"/>
              <a:gd name="connsiteY1" fmla="*/ 85 h 527071"/>
              <a:gd name="connsiteX2" fmla="*/ 866204 w 866205"/>
              <a:gd name="connsiteY2" fmla="*/ 208584 h 527071"/>
              <a:gd name="connsiteX3" fmla="*/ 866204 w 866205"/>
              <a:gd name="connsiteY3" fmla="*/ 527071 h 527071"/>
              <a:gd name="connsiteX4" fmla="*/ 9 w 866205"/>
              <a:gd name="connsiteY4" fmla="*/ 527071 h 527071"/>
              <a:gd name="connsiteX5" fmla="*/ 9 w 866205"/>
              <a:gd name="connsiteY5" fmla="*/ 208584 h 527071"/>
              <a:gd name="connsiteX0" fmla="*/ 9 w 866205"/>
              <a:gd name="connsiteY0" fmla="*/ 208584 h 527071"/>
              <a:gd name="connsiteX1" fmla="*/ 434219 w 866205"/>
              <a:gd name="connsiteY1" fmla="*/ 85 h 527071"/>
              <a:gd name="connsiteX2" fmla="*/ 866204 w 866205"/>
              <a:gd name="connsiteY2" fmla="*/ 208584 h 527071"/>
              <a:gd name="connsiteX3" fmla="*/ 866204 w 866205"/>
              <a:gd name="connsiteY3" fmla="*/ 527071 h 527071"/>
              <a:gd name="connsiteX4" fmla="*/ 9 w 866205"/>
              <a:gd name="connsiteY4" fmla="*/ 527071 h 527071"/>
              <a:gd name="connsiteX5" fmla="*/ 9 w 866205"/>
              <a:gd name="connsiteY5" fmla="*/ 208584 h 527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6205" h="527071">
                <a:moveTo>
                  <a:pt x="9" y="208584"/>
                </a:moveTo>
                <a:cubicBezTo>
                  <a:pt x="-2363" y="208934"/>
                  <a:pt x="439766" y="4990"/>
                  <a:pt x="434219" y="85"/>
                </a:cubicBezTo>
                <a:cubicBezTo>
                  <a:pt x="428672" y="-4820"/>
                  <a:pt x="867201" y="202584"/>
                  <a:pt x="866204" y="208584"/>
                </a:cubicBezTo>
                <a:lnTo>
                  <a:pt x="866204" y="527071"/>
                </a:lnTo>
                <a:lnTo>
                  <a:pt x="9" y="527071"/>
                </a:lnTo>
                <a:lnTo>
                  <a:pt x="9" y="208584"/>
                </a:lnTo>
                <a:close/>
              </a:path>
            </a:pathLst>
          </a:custGeom>
          <a:solidFill>
            <a:schemeClr val="accent6">
              <a:lumMod val="5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40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sp>
        <p:nvSpPr>
          <p:cNvPr id="31" name="TextBox 30">
            <a:extLst>
              <a:ext uri="{FF2B5EF4-FFF2-40B4-BE49-F238E27FC236}">
                <a16:creationId xmlns:a16="http://schemas.microsoft.com/office/drawing/2014/main" id="{0D1BB144-F049-EB5D-BC73-98ED7C1F9E6B}"/>
              </a:ext>
            </a:extLst>
          </p:cNvPr>
          <p:cNvSpPr txBox="1"/>
          <p:nvPr/>
        </p:nvSpPr>
        <p:spPr>
          <a:xfrm>
            <a:off x="2901803" y="5631627"/>
            <a:ext cx="606242" cy="169277"/>
          </a:xfrm>
          <a:prstGeom prst="rect">
            <a:avLst/>
          </a:prstGeom>
          <a:ln w="12700">
            <a:miter lim="400000"/>
          </a:ln>
        </p:spPr>
        <p:txBody>
          <a:bodyPr wrap="square" lIns="0" tIns="0" rIns="0" bIns="0" rtlCol="0">
            <a:spAutoFit/>
          </a:bodyPr>
          <a:lstStyle/>
          <a:p>
            <a:r>
              <a:rPr lang="en-US" sz="1100" b="1" dirty="0">
                <a:solidFill>
                  <a:schemeClr val="bg1"/>
                </a:solidFill>
                <a:latin typeface="+mn-lt"/>
              </a:rPr>
              <a:t>–99%</a:t>
            </a:r>
          </a:p>
        </p:txBody>
      </p:sp>
      <p:sp>
        <p:nvSpPr>
          <p:cNvPr id="32" name="Rectangle 52">
            <a:extLst>
              <a:ext uri="{FF2B5EF4-FFF2-40B4-BE49-F238E27FC236}">
                <a16:creationId xmlns:a16="http://schemas.microsoft.com/office/drawing/2014/main" id="{F9A2F8E0-4616-2042-60F4-F6FBF17E78F2}"/>
              </a:ext>
            </a:extLst>
          </p:cNvPr>
          <p:cNvSpPr/>
          <p:nvPr/>
        </p:nvSpPr>
        <p:spPr>
          <a:xfrm rot="10800000">
            <a:off x="6279738" y="5623549"/>
            <a:ext cx="605632" cy="243584"/>
          </a:xfrm>
          <a:custGeom>
            <a:avLst/>
            <a:gdLst>
              <a:gd name="connsiteX0" fmla="*/ 0 w 866195"/>
              <a:gd name="connsiteY0" fmla="*/ 0 h 318487"/>
              <a:gd name="connsiteX1" fmla="*/ 866195 w 866195"/>
              <a:gd name="connsiteY1" fmla="*/ 0 h 318487"/>
              <a:gd name="connsiteX2" fmla="*/ 866195 w 866195"/>
              <a:gd name="connsiteY2" fmla="*/ 318487 h 318487"/>
              <a:gd name="connsiteX3" fmla="*/ 0 w 866195"/>
              <a:gd name="connsiteY3" fmla="*/ 318487 h 318487"/>
              <a:gd name="connsiteX4" fmla="*/ 0 w 866195"/>
              <a:gd name="connsiteY4" fmla="*/ 0 h 318487"/>
              <a:gd name="connsiteX0" fmla="*/ 0 w 866195"/>
              <a:gd name="connsiteY0" fmla="*/ 0 h 318487"/>
              <a:gd name="connsiteX1" fmla="*/ 671787 w 866195"/>
              <a:gd name="connsiteY1" fmla="*/ 1051 h 318487"/>
              <a:gd name="connsiteX2" fmla="*/ 866195 w 866195"/>
              <a:gd name="connsiteY2" fmla="*/ 0 h 318487"/>
              <a:gd name="connsiteX3" fmla="*/ 866195 w 866195"/>
              <a:gd name="connsiteY3" fmla="*/ 318487 h 318487"/>
              <a:gd name="connsiteX4" fmla="*/ 0 w 866195"/>
              <a:gd name="connsiteY4" fmla="*/ 318487 h 318487"/>
              <a:gd name="connsiteX5" fmla="*/ 0 w 866195"/>
              <a:gd name="connsiteY5" fmla="*/ 0 h 318487"/>
              <a:gd name="connsiteX0" fmla="*/ 0 w 866195"/>
              <a:gd name="connsiteY0" fmla="*/ 0 h 318487"/>
              <a:gd name="connsiteX1" fmla="*/ 440560 w 866195"/>
              <a:gd name="connsiteY1" fmla="*/ 1051 h 318487"/>
              <a:gd name="connsiteX2" fmla="*/ 866195 w 866195"/>
              <a:gd name="connsiteY2" fmla="*/ 0 h 318487"/>
              <a:gd name="connsiteX3" fmla="*/ 866195 w 866195"/>
              <a:gd name="connsiteY3" fmla="*/ 318487 h 318487"/>
              <a:gd name="connsiteX4" fmla="*/ 0 w 866195"/>
              <a:gd name="connsiteY4" fmla="*/ 318487 h 318487"/>
              <a:gd name="connsiteX5" fmla="*/ 0 w 866195"/>
              <a:gd name="connsiteY5" fmla="*/ 0 h 318487"/>
              <a:gd name="connsiteX0" fmla="*/ 0 w 866195"/>
              <a:gd name="connsiteY0" fmla="*/ 0 h 318487"/>
              <a:gd name="connsiteX1" fmla="*/ 440560 w 866195"/>
              <a:gd name="connsiteY1" fmla="*/ 1051 h 318487"/>
              <a:gd name="connsiteX2" fmla="*/ 866195 w 866195"/>
              <a:gd name="connsiteY2" fmla="*/ 0 h 318487"/>
              <a:gd name="connsiteX3" fmla="*/ 866195 w 866195"/>
              <a:gd name="connsiteY3" fmla="*/ 318487 h 318487"/>
              <a:gd name="connsiteX4" fmla="*/ 0 w 866195"/>
              <a:gd name="connsiteY4" fmla="*/ 318487 h 318487"/>
              <a:gd name="connsiteX5" fmla="*/ 0 w 866195"/>
              <a:gd name="connsiteY5" fmla="*/ 0 h 318487"/>
              <a:gd name="connsiteX0" fmla="*/ 0 w 866195"/>
              <a:gd name="connsiteY0" fmla="*/ 1344 h 319831"/>
              <a:gd name="connsiteX1" fmla="*/ 440560 w 866195"/>
              <a:gd name="connsiteY1" fmla="*/ 2395 h 319831"/>
              <a:gd name="connsiteX2" fmla="*/ 866195 w 866195"/>
              <a:gd name="connsiteY2" fmla="*/ 1344 h 319831"/>
              <a:gd name="connsiteX3" fmla="*/ 866195 w 866195"/>
              <a:gd name="connsiteY3" fmla="*/ 319831 h 319831"/>
              <a:gd name="connsiteX4" fmla="*/ 0 w 866195"/>
              <a:gd name="connsiteY4" fmla="*/ 319831 h 319831"/>
              <a:gd name="connsiteX5" fmla="*/ 0 w 866195"/>
              <a:gd name="connsiteY5" fmla="*/ 1344 h 319831"/>
              <a:gd name="connsiteX0" fmla="*/ 0 w 866195"/>
              <a:gd name="connsiteY0" fmla="*/ 208582 h 527069"/>
              <a:gd name="connsiteX1" fmla="*/ 434210 w 866195"/>
              <a:gd name="connsiteY1" fmla="*/ 83 h 527069"/>
              <a:gd name="connsiteX2" fmla="*/ 866195 w 866195"/>
              <a:gd name="connsiteY2" fmla="*/ 208582 h 527069"/>
              <a:gd name="connsiteX3" fmla="*/ 866195 w 866195"/>
              <a:gd name="connsiteY3" fmla="*/ 527069 h 527069"/>
              <a:gd name="connsiteX4" fmla="*/ 0 w 866195"/>
              <a:gd name="connsiteY4" fmla="*/ 527069 h 527069"/>
              <a:gd name="connsiteX5" fmla="*/ 0 w 866195"/>
              <a:gd name="connsiteY5" fmla="*/ 208582 h 527069"/>
              <a:gd name="connsiteX0" fmla="*/ 0 w 866195"/>
              <a:gd name="connsiteY0" fmla="*/ 208579 h 527066"/>
              <a:gd name="connsiteX1" fmla="*/ 434210 w 866195"/>
              <a:gd name="connsiteY1" fmla="*/ 80 h 527066"/>
              <a:gd name="connsiteX2" fmla="*/ 866195 w 866195"/>
              <a:gd name="connsiteY2" fmla="*/ 208579 h 527066"/>
              <a:gd name="connsiteX3" fmla="*/ 866195 w 866195"/>
              <a:gd name="connsiteY3" fmla="*/ 527066 h 527066"/>
              <a:gd name="connsiteX4" fmla="*/ 0 w 866195"/>
              <a:gd name="connsiteY4" fmla="*/ 527066 h 527066"/>
              <a:gd name="connsiteX5" fmla="*/ 0 w 866195"/>
              <a:gd name="connsiteY5" fmla="*/ 208579 h 527066"/>
              <a:gd name="connsiteX0" fmla="*/ 9 w 866204"/>
              <a:gd name="connsiteY0" fmla="*/ 208579 h 527066"/>
              <a:gd name="connsiteX1" fmla="*/ 434219 w 866204"/>
              <a:gd name="connsiteY1" fmla="*/ 80 h 527066"/>
              <a:gd name="connsiteX2" fmla="*/ 866204 w 866204"/>
              <a:gd name="connsiteY2" fmla="*/ 208579 h 527066"/>
              <a:gd name="connsiteX3" fmla="*/ 866204 w 866204"/>
              <a:gd name="connsiteY3" fmla="*/ 527066 h 527066"/>
              <a:gd name="connsiteX4" fmla="*/ 9 w 866204"/>
              <a:gd name="connsiteY4" fmla="*/ 527066 h 527066"/>
              <a:gd name="connsiteX5" fmla="*/ 9 w 866204"/>
              <a:gd name="connsiteY5" fmla="*/ 208579 h 527066"/>
              <a:gd name="connsiteX0" fmla="*/ 9 w 866205"/>
              <a:gd name="connsiteY0" fmla="*/ 208584 h 527071"/>
              <a:gd name="connsiteX1" fmla="*/ 434219 w 866205"/>
              <a:gd name="connsiteY1" fmla="*/ 85 h 527071"/>
              <a:gd name="connsiteX2" fmla="*/ 866204 w 866205"/>
              <a:gd name="connsiteY2" fmla="*/ 208584 h 527071"/>
              <a:gd name="connsiteX3" fmla="*/ 866204 w 866205"/>
              <a:gd name="connsiteY3" fmla="*/ 527071 h 527071"/>
              <a:gd name="connsiteX4" fmla="*/ 9 w 866205"/>
              <a:gd name="connsiteY4" fmla="*/ 527071 h 527071"/>
              <a:gd name="connsiteX5" fmla="*/ 9 w 866205"/>
              <a:gd name="connsiteY5" fmla="*/ 208584 h 527071"/>
              <a:gd name="connsiteX0" fmla="*/ 9 w 866205"/>
              <a:gd name="connsiteY0" fmla="*/ 208584 h 527071"/>
              <a:gd name="connsiteX1" fmla="*/ 434219 w 866205"/>
              <a:gd name="connsiteY1" fmla="*/ 85 h 527071"/>
              <a:gd name="connsiteX2" fmla="*/ 866204 w 866205"/>
              <a:gd name="connsiteY2" fmla="*/ 208584 h 527071"/>
              <a:gd name="connsiteX3" fmla="*/ 866204 w 866205"/>
              <a:gd name="connsiteY3" fmla="*/ 527071 h 527071"/>
              <a:gd name="connsiteX4" fmla="*/ 9 w 866205"/>
              <a:gd name="connsiteY4" fmla="*/ 527071 h 527071"/>
              <a:gd name="connsiteX5" fmla="*/ 9 w 866205"/>
              <a:gd name="connsiteY5" fmla="*/ 208584 h 527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6205" h="527071">
                <a:moveTo>
                  <a:pt x="9" y="208584"/>
                </a:moveTo>
                <a:cubicBezTo>
                  <a:pt x="-2363" y="208934"/>
                  <a:pt x="439766" y="4990"/>
                  <a:pt x="434219" y="85"/>
                </a:cubicBezTo>
                <a:cubicBezTo>
                  <a:pt x="428672" y="-4820"/>
                  <a:pt x="867201" y="202584"/>
                  <a:pt x="866204" y="208584"/>
                </a:cubicBezTo>
                <a:lnTo>
                  <a:pt x="866204" y="527071"/>
                </a:lnTo>
                <a:lnTo>
                  <a:pt x="9" y="527071"/>
                </a:lnTo>
                <a:lnTo>
                  <a:pt x="9" y="208584"/>
                </a:lnTo>
                <a:close/>
              </a:path>
            </a:pathLst>
          </a:custGeom>
          <a:solidFill>
            <a:schemeClr val="accent6">
              <a:lumMod val="5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40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sp>
        <p:nvSpPr>
          <p:cNvPr id="33" name="TextBox 32">
            <a:extLst>
              <a:ext uri="{FF2B5EF4-FFF2-40B4-BE49-F238E27FC236}">
                <a16:creationId xmlns:a16="http://schemas.microsoft.com/office/drawing/2014/main" id="{5D491CDA-5306-9866-EB12-162BBA30BAA4}"/>
              </a:ext>
            </a:extLst>
          </p:cNvPr>
          <p:cNvSpPr txBox="1"/>
          <p:nvPr/>
        </p:nvSpPr>
        <p:spPr>
          <a:xfrm>
            <a:off x="6279736" y="5652186"/>
            <a:ext cx="605633" cy="169277"/>
          </a:xfrm>
          <a:prstGeom prst="rect">
            <a:avLst/>
          </a:prstGeom>
          <a:ln w="12700">
            <a:miter lim="400000"/>
          </a:ln>
        </p:spPr>
        <p:txBody>
          <a:bodyPr wrap="square" lIns="0" tIns="0" rIns="0" bIns="0" rtlCol="0">
            <a:spAutoFit/>
          </a:bodyPr>
          <a:lstStyle/>
          <a:p>
            <a:r>
              <a:rPr lang="en-US" sz="1100" b="1" dirty="0">
                <a:solidFill>
                  <a:schemeClr val="bg1"/>
                </a:solidFill>
                <a:latin typeface="+mn-lt"/>
              </a:rPr>
              <a:t>–119%</a:t>
            </a:r>
          </a:p>
        </p:txBody>
      </p:sp>
      <p:sp>
        <p:nvSpPr>
          <p:cNvPr id="34" name="Rectangle 52">
            <a:extLst>
              <a:ext uri="{FF2B5EF4-FFF2-40B4-BE49-F238E27FC236}">
                <a16:creationId xmlns:a16="http://schemas.microsoft.com/office/drawing/2014/main" id="{C6E17645-273D-18CA-C72C-445C0D978AC2}"/>
              </a:ext>
            </a:extLst>
          </p:cNvPr>
          <p:cNvSpPr/>
          <p:nvPr/>
        </p:nvSpPr>
        <p:spPr>
          <a:xfrm rot="10800000">
            <a:off x="10025332" y="5644675"/>
            <a:ext cx="605632" cy="243584"/>
          </a:xfrm>
          <a:custGeom>
            <a:avLst/>
            <a:gdLst>
              <a:gd name="connsiteX0" fmla="*/ 0 w 866195"/>
              <a:gd name="connsiteY0" fmla="*/ 0 h 318487"/>
              <a:gd name="connsiteX1" fmla="*/ 866195 w 866195"/>
              <a:gd name="connsiteY1" fmla="*/ 0 h 318487"/>
              <a:gd name="connsiteX2" fmla="*/ 866195 w 866195"/>
              <a:gd name="connsiteY2" fmla="*/ 318487 h 318487"/>
              <a:gd name="connsiteX3" fmla="*/ 0 w 866195"/>
              <a:gd name="connsiteY3" fmla="*/ 318487 h 318487"/>
              <a:gd name="connsiteX4" fmla="*/ 0 w 866195"/>
              <a:gd name="connsiteY4" fmla="*/ 0 h 318487"/>
              <a:gd name="connsiteX0" fmla="*/ 0 w 866195"/>
              <a:gd name="connsiteY0" fmla="*/ 0 h 318487"/>
              <a:gd name="connsiteX1" fmla="*/ 671787 w 866195"/>
              <a:gd name="connsiteY1" fmla="*/ 1051 h 318487"/>
              <a:gd name="connsiteX2" fmla="*/ 866195 w 866195"/>
              <a:gd name="connsiteY2" fmla="*/ 0 h 318487"/>
              <a:gd name="connsiteX3" fmla="*/ 866195 w 866195"/>
              <a:gd name="connsiteY3" fmla="*/ 318487 h 318487"/>
              <a:gd name="connsiteX4" fmla="*/ 0 w 866195"/>
              <a:gd name="connsiteY4" fmla="*/ 318487 h 318487"/>
              <a:gd name="connsiteX5" fmla="*/ 0 w 866195"/>
              <a:gd name="connsiteY5" fmla="*/ 0 h 318487"/>
              <a:gd name="connsiteX0" fmla="*/ 0 w 866195"/>
              <a:gd name="connsiteY0" fmla="*/ 0 h 318487"/>
              <a:gd name="connsiteX1" fmla="*/ 440560 w 866195"/>
              <a:gd name="connsiteY1" fmla="*/ 1051 h 318487"/>
              <a:gd name="connsiteX2" fmla="*/ 866195 w 866195"/>
              <a:gd name="connsiteY2" fmla="*/ 0 h 318487"/>
              <a:gd name="connsiteX3" fmla="*/ 866195 w 866195"/>
              <a:gd name="connsiteY3" fmla="*/ 318487 h 318487"/>
              <a:gd name="connsiteX4" fmla="*/ 0 w 866195"/>
              <a:gd name="connsiteY4" fmla="*/ 318487 h 318487"/>
              <a:gd name="connsiteX5" fmla="*/ 0 w 866195"/>
              <a:gd name="connsiteY5" fmla="*/ 0 h 318487"/>
              <a:gd name="connsiteX0" fmla="*/ 0 w 866195"/>
              <a:gd name="connsiteY0" fmla="*/ 0 h 318487"/>
              <a:gd name="connsiteX1" fmla="*/ 440560 w 866195"/>
              <a:gd name="connsiteY1" fmla="*/ 1051 h 318487"/>
              <a:gd name="connsiteX2" fmla="*/ 866195 w 866195"/>
              <a:gd name="connsiteY2" fmla="*/ 0 h 318487"/>
              <a:gd name="connsiteX3" fmla="*/ 866195 w 866195"/>
              <a:gd name="connsiteY3" fmla="*/ 318487 h 318487"/>
              <a:gd name="connsiteX4" fmla="*/ 0 w 866195"/>
              <a:gd name="connsiteY4" fmla="*/ 318487 h 318487"/>
              <a:gd name="connsiteX5" fmla="*/ 0 w 866195"/>
              <a:gd name="connsiteY5" fmla="*/ 0 h 318487"/>
              <a:gd name="connsiteX0" fmla="*/ 0 w 866195"/>
              <a:gd name="connsiteY0" fmla="*/ 1344 h 319831"/>
              <a:gd name="connsiteX1" fmla="*/ 440560 w 866195"/>
              <a:gd name="connsiteY1" fmla="*/ 2395 h 319831"/>
              <a:gd name="connsiteX2" fmla="*/ 866195 w 866195"/>
              <a:gd name="connsiteY2" fmla="*/ 1344 h 319831"/>
              <a:gd name="connsiteX3" fmla="*/ 866195 w 866195"/>
              <a:gd name="connsiteY3" fmla="*/ 319831 h 319831"/>
              <a:gd name="connsiteX4" fmla="*/ 0 w 866195"/>
              <a:gd name="connsiteY4" fmla="*/ 319831 h 319831"/>
              <a:gd name="connsiteX5" fmla="*/ 0 w 866195"/>
              <a:gd name="connsiteY5" fmla="*/ 1344 h 319831"/>
              <a:gd name="connsiteX0" fmla="*/ 0 w 866195"/>
              <a:gd name="connsiteY0" fmla="*/ 208582 h 527069"/>
              <a:gd name="connsiteX1" fmla="*/ 434210 w 866195"/>
              <a:gd name="connsiteY1" fmla="*/ 83 h 527069"/>
              <a:gd name="connsiteX2" fmla="*/ 866195 w 866195"/>
              <a:gd name="connsiteY2" fmla="*/ 208582 h 527069"/>
              <a:gd name="connsiteX3" fmla="*/ 866195 w 866195"/>
              <a:gd name="connsiteY3" fmla="*/ 527069 h 527069"/>
              <a:gd name="connsiteX4" fmla="*/ 0 w 866195"/>
              <a:gd name="connsiteY4" fmla="*/ 527069 h 527069"/>
              <a:gd name="connsiteX5" fmla="*/ 0 w 866195"/>
              <a:gd name="connsiteY5" fmla="*/ 208582 h 527069"/>
              <a:gd name="connsiteX0" fmla="*/ 0 w 866195"/>
              <a:gd name="connsiteY0" fmla="*/ 208579 h 527066"/>
              <a:gd name="connsiteX1" fmla="*/ 434210 w 866195"/>
              <a:gd name="connsiteY1" fmla="*/ 80 h 527066"/>
              <a:gd name="connsiteX2" fmla="*/ 866195 w 866195"/>
              <a:gd name="connsiteY2" fmla="*/ 208579 h 527066"/>
              <a:gd name="connsiteX3" fmla="*/ 866195 w 866195"/>
              <a:gd name="connsiteY3" fmla="*/ 527066 h 527066"/>
              <a:gd name="connsiteX4" fmla="*/ 0 w 866195"/>
              <a:gd name="connsiteY4" fmla="*/ 527066 h 527066"/>
              <a:gd name="connsiteX5" fmla="*/ 0 w 866195"/>
              <a:gd name="connsiteY5" fmla="*/ 208579 h 527066"/>
              <a:gd name="connsiteX0" fmla="*/ 9 w 866204"/>
              <a:gd name="connsiteY0" fmla="*/ 208579 h 527066"/>
              <a:gd name="connsiteX1" fmla="*/ 434219 w 866204"/>
              <a:gd name="connsiteY1" fmla="*/ 80 h 527066"/>
              <a:gd name="connsiteX2" fmla="*/ 866204 w 866204"/>
              <a:gd name="connsiteY2" fmla="*/ 208579 h 527066"/>
              <a:gd name="connsiteX3" fmla="*/ 866204 w 866204"/>
              <a:gd name="connsiteY3" fmla="*/ 527066 h 527066"/>
              <a:gd name="connsiteX4" fmla="*/ 9 w 866204"/>
              <a:gd name="connsiteY4" fmla="*/ 527066 h 527066"/>
              <a:gd name="connsiteX5" fmla="*/ 9 w 866204"/>
              <a:gd name="connsiteY5" fmla="*/ 208579 h 527066"/>
              <a:gd name="connsiteX0" fmla="*/ 9 w 866205"/>
              <a:gd name="connsiteY0" fmla="*/ 208584 h 527071"/>
              <a:gd name="connsiteX1" fmla="*/ 434219 w 866205"/>
              <a:gd name="connsiteY1" fmla="*/ 85 h 527071"/>
              <a:gd name="connsiteX2" fmla="*/ 866204 w 866205"/>
              <a:gd name="connsiteY2" fmla="*/ 208584 h 527071"/>
              <a:gd name="connsiteX3" fmla="*/ 866204 w 866205"/>
              <a:gd name="connsiteY3" fmla="*/ 527071 h 527071"/>
              <a:gd name="connsiteX4" fmla="*/ 9 w 866205"/>
              <a:gd name="connsiteY4" fmla="*/ 527071 h 527071"/>
              <a:gd name="connsiteX5" fmla="*/ 9 w 866205"/>
              <a:gd name="connsiteY5" fmla="*/ 208584 h 527071"/>
              <a:gd name="connsiteX0" fmla="*/ 9 w 866205"/>
              <a:gd name="connsiteY0" fmla="*/ 208584 h 527071"/>
              <a:gd name="connsiteX1" fmla="*/ 434219 w 866205"/>
              <a:gd name="connsiteY1" fmla="*/ 85 h 527071"/>
              <a:gd name="connsiteX2" fmla="*/ 866204 w 866205"/>
              <a:gd name="connsiteY2" fmla="*/ 208584 h 527071"/>
              <a:gd name="connsiteX3" fmla="*/ 866204 w 866205"/>
              <a:gd name="connsiteY3" fmla="*/ 527071 h 527071"/>
              <a:gd name="connsiteX4" fmla="*/ 9 w 866205"/>
              <a:gd name="connsiteY4" fmla="*/ 527071 h 527071"/>
              <a:gd name="connsiteX5" fmla="*/ 9 w 866205"/>
              <a:gd name="connsiteY5" fmla="*/ 208584 h 527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6205" h="527071">
                <a:moveTo>
                  <a:pt x="9" y="208584"/>
                </a:moveTo>
                <a:cubicBezTo>
                  <a:pt x="-2363" y="208934"/>
                  <a:pt x="439766" y="4990"/>
                  <a:pt x="434219" y="85"/>
                </a:cubicBezTo>
                <a:cubicBezTo>
                  <a:pt x="428672" y="-4820"/>
                  <a:pt x="867201" y="202584"/>
                  <a:pt x="866204" y="208584"/>
                </a:cubicBezTo>
                <a:lnTo>
                  <a:pt x="866204" y="527071"/>
                </a:lnTo>
                <a:lnTo>
                  <a:pt x="9" y="527071"/>
                </a:lnTo>
                <a:lnTo>
                  <a:pt x="9" y="208584"/>
                </a:lnTo>
                <a:close/>
              </a:path>
            </a:pathLst>
          </a:custGeom>
          <a:solidFill>
            <a:schemeClr val="accent6">
              <a:lumMod val="5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40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sp>
        <p:nvSpPr>
          <p:cNvPr id="35" name="TextBox 34">
            <a:extLst>
              <a:ext uri="{FF2B5EF4-FFF2-40B4-BE49-F238E27FC236}">
                <a16:creationId xmlns:a16="http://schemas.microsoft.com/office/drawing/2014/main" id="{D14F2CA2-E4B8-4436-4F90-189FF1FF3BA7}"/>
              </a:ext>
            </a:extLst>
          </p:cNvPr>
          <p:cNvSpPr txBox="1"/>
          <p:nvPr/>
        </p:nvSpPr>
        <p:spPr>
          <a:xfrm>
            <a:off x="10049560" y="5654471"/>
            <a:ext cx="552133" cy="169277"/>
          </a:xfrm>
          <a:prstGeom prst="rect">
            <a:avLst/>
          </a:prstGeom>
          <a:ln w="12700">
            <a:miter lim="400000"/>
          </a:ln>
        </p:spPr>
        <p:txBody>
          <a:bodyPr wrap="square" lIns="0" tIns="0" rIns="0" bIns="0" rtlCol="0">
            <a:spAutoFit/>
          </a:bodyPr>
          <a:lstStyle/>
          <a:p>
            <a:r>
              <a:rPr lang="en-US" sz="1100" b="1" dirty="0">
                <a:solidFill>
                  <a:schemeClr val="bg1"/>
                </a:solidFill>
                <a:latin typeface="+mn-lt"/>
              </a:rPr>
              <a:t>–233%</a:t>
            </a:r>
          </a:p>
        </p:txBody>
      </p:sp>
      <p:sp>
        <p:nvSpPr>
          <p:cNvPr id="36" name="TextBox 35">
            <a:extLst>
              <a:ext uri="{FF2B5EF4-FFF2-40B4-BE49-F238E27FC236}">
                <a16:creationId xmlns:a16="http://schemas.microsoft.com/office/drawing/2014/main" id="{46092060-D420-5FDE-0430-283CFC7F2515}"/>
              </a:ext>
            </a:extLst>
          </p:cNvPr>
          <p:cNvSpPr txBox="1"/>
          <p:nvPr/>
        </p:nvSpPr>
        <p:spPr>
          <a:xfrm>
            <a:off x="684460" y="5284533"/>
            <a:ext cx="11030703" cy="200055"/>
          </a:xfrm>
          <a:prstGeom prst="rect">
            <a:avLst/>
          </a:prstGeom>
          <a:noFill/>
          <a:ln w="12700">
            <a:miter lim="400000"/>
          </a:ln>
        </p:spPr>
        <p:txBody>
          <a:bodyPr wrap="square" lIns="0" tIns="0" rIns="0" bIns="0">
            <a:spAutoFit/>
          </a:bodyPr>
          <a:lstStyle/>
          <a:p>
            <a:pPr algn="l" rtl="0">
              <a:defRPr sz="1200" b="1" i="0" u="none" strike="noStrike" kern="1200" spc="0" baseline="0">
                <a:solidFill>
                  <a:sysClr val="windowText" lastClr="000000"/>
                </a:solidFill>
                <a:latin typeface="AvenirNext LT Com Regular" panose="020B0503020202020204" pitchFamily="34" charset="0"/>
                <a:ea typeface="+mn-ea"/>
                <a:cs typeface="+mn-cs"/>
              </a:defRPr>
            </a:pPr>
            <a:r>
              <a:rPr lang="en-US" sz="1300" b="1" i="0" u="none" strike="noStrike" baseline="0" dirty="0">
                <a:effectLst/>
              </a:rPr>
              <a:t>Relative returns of the MSCI EAFE Index to the S&amp;P 500 Index </a:t>
            </a:r>
          </a:p>
        </p:txBody>
      </p:sp>
      <p:sp>
        <p:nvSpPr>
          <p:cNvPr id="45" name="Rectangle 52">
            <a:extLst>
              <a:ext uri="{FF2B5EF4-FFF2-40B4-BE49-F238E27FC236}">
                <a16:creationId xmlns:a16="http://schemas.microsoft.com/office/drawing/2014/main" id="{3964CBCC-1BBF-DE9D-9FE6-B6BF191B849F}"/>
              </a:ext>
            </a:extLst>
          </p:cNvPr>
          <p:cNvSpPr/>
          <p:nvPr/>
        </p:nvSpPr>
        <p:spPr>
          <a:xfrm>
            <a:off x="8383425" y="5298710"/>
            <a:ext cx="187128" cy="134011"/>
          </a:xfrm>
          <a:custGeom>
            <a:avLst/>
            <a:gdLst>
              <a:gd name="connsiteX0" fmla="*/ 0 w 866195"/>
              <a:gd name="connsiteY0" fmla="*/ 0 h 318487"/>
              <a:gd name="connsiteX1" fmla="*/ 866195 w 866195"/>
              <a:gd name="connsiteY1" fmla="*/ 0 h 318487"/>
              <a:gd name="connsiteX2" fmla="*/ 866195 w 866195"/>
              <a:gd name="connsiteY2" fmla="*/ 318487 h 318487"/>
              <a:gd name="connsiteX3" fmla="*/ 0 w 866195"/>
              <a:gd name="connsiteY3" fmla="*/ 318487 h 318487"/>
              <a:gd name="connsiteX4" fmla="*/ 0 w 866195"/>
              <a:gd name="connsiteY4" fmla="*/ 0 h 318487"/>
              <a:gd name="connsiteX0" fmla="*/ 0 w 866195"/>
              <a:gd name="connsiteY0" fmla="*/ 0 h 318487"/>
              <a:gd name="connsiteX1" fmla="*/ 671787 w 866195"/>
              <a:gd name="connsiteY1" fmla="*/ 1051 h 318487"/>
              <a:gd name="connsiteX2" fmla="*/ 866195 w 866195"/>
              <a:gd name="connsiteY2" fmla="*/ 0 h 318487"/>
              <a:gd name="connsiteX3" fmla="*/ 866195 w 866195"/>
              <a:gd name="connsiteY3" fmla="*/ 318487 h 318487"/>
              <a:gd name="connsiteX4" fmla="*/ 0 w 866195"/>
              <a:gd name="connsiteY4" fmla="*/ 318487 h 318487"/>
              <a:gd name="connsiteX5" fmla="*/ 0 w 866195"/>
              <a:gd name="connsiteY5" fmla="*/ 0 h 318487"/>
              <a:gd name="connsiteX0" fmla="*/ 0 w 866195"/>
              <a:gd name="connsiteY0" fmla="*/ 0 h 318487"/>
              <a:gd name="connsiteX1" fmla="*/ 440560 w 866195"/>
              <a:gd name="connsiteY1" fmla="*/ 1051 h 318487"/>
              <a:gd name="connsiteX2" fmla="*/ 866195 w 866195"/>
              <a:gd name="connsiteY2" fmla="*/ 0 h 318487"/>
              <a:gd name="connsiteX3" fmla="*/ 866195 w 866195"/>
              <a:gd name="connsiteY3" fmla="*/ 318487 h 318487"/>
              <a:gd name="connsiteX4" fmla="*/ 0 w 866195"/>
              <a:gd name="connsiteY4" fmla="*/ 318487 h 318487"/>
              <a:gd name="connsiteX5" fmla="*/ 0 w 866195"/>
              <a:gd name="connsiteY5" fmla="*/ 0 h 318487"/>
              <a:gd name="connsiteX0" fmla="*/ 0 w 866195"/>
              <a:gd name="connsiteY0" fmla="*/ 0 h 318487"/>
              <a:gd name="connsiteX1" fmla="*/ 440560 w 866195"/>
              <a:gd name="connsiteY1" fmla="*/ 1051 h 318487"/>
              <a:gd name="connsiteX2" fmla="*/ 866195 w 866195"/>
              <a:gd name="connsiteY2" fmla="*/ 0 h 318487"/>
              <a:gd name="connsiteX3" fmla="*/ 866195 w 866195"/>
              <a:gd name="connsiteY3" fmla="*/ 318487 h 318487"/>
              <a:gd name="connsiteX4" fmla="*/ 0 w 866195"/>
              <a:gd name="connsiteY4" fmla="*/ 318487 h 318487"/>
              <a:gd name="connsiteX5" fmla="*/ 0 w 866195"/>
              <a:gd name="connsiteY5" fmla="*/ 0 h 318487"/>
              <a:gd name="connsiteX0" fmla="*/ 0 w 866195"/>
              <a:gd name="connsiteY0" fmla="*/ 1344 h 319831"/>
              <a:gd name="connsiteX1" fmla="*/ 440560 w 866195"/>
              <a:gd name="connsiteY1" fmla="*/ 2395 h 319831"/>
              <a:gd name="connsiteX2" fmla="*/ 866195 w 866195"/>
              <a:gd name="connsiteY2" fmla="*/ 1344 h 319831"/>
              <a:gd name="connsiteX3" fmla="*/ 866195 w 866195"/>
              <a:gd name="connsiteY3" fmla="*/ 319831 h 319831"/>
              <a:gd name="connsiteX4" fmla="*/ 0 w 866195"/>
              <a:gd name="connsiteY4" fmla="*/ 319831 h 319831"/>
              <a:gd name="connsiteX5" fmla="*/ 0 w 866195"/>
              <a:gd name="connsiteY5" fmla="*/ 1344 h 319831"/>
              <a:gd name="connsiteX0" fmla="*/ 0 w 866195"/>
              <a:gd name="connsiteY0" fmla="*/ 208582 h 527069"/>
              <a:gd name="connsiteX1" fmla="*/ 434210 w 866195"/>
              <a:gd name="connsiteY1" fmla="*/ 83 h 527069"/>
              <a:gd name="connsiteX2" fmla="*/ 866195 w 866195"/>
              <a:gd name="connsiteY2" fmla="*/ 208582 h 527069"/>
              <a:gd name="connsiteX3" fmla="*/ 866195 w 866195"/>
              <a:gd name="connsiteY3" fmla="*/ 527069 h 527069"/>
              <a:gd name="connsiteX4" fmla="*/ 0 w 866195"/>
              <a:gd name="connsiteY4" fmla="*/ 527069 h 527069"/>
              <a:gd name="connsiteX5" fmla="*/ 0 w 866195"/>
              <a:gd name="connsiteY5" fmla="*/ 208582 h 527069"/>
              <a:gd name="connsiteX0" fmla="*/ 0 w 866195"/>
              <a:gd name="connsiteY0" fmla="*/ 208579 h 527066"/>
              <a:gd name="connsiteX1" fmla="*/ 434210 w 866195"/>
              <a:gd name="connsiteY1" fmla="*/ 80 h 527066"/>
              <a:gd name="connsiteX2" fmla="*/ 866195 w 866195"/>
              <a:gd name="connsiteY2" fmla="*/ 208579 h 527066"/>
              <a:gd name="connsiteX3" fmla="*/ 866195 w 866195"/>
              <a:gd name="connsiteY3" fmla="*/ 527066 h 527066"/>
              <a:gd name="connsiteX4" fmla="*/ 0 w 866195"/>
              <a:gd name="connsiteY4" fmla="*/ 527066 h 527066"/>
              <a:gd name="connsiteX5" fmla="*/ 0 w 866195"/>
              <a:gd name="connsiteY5" fmla="*/ 208579 h 527066"/>
              <a:gd name="connsiteX0" fmla="*/ 9 w 866204"/>
              <a:gd name="connsiteY0" fmla="*/ 208579 h 527066"/>
              <a:gd name="connsiteX1" fmla="*/ 434219 w 866204"/>
              <a:gd name="connsiteY1" fmla="*/ 80 h 527066"/>
              <a:gd name="connsiteX2" fmla="*/ 866204 w 866204"/>
              <a:gd name="connsiteY2" fmla="*/ 208579 h 527066"/>
              <a:gd name="connsiteX3" fmla="*/ 866204 w 866204"/>
              <a:gd name="connsiteY3" fmla="*/ 527066 h 527066"/>
              <a:gd name="connsiteX4" fmla="*/ 9 w 866204"/>
              <a:gd name="connsiteY4" fmla="*/ 527066 h 527066"/>
              <a:gd name="connsiteX5" fmla="*/ 9 w 866204"/>
              <a:gd name="connsiteY5" fmla="*/ 208579 h 527066"/>
              <a:gd name="connsiteX0" fmla="*/ 9 w 866205"/>
              <a:gd name="connsiteY0" fmla="*/ 208584 h 527071"/>
              <a:gd name="connsiteX1" fmla="*/ 434219 w 866205"/>
              <a:gd name="connsiteY1" fmla="*/ 85 h 527071"/>
              <a:gd name="connsiteX2" fmla="*/ 866204 w 866205"/>
              <a:gd name="connsiteY2" fmla="*/ 208584 h 527071"/>
              <a:gd name="connsiteX3" fmla="*/ 866204 w 866205"/>
              <a:gd name="connsiteY3" fmla="*/ 527071 h 527071"/>
              <a:gd name="connsiteX4" fmla="*/ 9 w 866205"/>
              <a:gd name="connsiteY4" fmla="*/ 527071 h 527071"/>
              <a:gd name="connsiteX5" fmla="*/ 9 w 866205"/>
              <a:gd name="connsiteY5" fmla="*/ 208584 h 527071"/>
              <a:gd name="connsiteX0" fmla="*/ 9 w 866205"/>
              <a:gd name="connsiteY0" fmla="*/ 208584 h 527071"/>
              <a:gd name="connsiteX1" fmla="*/ 434219 w 866205"/>
              <a:gd name="connsiteY1" fmla="*/ 85 h 527071"/>
              <a:gd name="connsiteX2" fmla="*/ 866204 w 866205"/>
              <a:gd name="connsiteY2" fmla="*/ 208584 h 527071"/>
              <a:gd name="connsiteX3" fmla="*/ 866204 w 866205"/>
              <a:gd name="connsiteY3" fmla="*/ 527071 h 527071"/>
              <a:gd name="connsiteX4" fmla="*/ 9 w 866205"/>
              <a:gd name="connsiteY4" fmla="*/ 527071 h 527071"/>
              <a:gd name="connsiteX5" fmla="*/ 9 w 866205"/>
              <a:gd name="connsiteY5" fmla="*/ 208584 h 527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6205" h="527071">
                <a:moveTo>
                  <a:pt x="9" y="208584"/>
                </a:moveTo>
                <a:cubicBezTo>
                  <a:pt x="-2363" y="208934"/>
                  <a:pt x="439766" y="4990"/>
                  <a:pt x="434219" y="85"/>
                </a:cubicBezTo>
                <a:cubicBezTo>
                  <a:pt x="428672" y="-4820"/>
                  <a:pt x="867201" y="202584"/>
                  <a:pt x="866204" y="208584"/>
                </a:cubicBezTo>
                <a:lnTo>
                  <a:pt x="866204" y="527071"/>
                </a:lnTo>
                <a:lnTo>
                  <a:pt x="9" y="527071"/>
                </a:lnTo>
                <a:lnTo>
                  <a:pt x="9" y="208584"/>
                </a:lnTo>
                <a:close/>
              </a:path>
            </a:pathLst>
          </a:custGeom>
          <a:solidFill>
            <a:srgbClr val="008E77"/>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20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sp>
        <p:nvSpPr>
          <p:cNvPr id="46" name="TextBox 45">
            <a:extLst>
              <a:ext uri="{FF2B5EF4-FFF2-40B4-BE49-F238E27FC236}">
                <a16:creationId xmlns:a16="http://schemas.microsoft.com/office/drawing/2014/main" id="{53EADE5D-B9D7-A262-5D5F-3E3C246DE03D}"/>
              </a:ext>
            </a:extLst>
          </p:cNvPr>
          <p:cNvSpPr txBox="1"/>
          <p:nvPr/>
        </p:nvSpPr>
        <p:spPr>
          <a:xfrm>
            <a:off x="8631891" y="5311826"/>
            <a:ext cx="1128514" cy="138499"/>
          </a:xfrm>
          <a:prstGeom prst="rect">
            <a:avLst/>
          </a:prstGeom>
          <a:ln w="12700">
            <a:miter lim="400000"/>
          </a:ln>
        </p:spPr>
        <p:txBody>
          <a:bodyPr wrap="none" lIns="0" tIns="0" rIns="0" bIns="0" rtlCol="0">
            <a:spAutoFit/>
          </a:bodyPr>
          <a:lstStyle/>
          <a:p>
            <a:pPr algn="l"/>
            <a:r>
              <a:rPr lang="en-US" sz="900" dirty="0">
                <a:solidFill>
                  <a:schemeClr val="tx1"/>
                </a:solidFill>
                <a:latin typeface="AvenirNext LT Com Regular" panose="020B0503020202020204" pitchFamily="34" charset="0"/>
              </a:rPr>
              <a:t>MSCI EAFE outpaced</a:t>
            </a:r>
          </a:p>
        </p:txBody>
      </p:sp>
      <p:sp>
        <p:nvSpPr>
          <p:cNvPr id="47" name="Rectangle 52">
            <a:extLst>
              <a:ext uri="{FF2B5EF4-FFF2-40B4-BE49-F238E27FC236}">
                <a16:creationId xmlns:a16="http://schemas.microsoft.com/office/drawing/2014/main" id="{13C26D57-BA90-FEAC-0ECE-7E08AB2C89EB}"/>
              </a:ext>
            </a:extLst>
          </p:cNvPr>
          <p:cNvSpPr/>
          <p:nvPr/>
        </p:nvSpPr>
        <p:spPr>
          <a:xfrm rot="10800000">
            <a:off x="10371895" y="5333382"/>
            <a:ext cx="187128" cy="134011"/>
          </a:xfrm>
          <a:custGeom>
            <a:avLst/>
            <a:gdLst>
              <a:gd name="connsiteX0" fmla="*/ 0 w 866195"/>
              <a:gd name="connsiteY0" fmla="*/ 0 h 318487"/>
              <a:gd name="connsiteX1" fmla="*/ 866195 w 866195"/>
              <a:gd name="connsiteY1" fmla="*/ 0 h 318487"/>
              <a:gd name="connsiteX2" fmla="*/ 866195 w 866195"/>
              <a:gd name="connsiteY2" fmla="*/ 318487 h 318487"/>
              <a:gd name="connsiteX3" fmla="*/ 0 w 866195"/>
              <a:gd name="connsiteY3" fmla="*/ 318487 h 318487"/>
              <a:gd name="connsiteX4" fmla="*/ 0 w 866195"/>
              <a:gd name="connsiteY4" fmla="*/ 0 h 318487"/>
              <a:gd name="connsiteX0" fmla="*/ 0 w 866195"/>
              <a:gd name="connsiteY0" fmla="*/ 0 h 318487"/>
              <a:gd name="connsiteX1" fmla="*/ 671787 w 866195"/>
              <a:gd name="connsiteY1" fmla="*/ 1051 h 318487"/>
              <a:gd name="connsiteX2" fmla="*/ 866195 w 866195"/>
              <a:gd name="connsiteY2" fmla="*/ 0 h 318487"/>
              <a:gd name="connsiteX3" fmla="*/ 866195 w 866195"/>
              <a:gd name="connsiteY3" fmla="*/ 318487 h 318487"/>
              <a:gd name="connsiteX4" fmla="*/ 0 w 866195"/>
              <a:gd name="connsiteY4" fmla="*/ 318487 h 318487"/>
              <a:gd name="connsiteX5" fmla="*/ 0 w 866195"/>
              <a:gd name="connsiteY5" fmla="*/ 0 h 318487"/>
              <a:gd name="connsiteX0" fmla="*/ 0 w 866195"/>
              <a:gd name="connsiteY0" fmla="*/ 0 h 318487"/>
              <a:gd name="connsiteX1" fmla="*/ 440560 w 866195"/>
              <a:gd name="connsiteY1" fmla="*/ 1051 h 318487"/>
              <a:gd name="connsiteX2" fmla="*/ 866195 w 866195"/>
              <a:gd name="connsiteY2" fmla="*/ 0 h 318487"/>
              <a:gd name="connsiteX3" fmla="*/ 866195 w 866195"/>
              <a:gd name="connsiteY3" fmla="*/ 318487 h 318487"/>
              <a:gd name="connsiteX4" fmla="*/ 0 w 866195"/>
              <a:gd name="connsiteY4" fmla="*/ 318487 h 318487"/>
              <a:gd name="connsiteX5" fmla="*/ 0 w 866195"/>
              <a:gd name="connsiteY5" fmla="*/ 0 h 318487"/>
              <a:gd name="connsiteX0" fmla="*/ 0 w 866195"/>
              <a:gd name="connsiteY0" fmla="*/ 0 h 318487"/>
              <a:gd name="connsiteX1" fmla="*/ 440560 w 866195"/>
              <a:gd name="connsiteY1" fmla="*/ 1051 h 318487"/>
              <a:gd name="connsiteX2" fmla="*/ 866195 w 866195"/>
              <a:gd name="connsiteY2" fmla="*/ 0 h 318487"/>
              <a:gd name="connsiteX3" fmla="*/ 866195 w 866195"/>
              <a:gd name="connsiteY3" fmla="*/ 318487 h 318487"/>
              <a:gd name="connsiteX4" fmla="*/ 0 w 866195"/>
              <a:gd name="connsiteY4" fmla="*/ 318487 h 318487"/>
              <a:gd name="connsiteX5" fmla="*/ 0 w 866195"/>
              <a:gd name="connsiteY5" fmla="*/ 0 h 318487"/>
              <a:gd name="connsiteX0" fmla="*/ 0 w 866195"/>
              <a:gd name="connsiteY0" fmla="*/ 1344 h 319831"/>
              <a:gd name="connsiteX1" fmla="*/ 440560 w 866195"/>
              <a:gd name="connsiteY1" fmla="*/ 2395 h 319831"/>
              <a:gd name="connsiteX2" fmla="*/ 866195 w 866195"/>
              <a:gd name="connsiteY2" fmla="*/ 1344 h 319831"/>
              <a:gd name="connsiteX3" fmla="*/ 866195 w 866195"/>
              <a:gd name="connsiteY3" fmla="*/ 319831 h 319831"/>
              <a:gd name="connsiteX4" fmla="*/ 0 w 866195"/>
              <a:gd name="connsiteY4" fmla="*/ 319831 h 319831"/>
              <a:gd name="connsiteX5" fmla="*/ 0 w 866195"/>
              <a:gd name="connsiteY5" fmla="*/ 1344 h 319831"/>
              <a:gd name="connsiteX0" fmla="*/ 0 w 866195"/>
              <a:gd name="connsiteY0" fmla="*/ 208582 h 527069"/>
              <a:gd name="connsiteX1" fmla="*/ 434210 w 866195"/>
              <a:gd name="connsiteY1" fmla="*/ 83 h 527069"/>
              <a:gd name="connsiteX2" fmla="*/ 866195 w 866195"/>
              <a:gd name="connsiteY2" fmla="*/ 208582 h 527069"/>
              <a:gd name="connsiteX3" fmla="*/ 866195 w 866195"/>
              <a:gd name="connsiteY3" fmla="*/ 527069 h 527069"/>
              <a:gd name="connsiteX4" fmla="*/ 0 w 866195"/>
              <a:gd name="connsiteY4" fmla="*/ 527069 h 527069"/>
              <a:gd name="connsiteX5" fmla="*/ 0 w 866195"/>
              <a:gd name="connsiteY5" fmla="*/ 208582 h 527069"/>
              <a:gd name="connsiteX0" fmla="*/ 0 w 866195"/>
              <a:gd name="connsiteY0" fmla="*/ 208579 h 527066"/>
              <a:gd name="connsiteX1" fmla="*/ 434210 w 866195"/>
              <a:gd name="connsiteY1" fmla="*/ 80 h 527066"/>
              <a:gd name="connsiteX2" fmla="*/ 866195 w 866195"/>
              <a:gd name="connsiteY2" fmla="*/ 208579 h 527066"/>
              <a:gd name="connsiteX3" fmla="*/ 866195 w 866195"/>
              <a:gd name="connsiteY3" fmla="*/ 527066 h 527066"/>
              <a:gd name="connsiteX4" fmla="*/ 0 w 866195"/>
              <a:gd name="connsiteY4" fmla="*/ 527066 h 527066"/>
              <a:gd name="connsiteX5" fmla="*/ 0 w 866195"/>
              <a:gd name="connsiteY5" fmla="*/ 208579 h 527066"/>
              <a:gd name="connsiteX0" fmla="*/ 9 w 866204"/>
              <a:gd name="connsiteY0" fmla="*/ 208579 h 527066"/>
              <a:gd name="connsiteX1" fmla="*/ 434219 w 866204"/>
              <a:gd name="connsiteY1" fmla="*/ 80 h 527066"/>
              <a:gd name="connsiteX2" fmla="*/ 866204 w 866204"/>
              <a:gd name="connsiteY2" fmla="*/ 208579 h 527066"/>
              <a:gd name="connsiteX3" fmla="*/ 866204 w 866204"/>
              <a:gd name="connsiteY3" fmla="*/ 527066 h 527066"/>
              <a:gd name="connsiteX4" fmla="*/ 9 w 866204"/>
              <a:gd name="connsiteY4" fmla="*/ 527066 h 527066"/>
              <a:gd name="connsiteX5" fmla="*/ 9 w 866204"/>
              <a:gd name="connsiteY5" fmla="*/ 208579 h 527066"/>
              <a:gd name="connsiteX0" fmla="*/ 9 w 866205"/>
              <a:gd name="connsiteY0" fmla="*/ 208584 h 527071"/>
              <a:gd name="connsiteX1" fmla="*/ 434219 w 866205"/>
              <a:gd name="connsiteY1" fmla="*/ 85 h 527071"/>
              <a:gd name="connsiteX2" fmla="*/ 866204 w 866205"/>
              <a:gd name="connsiteY2" fmla="*/ 208584 h 527071"/>
              <a:gd name="connsiteX3" fmla="*/ 866204 w 866205"/>
              <a:gd name="connsiteY3" fmla="*/ 527071 h 527071"/>
              <a:gd name="connsiteX4" fmla="*/ 9 w 866205"/>
              <a:gd name="connsiteY4" fmla="*/ 527071 h 527071"/>
              <a:gd name="connsiteX5" fmla="*/ 9 w 866205"/>
              <a:gd name="connsiteY5" fmla="*/ 208584 h 527071"/>
              <a:gd name="connsiteX0" fmla="*/ 9 w 866205"/>
              <a:gd name="connsiteY0" fmla="*/ 208584 h 527071"/>
              <a:gd name="connsiteX1" fmla="*/ 434219 w 866205"/>
              <a:gd name="connsiteY1" fmla="*/ 85 h 527071"/>
              <a:gd name="connsiteX2" fmla="*/ 866204 w 866205"/>
              <a:gd name="connsiteY2" fmla="*/ 208584 h 527071"/>
              <a:gd name="connsiteX3" fmla="*/ 866204 w 866205"/>
              <a:gd name="connsiteY3" fmla="*/ 527071 h 527071"/>
              <a:gd name="connsiteX4" fmla="*/ 9 w 866205"/>
              <a:gd name="connsiteY4" fmla="*/ 527071 h 527071"/>
              <a:gd name="connsiteX5" fmla="*/ 9 w 866205"/>
              <a:gd name="connsiteY5" fmla="*/ 208584 h 527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6205" h="527071">
                <a:moveTo>
                  <a:pt x="9" y="208584"/>
                </a:moveTo>
                <a:cubicBezTo>
                  <a:pt x="-2363" y="208934"/>
                  <a:pt x="439766" y="4990"/>
                  <a:pt x="434219" y="85"/>
                </a:cubicBezTo>
                <a:cubicBezTo>
                  <a:pt x="428672" y="-4820"/>
                  <a:pt x="867201" y="202584"/>
                  <a:pt x="866204" y="208584"/>
                </a:cubicBezTo>
                <a:lnTo>
                  <a:pt x="866204" y="527071"/>
                </a:lnTo>
                <a:lnTo>
                  <a:pt x="9" y="527071"/>
                </a:lnTo>
                <a:lnTo>
                  <a:pt x="9" y="208584"/>
                </a:lnTo>
                <a:close/>
              </a:path>
            </a:pathLst>
          </a:custGeom>
          <a:solidFill>
            <a:schemeClr val="accent6">
              <a:lumMod val="5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20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sp>
        <p:nvSpPr>
          <p:cNvPr id="48" name="TextBox 47">
            <a:extLst>
              <a:ext uri="{FF2B5EF4-FFF2-40B4-BE49-F238E27FC236}">
                <a16:creationId xmlns:a16="http://schemas.microsoft.com/office/drawing/2014/main" id="{907AFE81-59C7-115E-0612-D4911386DCA8}"/>
              </a:ext>
            </a:extLst>
          </p:cNvPr>
          <p:cNvSpPr txBox="1"/>
          <p:nvPr/>
        </p:nvSpPr>
        <p:spPr>
          <a:xfrm>
            <a:off x="10629029" y="5311826"/>
            <a:ext cx="998671" cy="138499"/>
          </a:xfrm>
          <a:prstGeom prst="rect">
            <a:avLst/>
          </a:prstGeom>
          <a:ln w="12700">
            <a:miter lim="400000"/>
          </a:ln>
        </p:spPr>
        <p:txBody>
          <a:bodyPr wrap="none" lIns="0" tIns="0" rIns="0" bIns="0" rtlCol="0">
            <a:spAutoFit/>
          </a:bodyPr>
          <a:lstStyle/>
          <a:p>
            <a:pPr algn="l"/>
            <a:r>
              <a:rPr lang="en-US" sz="900" dirty="0">
                <a:solidFill>
                  <a:schemeClr val="tx1"/>
                </a:solidFill>
                <a:latin typeface="AvenirNext LT Com Regular" panose="020B0503020202020204" pitchFamily="34" charset="0"/>
              </a:rPr>
              <a:t>MSCI EAFE lagged</a:t>
            </a:r>
          </a:p>
        </p:txBody>
      </p:sp>
      <p:cxnSp>
        <p:nvCxnSpPr>
          <p:cNvPr id="72" name="Straight Connector 71">
            <a:extLst>
              <a:ext uri="{FF2B5EF4-FFF2-40B4-BE49-F238E27FC236}">
                <a16:creationId xmlns:a16="http://schemas.microsoft.com/office/drawing/2014/main" id="{B34BDD78-C966-DC9D-45F8-28BE5BFDA077}"/>
              </a:ext>
            </a:extLst>
          </p:cNvPr>
          <p:cNvCxnSpPr>
            <a:cxnSpLocks/>
          </p:cNvCxnSpPr>
          <p:nvPr/>
        </p:nvCxnSpPr>
        <p:spPr>
          <a:xfrm>
            <a:off x="9140104" y="5573820"/>
            <a:ext cx="0" cy="308781"/>
          </a:xfrm>
          <a:prstGeom prst="line">
            <a:avLst/>
          </a:prstGeom>
          <a:noFill/>
          <a:ln w="9525" cap="flat">
            <a:solidFill>
              <a:schemeClr val="bg2">
                <a:lumMod val="75000"/>
              </a:schemeClr>
            </a:solidFill>
            <a:prstDash val="solid"/>
            <a:miter lim="400000"/>
          </a:ln>
          <a:effectLst/>
          <a:sp3d/>
        </p:spPr>
        <p:style>
          <a:lnRef idx="0">
            <a:scrgbClr r="0" g="0" b="0"/>
          </a:lnRef>
          <a:fillRef idx="0">
            <a:scrgbClr r="0" g="0" b="0"/>
          </a:fillRef>
          <a:effectRef idx="0">
            <a:scrgbClr r="0" g="0" b="0"/>
          </a:effectRef>
          <a:fontRef idx="none"/>
        </p:style>
      </p:cxnSp>
      <p:cxnSp>
        <p:nvCxnSpPr>
          <p:cNvPr id="77" name="Straight Connector 76">
            <a:extLst>
              <a:ext uri="{FF2B5EF4-FFF2-40B4-BE49-F238E27FC236}">
                <a16:creationId xmlns:a16="http://schemas.microsoft.com/office/drawing/2014/main" id="{4A6438A7-CFEA-5344-3D5C-558D15765757}"/>
              </a:ext>
            </a:extLst>
          </p:cNvPr>
          <p:cNvCxnSpPr>
            <a:cxnSpLocks/>
          </p:cNvCxnSpPr>
          <p:nvPr/>
        </p:nvCxnSpPr>
        <p:spPr>
          <a:xfrm>
            <a:off x="7204920" y="5573820"/>
            <a:ext cx="0" cy="308781"/>
          </a:xfrm>
          <a:prstGeom prst="line">
            <a:avLst/>
          </a:prstGeom>
          <a:noFill/>
          <a:ln w="9525" cap="flat">
            <a:solidFill>
              <a:schemeClr val="bg2">
                <a:lumMod val="75000"/>
              </a:schemeClr>
            </a:solidFill>
            <a:prstDash val="solid"/>
            <a:miter lim="400000"/>
          </a:ln>
          <a:effectLst/>
          <a:sp3d/>
        </p:spPr>
        <p:style>
          <a:lnRef idx="0">
            <a:scrgbClr r="0" g="0" b="0"/>
          </a:lnRef>
          <a:fillRef idx="0">
            <a:scrgbClr r="0" g="0" b="0"/>
          </a:fillRef>
          <a:effectRef idx="0">
            <a:scrgbClr r="0" g="0" b="0"/>
          </a:effectRef>
          <a:fontRef idx="none"/>
        </p:style>
      </p:cxnSp>
      <p:cxnSp>
        <p:nvCxnSpPr>
          <p:cNvPr id="78" name="Straight Connector 77">
            <a:extLst>
              <a:ext uri="{FF2B5EF4-FFF2-40B4-BE49-F238E27FC236}">
                <a16:creationId xmlns:a16="http://schemas.microsoft.com/office/drawing/2014/main" id="{4152EBFA-1305-F3CF-E6E2-99BA569BB733}"/>
              </a:ext>
            </a:extLst>
          </p:cNvPr>
          <p:cNvCxnSpPr>
            <a:cxnSpLocks/>
          </p:cNvCxnSpPr>
          <p:nvPr/>
        </p:nvCxnSpPr>
        <p:spPr>
          <a:xfrm flipH="1">
            <a:off x="5873547" y="5573820"/>
            <a:ext cx="1" cy="308781"/>
          </a:xfrm>
          <a:prstGeom prst="line">
            <a:avLst/>
          </a:prstGeom>
          <a:noFill/>
          <a:ln w="9525" cap="flat">
            <a:solidFill>
              <a:schemeClr val="bg2">
                <a:lumMod val="75000"/>
              </a:schemeClr>
            </a:solidFill>
            <a:prstDash val="solid"/>
            <a:miter lim="400000"/>
          </a:ln>
          <a:effectLst/>
          <a:sp3d/>
        </p:spPr>
        <p:style>
          <a:lnRef idx="0">
            <a:scrgbClr r="0" g="0" b="0"/>
          </a:lnRef>
          <a:fillRef idx="0">
            <a:scrgbClr r="0" g="0" b="0"/>
          </a:fillRef>
          <a:effectRef idx="0">
            <a:scrgbClr r="0" g="0" b="0"/>
          </a:effectRef>
          <a:fontRef idx="none"/>
        </p:style>
      </p:cxnSp>
      <p:cxnSp>
        <p:nvCxnSpPr>
          <p:cNvPr id="79" name="Straight Connector 78">
            <a:extLst>
              <a:ext uri="{FF2B5EF4-FFF2-40B4-BE49-F238E27FC236}">
                <a16:creationId xmlns:a16="http://schemas.microsoft.com/office/drawing/2014/main" id="{68F322BF-6236-A441-57D8-505B6C272608}"/>
              </a:ext>
            </a:extLst>
          </p:cNvPr>
          <p:cNvCxnSpPr>
            <a:cxnSpLocks/>
          </p:cNvCxnSpPr>
          <p:nvPr/>
        </p:nvCxnSpPr>
        <p:spPr>
          <a:xfrm>
            <a:off x="3846273" y="5573820"/>
            <a:ext cx="0" cy="308781"/>
          </a:xfrm>
          <a:prstGeom prst="line">
            <a:avLst/>
          </a:prstGeom>
          <a:noFill/>
          <a:ln w="9525" cap="flat">
            <a:solidFill>
              <a:schemeClr val="bg2">
                <a:lumMod val="75000"/>
              </a:schemeClr>
            </a:solidFill>
            <a:prstDash val="solid"/>
            <a:miter lim="400000"/>
          </a:ln>
          <a:effectLst/>
          <a:sp3d/>
        </p:spPr>
        <p:style>
          <a:lnRef idx="0">
            <a:scrgbClr r="0" g="0" b="0"/>
          </a:lnRef>
          <a:fillRef idx="0">
            <a:scrgbClr r="0" g="0" b="0"/>
          </a:fillRef>
          <a:effectRef idx="0">
            <a:scrgbClr r="0" g="0" b="0"/>
          </a:effectRef>
          <a:fontRef idx="none"/>
        </p:style>
      </p:cxnSp>
      <p:cxnSp>
        <p:nvCxnSpPr>
          <p:cNvPr id="80" name="Straight Connector 79">
            <a:extLst>
              <a:ext uri="{FF2B5EF4-FFF2-40B4-BE49-F238E27FC236}">
                <a16:creationId xmlns:a16="http://schemas.microsoft.com/office/drawing/2014/main" id="{621BAB50-FF62-D429-510F-5F3B7E246BEE}"/>
              </a:ext>
            </a:extLst>
          </p:cNvPr>
          <p:cNvCxnSpPr>
            <a:cxnSpLocks/>
          </p:cNvCxnSpPr>
          <p:nvPr/>
        </p:nvCxnSpPr>
        <p:spPr>
          <a:xfrm>
            <a:off x="2581884" y="5573820"/>
            <a:ext cx="0" cy="308781"/>
          </a:xfrm>
          <a:prstGeom prst="line">
            <a:avLst/>
          </a:prstGeom>
          <a:noFill/>
          <a:ln w="9525" cap="flat">
            <a:solidFill>
              <a:schemeClr val="bg2">
                <a:lumMod val="75000"/>
              </a:schemeClr>
            </a:solidFill>
            <a:prstDash val="solid"/>
            <a:miter lim="400000"/>
          </a:ln>
          <a:effectLst/>
          <a:sp3d/>
        </p:spPr>
        <p:style>
          <a:lnRef idx="0">
            <a:scrgbClr r="0" g="0" b="0"/>
          </a:lnRef>
          <a:fillRef idx="0">
            <a:scrgbClr r="0" g="0" b="0"/>
          </a:fillRef>
          <a:effectRef idx="0">
            <a:scrgbClr r="0" g="0" b="0"/>
          </a:effectRef>
          <a:fontRef idx="none"/>
        </p:style>
      </p:cxnSp>
      <p:sp>
        <p:nvSpPr>
          <p:cNvPr id="50" name="TextBox 49">
            <a:extLst>
              <a:ext uri="{FF2B5EF4-FFF2-40B4-BE49-F238E27FC236}">
                <a16:creationId xmlns:a16="http://schemas.microsoft.com/office/drawing/2014/main" id="{FF0E2E89-91B9-43FF-9DEB-3DF048EE6358}"/>
              </a:ext>
            </a:extLst>
          </p:cNvPr>
          <p:cNvSpPr txBox="1"/>
          <p:nvPr/>
        </p:nvSpPr>
        <p:spPr>
          <a:xfrm>
            <a:off x="1989515" y="1333840"/>
            <a:ext cx="3222851" cy="215444"/>
          </a:xfrm>
          <a:prstGeom prst="rect">
            <a:avLst/>
          </a:prstGeom>
          <a:ln w="12700">
            <a:miter lim="400000"/>
          </a:ln>
        </p:spPr>
        <p:txBody>
          <a:bodyPr wrap="square" lIns="0" tIns="0" rIns="0" bIns="0" rtlCol="0">
            <a:spAutoFit/>
          </a:bodyPr>
          <a:lstStyle/>
          <a:p>
            <a:pPr algn="l"/>
            <a:r>
              <a:rPr lang="en-US" sz="1400" dirty="0">
                <a:latin typeface="+mn-lt"/>
              </a:rPr>
              <a:t>(blue line: 2010 = 100)</a:t>
            </a:r>
          </a:p>
        </p:txBody>
      </p:sp>
      <p:sp>
        <p:nvSpPr>
          <p:cNvPr id="6" name="Footer Placeholder 2">
            <a:extLst>
              <a:ext uri="{FF2B5EF4-FFF2-40B4-BE49-F238E27FC236}">
                <a16:creationId xmlns:a16="http://schemas.microsoft.com/office/drawing/2014/main" id="{15941E0F-D39F-016C-22FC-F9322E4B9ADA}"/>
              </a:ext>
            </a:extLst>
          </p:cNvPr>
          <p:cNvSpPr txBox="1">
            <a:spLocks/>
          </p:cNvSpPr>
          <p:nvPr/>
        </p:nvSpPr>
        <p:spPr>
          <a:xfrm>
            <a:off x="579055" y="6139272"/>
            <a:ext cx="11048941" cy="323634"/>
          </a:xfrm>
          <a:prstGeom prst="rect">
            <a:avLst/>
          </a:prstGeom>
        </p:spPr>
        <p:txBody>
          <a:bodyPr lIns="0" tIns="0" rIns="0" bIns="0" anchor="b">
            <a:no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l" defTabSz="228600" rtl="0" fontAlgn="auto" latinLnBrk="0" hangingPunct="0">
              <a:lnSpc>
                <a:spcPct val="90000"/>
              </a:lnSpc>
              <a:spcBef>
                <a:spcPts val="0"/>
              </a:spcBef>
              <a:spcAft>
                <a:spcPts val="300"/>
              </a:spcAft>
              <a:buClrTx/>
              <a:buSzTx/>
              <a:buFontTx/>
              <a:buNone/>
              <a:tabLst/>
              <a:defRPr kumimoji="0" lang="en-US" sz="800" b="0" i="0" u="none" strike="noStrike" cap="none" spc="0" normalizeH="0" baseline="0">
                <a:ln>
                  <a:noFill/>
                </a:ln>
                <a:solidFill>
                  <a:schemeClr val="tx1"/>
                </a:solidFill>
                <a:effectLst/>
                <a:uFillTx/>
                <a:latin typeface="AvenirNext LT Com Regular" panose="020B0503020202020204" pitchFamily="34" charset="0"/>
                <a:ea typeface="AvenirNext LT Com Regular" panose="020B0503020202020204" pitchFamily="34" charset="0"/>
                <a:cs typeface="AvenirNext LT Com Regular" panose="020B0503020202020204" pitchFamily="34" charset="0"/>
                <a:sym typeface="Avenir Next LT Com Regular"/>
              </a:defRPr>
            </a:lvl1pPr>
            <a:lvl2pPr marL="0" marR="0" indent="17145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2pPr>
            <a:lvl3pPr marL="0" marR="0" indent="34290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3pPr>
            <a:lvl4pPr marL="0" marR="0" indent="51435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4pPr>
            <a:lvl5pPr marL="0" marR="0" indent="68580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5pPr>
            <a:lvl6pPr marL="0" marR="0" indent="85725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6pPr>
            <a:lvl7pPr marL="0" marR="0" indent="102870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7pPr>
            <a:lvl8pPr marL="0" marR="0" indent="120015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8pPr>
            <a:lvl9pPr marL="0" marR="0" indent="137160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9pPr>
          </a:lstStyle>
          <a:p>
            <a:pPr>
              <a:lnSpc>
                <a:spcPct val="100000"/>
              </a:lnSpc>
            </a:pPr>
            <a:r>
              <a:rPr lang="en-IN" dirty="0">
                <a:solidFill>
                  <a:schemeClr val="tx1">
                    <a:lumMod val="65000"/>
                    <a:lumOff val="35000"/>
                  </a:schemeClr>
                </a:solidFill>
              </a:rPr>
              <a:t>Sources: Capital Group, FactSet, J.P. Morgan, MSCI, London Stock Exchange Group, S&amp;P Dow Jones Indices LLC. Relative returns and change in the USD index are measured on a cumulative total returns basis in USD. The U.S. dollar index reflects J.P. Morgan's U.S. Real Broad Effective Exchange Rate Index, which is rebased to 100 as of 2010. U.S. dollar index data as of 9/30/24. Relative returns data as of 10/31/22. Past results are not predictive of results in future periods.</a:t>
            </a:r>
          </a:p>
          <a:p>
            <a:pPr>
              <a:lnSpc>
                <a:spcPct val="100000"/>
              </a:lnSpc>
            </a:pPr>
            <a:r>
              <a:rPr lang="en-IN" dirty="0">
                <a:solidFill>
                  <a:schemeClr val="tx1">
                    <a:lumMod val="65000"/>
                    <a:lumOff val="35000"/>
                  </a:schemeClr>
                </a:solidFill>
              </a:rPr>
              <a:t>The Plaza Accord allowed a devaluation of the U.S. dollar, aiming to reduce the U.S. trade deficit and help stabilize trade with Japan.</a:t>
            </a:r>
          </a:p>
        </p:txBody>
      </p:sp>
      <p:cxnSp>
        <p:nvCxnSpPr>
          <p:cNvPr id="51" name="Straight Connector 50">
            <a:extLst>
              <a:ext uri="{FF2B5EF4-FFF2-40B4-BE49-F238E27FC236}">
                <a16:creationId xmlns:a16="http://schemas.microsoft.com/office/drawing/2014/main" id="{9B59E061-2A63-55FE-D4CC-B14CD682ABAF}"/>
              </a:ext>
            </a:extLst>
          </p:cNvPr>
          <p:cNvCxnSpPr>
            <a:cxnSpLocks/>
          </p:cNvCxnSpPr>
          <p:nvPr/>
        </p:nvCxnSpPr>
        <p:spPr>
          <a:xfrm>
            <a:off x="11649861" y="2673553"/>
            <a:ext cx="0" cy="420505"/>
          </a:xfrm>
          <a:prstGeom prst="line">
            <a:avLst/>
          </a:prstGeom>
          <a:noFill/>
          <a:ln w="9525" cap="flat">
            <a:solidFill>
              <a:schemeClr val="accent1"/>
            </a:solidFill>
            <a:prstDash val="solid"/>
            <a:miter lim="400000"/>
          </a:ln>
          <a:effectLst/>
          <a:sp3d/>
        </p:spPr>
        <p:style>
          <a:lnRef idx="0">
            <a:scrgbClr r="0" g="0" b="0"/>
          </a:lnRef>
          <a:fillRef idx="0">
            <a:scrgbClr r="0" g="0" b="0"/>
          </a:fillRef>
          <a:effectRef idx="0">
            <a:scrgbClr r="0" g="0" b="0"/>
          </a:effectRef>
          <a:fontRef idx="none"/>
        </p:style>
      </p:cxnSp>
      <p:sp>
        <p:nvSpPr>
          <p:cNvPr id="52" name="TextBox 51">
            <a:extLst>
              <a:ext uri="{FF2B5EF4-FFF2-40B4-BE49-F238E27FC236}">
                <a16:creationId xmlns:a16="http://schemas.microsoft.com/office/drawing/2014/main" id="{5046AA59-864F-780D-A364-DE4E98F45AD7}"/>
              </a:ext>
            </a:extLst>
          </p:cNvPr>
          <p:cNvSpPr txBox="1"/>
          <p:nvPr/>
        </p:nvSpPr>
        <p:spPr>
          <a:xfrm>
            <a:off x="12820666" y="4913178"/>
            <a:ext cx="65" cy="215444"/>
          </a:xfrm>
          <a:prstGeom prst="rect">
            <a:avLst/>
          </a:prstGeom>
          <a:ln w="12700">
            <a:miter lim="400000"/>
          </a:ln>
        </p:spPr>
        <p:txBody>
          <a:bodyPr wrap="none" lIns="0" tIns="0" rIns="0" bIns="0" rtlCol="0">
            <a:spAutoFit/>
          </a:bodyPr>
          <a:lstStyle/>
          <a:p>
            <a:endParaRPr lang="en-US" sz="1400" b="1" dirty="0" err="1">
              <a:latin typeface="+mn-lt"/>
            </a:endParaRPr>
          </a:p>
        </p:txBody>
      </p:sp>
      <p:sp>
        <p:nvSpPr>
          <p:cNvPr id="53" name="TextBox 52">
            <a:extLst>
              <a:ext uri="{FF2B5EF4-FFF2-40B4-BE49-F238E27FC236}">
                <a16:creationId xmlns:a16="http://schemas.microsoft.com/office/drawing/2014/main" id="{6584EFD1-E8F5-3714-ADA1-C7ED194539B3}"/>
              </a:ext>
            </a:extLst>
          </p:cNvPr>
          <p:cNvSpPr txBox="1"/>
          <p:nvPr/>
        </p:nvSpPr>
        <p:spPr>
          <a:xfrm>
            <a:off x="4702904" y="5835175"/>
            <a:ext cx="65" cy="215444"/>
          </a:xfrm>
          <a:prstGeom prst="rect">
            <a:avLst/>
          </a:prstGeom>
          <a:ln w="12700">
            <a:miter lim="400000"/>
          </a:ln>
        </p:spPr>
        <p:txBody>
          <a:bodyPr wrap="none" lIns="0" tIns="0" rIns="0" bIns="0" rtlCol="0">
            <a:spAutoFit/>
          </a:bodyPr>
          <a:lstStyle/>
          <a:p>
            <a:endParaRPr lang="en-US" sz="1400" b="1" dirty="0" err="1">
              <a:latin typeface="+mn-lt"/>
            </a:endParaRPr>
          </a:p>
        </p:txBody>
      </p:sp>
      <p:sp>
        <p:nvSpPr>
          <p:cNvPr id="55" name="TextBox 54">
            <a:extLst>
              <a:ext uri="{FF2B5EF4-FFF2-40B4-BE49-F238E27FC236}">
                <a16:creationId xmlns:a16="http://schemas.microsoft.com/office/drawing/2014/main" id="{C3EBD649-EDD0-E7C0-02D0-094E68FE99A2}"/>
              </a:ext>
            </a:extLst>
          </p:cNvPr>
          <p:cNvSpPr txBox="1"/>
          <p:nvPr/>
        </p:nvSpPr>
        <p:spPr>
          <a:xfrm>
            <a:off x="978618" y="1838507"/>
            <a:ext cx="1708335" cy="407869"/>
          </a:xfrm>
          <a:prstGeom prst="rect">
            <a:avLst/>
          </a:prstGeom>
          <a:solidFill>
            <a:srgbClr val="008E77"/>
          </a:solidFill>
          <a:ln w="12700">
            <a:miter lim="400000"/>
          </a:ln>
        </p:spPr>
        <p:txBody>
          <a:bodyPr wrap="square" lIns="54864" tIns="54864" rIns="54864" bIns="54864">
            <a:spAutoFit/>
          </a:bodyPr>
          <a:lstStyle/>
          <a:p>
            <a:pPr algn="l">
              <a:lnSpc>
                <a:spcPts val="1150"/>
              </a:lnSpc>
            </a:pPr>
            <a:r>
              <a:rPr lang="en-US" sz="900" b="1" i="0" dirty="0">
                <a:solidFill>
                  <a:schemeClr val="bg1"/>
                </a:solidFill>
                <a:effectLst/>
                <a:latin typeface="+mn-lt"/>
              </a:rPr>
              <a:t>1971 — USD allowed to float and becomes a fiat currency</a:t>
            </a:r>
            <a:endParaRPr lang="en-US" sz="900" b="1" dirty="0">
              <a:solidFill>
                <a:schemeClr val="bg1"/>
              </a:solidFill>
              <a:latin typeface="+mn-lt"/>
            </a:endParaRPr>
          </a:p>
        </p:txBody>
      </p:sp>
      <p:sp>
        <p:nvSpPr>
          <p:cNvPr id="67" name="TextBox 66">
            <a:extLst>
              <a:ext uri="{FF2B5EF4-FFF2-40B4-BE49-F238E27FC236}">
                <a16:creationId xmlns:a16="http://schemas.microsoft.com/office/drawing/2014/main" id="{259B9C35-9F9A-99E5-8CB9-C4092BCA74C5}"/>
              </a:ext>
            </a:extLst>
          </p:cNvPr>
          <p:cNvSpPr txBox="1"/>
          <p:nvPr/>
        </p:nvSpPr>
        <p:spPr>
          <a:xfrm>
            <a:off x="1580237" y="2428883"/>
            <a:ext cx="1623568" cy="561757"/>
          </a:xfrm>
          <a:prstGeom prst="rect">
            <a:avLst/>
          </a:prstGeom>
          <a:solidFill>
            <a:srgbClr val="008E77"/>
          </a:solidFill>
          <a:ln w="12700">
            <a:miter lim="400000"/>
          </a:ln>
        </p:spPr>
        <p:txBody>
          <a:bodyPr wrap="square" lIns="54864" tIns="54864" rIns="54864" bIns="54864">
            <a:spAutoFit/>
          </a:bodyPr>
          <a:lstStyle/>
          <a:p>
            <a:pPr algn="l">
              <a:lnSpc>
                <a:spcPts val="1150"/>
              </a:lnSpc>
            </a:pPr>
            <a:r>
              <a:rPr lang="en-US" sz="900" b="1" i="0" dirty="0">
                <a:solidFill>
                  <a:schemeClr val="bg1"/>
                </a:solidFill>
                <a:effectLst/>
                <a:latin typeface="+mn-lt"/>
              </a:rPr>
              <a:t>1980 — USD value drops amid high inflation and high interest rates of 19%-20%</a:t>
            </a:r>
            <a:endParaRPr lang="en-US" sz="900" b="1" dirty="0">
              <a:solidFill>
                <a:schemeClr val="bg1"/>
              </a:solidFill>
              <a:latin typeface="+mn-lt"/>
            </a:endParaRPr>
          </a:p>
        </p:txBody>
      </p:sp>
      <p:sp>
        <p:nvSpPr>
          <p:cNvPr id="68" name="TextBox 67">
            <a:extLst>
              <a:ext uri="{FF2B5EF4-FFF2-40B4-BE49-F238E27FC236}">
                <a16:creationId xmlns:a16="http://schemas.microsoft.com/office/drawing/2014/main" id="{0D2533FD-9FAD-9A99-C062-78ACF6F72CC2}"/>
              </a:ext>
            </a:extLst>
          </p:cNvPr>
          <p:cNvSpPr txBox="1"/>
          <p:nvPr/>
        </p:nvSpPr>
        <p:spPr>
          <a:xfrm>
            <a:off x="3648215" y="1705921"/>
            <a:ext cx="2314697" cy="561757"/>
          </a:xfrm>
          <a:prstGeom prst="rect">
            <a:avLst/>
          </a:prstGeom>
          <a:solidFill>
            <a:srgbClr val="008E77"/>
          </a:solidFill>
          <a:ln w="12700">
            <a:miter lim="400000"/>
          </a:ln>
        </p:spPr>
        <p:txBody>
          <a:bodyPr wrap="square" lIns="54864" tIns="54864" rIns="54864" bIns="54864">
            <a:spAutoFit/>
          </a:bodyPr>
          <a:lstStyle/>
          <a:p>
            <a:pPr algn="l">
              <a:lnSpc>
                <a:spcPts val="1150"/>
              </a:lnSpc>
            </a:pPr>
            <a:r>
              <a:rPr lang="en-US" sz="900" b="1" i="0" dirty="0">
                <a:solidFill>
                  <a:schemeClr val="bg1"/>
                </a:solidFill>
                <a:effectLst/>
                <a:latin typeface="+mn-lt"/>
              </a:rPr>
              <a:t>1985 — Plaza Accord devalues the appreciating USD to stabilize U.S. trade</a:t>
            </a:r>
            <a:br>
              <a:rPr lang="en-US" sz="900" b="1" i="0" dirty="0">
                <a:solidFill>
                  <a:schemeClr val="bg1"/>
                </a:solidFill>
                <a:effectLst/>
                <a:latin typeface="+mn-lt"/>
              </a:rPr>
            </a:br>
            <a:r>
              <a:rPr lang="en-US" sz="900" b="1" i="0" dirty="0">
                <a:solidFill>
                  <a:schemeClr val="bg1"/>
                </a:solidFill>
                <a:effectLst/>
                <a:latin typeface="+mn-lt"/>
              </a:rPr>
              <a:t>with Japan and some European countries</a:t>
            </a:r>
            <a:endParaRPr lang="en-US" sz="900" b="1" dirty="0">
              <a:solidFill>
                <a:schemeClr val="bg1"/>
              </a:solidFill>
              <a:latin typeface="+mn-lt"/>
            </a:endParaRPr>
          </a:p>
        </p:txBody>
      </p:sp>
      <p:sp>
        <p:nvSpPr>
          <p:cNvPr id="70" name="TextBox 69">
            <a:extLst>
              <a:ext uri="{FF2B5EF4-FFF2-40B4-BE49-F238E27FC236}">
                <a16:creationId xmlns:a16="http://schemas.microsoft.com/office/drawing/2014/main" id="{60ECD3EE-C24E-1494-9DD0-EF9C633AF8EE}"/>
              </a:ext>
            </a:extLst>
          </p:cNvPr>
          <p:cNvSpPr txBox="1"/>
          <p:nvPr/>
        </p:nvSpPr>
        <p:spPr>
          <a:xfrm>
            <a:off x="7127533" y="2042286"/>
            <a:ext cx="1660833" cy="561757"/>
          </a:xfrm>
          <a:prstGeom prst="rect">
            <a:avLst/>
          </a:prstGeom>
          <a:solidFill>
            <a:srgbClr val="008E77"/>
          </a:solidFill>
          <a:ln w="12700">
            <a:miter lim="400000"/>
          </a:ln>
        </p:spPr>
        <p:txBody>
          <a:bodyPr wrap="square" lIns="54864" tIns="54864" rIns="54864" bIns="54864">
            <a:spAutoFit/>
          </a:bodyPr>
          <a:lstStyle/>
          <a:p>
            <a:pPr algn="l">
              <a:lnSpc>
                <a:spcPts val="1150"/>
              </a:lnSpc>
            </a:pPr>
            <a:r>
              <a:rPr lang="en-US" sz="900" b="1" i="0" dirty="0">
                <a:solidFill>
                  <a:schemeClr val="bg1"/>
                </a:solidFill>
                <a:effectLst/>
                <a:latin typeface="+mn-lt"/>
              </a:rPr>
              <a:t>2002 — </a:t>
            </a:r>
            <a:r>
              <a:rPr lang="en-US" sz="900" b="1" dirty="0">
                <a:solidFill>
                  <a:schemeClr val="bg1"/>
                </a:solidFill>
                <a:latin typeface="+mn-lt"/>
              </a:rPr>
              <a:t>In the wake of the dot-com bubble burst, China begins to ramp up exports</a:t>
            </a:r>
          </a:p>
        </p:txBody>
      </p:sp>
      <p:sp>
        <p:nvSpPr>
          <p:cNvPr id="71" name="TextBox 70">
            <a:extLst>
              <a:ext uri="{FF2B5EF4-FFF2-40B4-BE49-F238E27FC236}">
                <a16:creationId xmlns:a16="http://schemas.microsoft.com/office/drawing/2014/main" id="{68B8942E-15CE-F60D-C176-C78C00A29C70}"/>
              </a:ext>
            </a:extLst>
          </p:cNvPr>
          <p:cNvSpPr txBox="1"/>
          <p:nvPr/>
        </p:nvSpPr>
        <p:spPr>
          <a:xfrm>
            <a:off x="9826464" y="1874766"/>
            <a:ext cx="1672977" cy="561757"/>
          </a:xfrm>
          <a:prstGeom prst="rect">
            <a:avLst/>
          </a:prstGeom>
          <a:solidFill>
            <a:srgbClr val="008E77"/>
          </a:solidFill>
          <a:ln w="12700">
            <a:miter lim="400000"/>
          </a:ln>
        </p:spPr>
        <p:txBody>
          <a:bodyPr wrap="square" lIns="54864" tIns="54864" rIns="54864" bIns="54864">
            <a:spAutoFit/>
          </a:bodyPr>
          <a:lstStyle/>
          <a:p>
            <a:pPr algn="l">
              <a:lnSpc>
                <a:spcPts val="1150"/>
              </a:lnSpc>
            </a:pPr>
            <a:r>
              <a:rPr lang="en-US" sz="900" b="1" i="0" dirty="0">
                <a:solidFill>
                  <a:schemeClr val="bg1"/>
                </a:solidFill>
                <a:effectLst/>
                <a:latin typeface="+mn-lt"/>
              </a:rPr>
              <a:t>2022 — USD rolls over as the Fed ends a swift, steep rate hike cycle</a:t>
            </a:r>
            <a:endParaRPr lang="en-US" sz="900" b="1" dirty="0">
              <a:solidFill>
                <a:schemeClr val="bg1"/>
              </a:solidFill>
              <a:latin typeface="+mn-lt"/>
            </a:endParaRPr>
          </a:p>
        </p:txBody>
      </p:sp>
      <p:sp>
        <p:nvSpPr>
          <p:cNvPr id="56" name="TextBox 8">
            <a:extLst>
              <a:ext uri="{FF2B5EF4-FFF2-40B4-BE49-F238E27FC236}">
                <a16:creationId xmlns:a16="http://schemas.microsoft.com/office/drawing/2014/main" id="{11A8E8BB-328B-0E0A-5A56-55ADCA08FD93}"/>
              </a:ext>
            </a:extLst>
          </p:cNvPr>
          <p:cNvSpPr txBox="1"/>
          <p:nvPr/>
        </p:nvSpPr>
        <p:spPr>
          <a:xfrm>
            <a:off x="2177053" y="4725898"/>
            <a:ext cx="808326" cy="30947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900" b="1" dirty="0">
                <a:solidFill>
                  <a:schemeClr val="tx1">
                    <a:lumMod val="65000"/>
                    <a:lumOff val="35000"/>
                  </a:schemeClr>
                </a:solidFill>
                <a:latin typeface="AvenirNext LT Com Regular" panose="020B0503020202020204" pitchFamily="34" charset="0"/>
              </a:rPr>
              <a:t>Oct 1978</a:t>
            </a:r>
          </a:p>
        </p:txBody>
      </p:sp>
      <p:sp>
        <p:nvSpPr>
          <p:cNvPr id="57" name="TextBox 8">
            <a:extLst>
              <a:ext uri="{FF2B5EF4-FFF2-40B4-BE49-F238E27FC236}">
                <a16:creationId xmlns:a16="http://schemas.microsoft.com/office/drawing/2014/main" id="{FBE3A7FC-5F43-CA05-A500-CC14FBF2AE29}"/>
              </a:ext>
            </a:extLst>
          </p:cNvPr>
          <p:cNvSpPr txBox="1"/>
          <p:nvPr/>
        </p:nvSpPr>
        <p:spPr>
          <a:xfrm>
            <a:off x="3409721" y="4725898"/>
            <a:ext cx="854596" cy="30947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900" b="1" dirty="0">
                <a:solidFill>
                  <a:schemeClr val="tx1">
                    <a:lumMod val="65000"/>
                    <a:lumOff val="35000"/>
                  </a:schemeClr>
                </a:solidFill>
                <a:latin typeface="AvenirNext LT Com Regular" panose="020B0503020202020204" pitchFamily="34" charset="0"/>
              </a:rPr>
              <a:t>Mar 1985</a:t>
            </a:r>
          </a:p>
        </p:txBody>
      </p:sp>
      <p:sp>
        <p:nvSpPr>
          <p:cNvPr id="60" name="TextBox 8">
            <a:extLst>
              <a:ext uri="{FF2B5EF4-FFF2-40B4-BE49-F238E27FC236}">
                <a16:creationId xmlns:a16="http://schemas.microsoft.com/office/drawing/2014/main" id="{91D4736C-8576-E8AE-0834-98E96F7ACC99}"/>
              </a:ext>
            </a:extLst>
          </p:cNvPr>
          <p:cNvSpPr txBox="1"/>
          <p:nvPr/>
        </p:nvSpPr>
        <p:spPr>
          <a:xfrm>
            <a:off x="5494992" y="4725898"/>
            <a:ext cx="838466" cy="30947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900" b="1" dirty="0">
                <a:solidFill>
                  <a:schemeClr val="tx1">
                    <a:lumMod val="65000"/>
                    <a:lumOff val="35000"/>
                  </a:schemeClr>
                </a:solidFill>
                <a:latin typeface="AvenirNext LT Com Regular" panose="020B0503020202020204" pitchFamily="34" charset="0"/>
              </a:rPr>
              <a:t>May 1995</a:t>
            </a:r>
          </a:p>
        </p:txBody>
      </p:sp>
      <p:sp>
        <p:nvSpPr>
          <p:cNvPr id="61" name="TextBox 8">
            <a:extLst>
              <a:ext uri="{FF2B5EF4-FFF2-40B4-BE49-F238E27FC236}">
                <a16:creationId xmlns:a16="http://schemas.microsoft.com/office/drawing/2014/main" id="{C23FD9BD-F2F6-2C7A-4036-FE2885430F93}"/>
              </a:ext>
            </a:extLst>
          </p:cNvPr>
          <p:cNvSpPr txBox="1"/>
          <p:nvPr/>
        </p:nvSpPr>
        <p:spPr>
          <a:xfrm>
            <a:off x="6851916" y="4725898"/>
            <a:ext cx="730232" cy="30947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900" b="1" dirty="0">
                <a:solidFill>
                  <a:schemeClr val="tx1">
                    <a:lumMod val="65000"/>
                    <a:lumOff val="35000"/>
                  </a:schemeClr>
                </a:solidFill>
                <a:latin typeface="AvenirNext LT Com Regular" panose="020B0503020202020204" pitchFamily="34" charset="0"/>
              </a:rPr>
              <a:t>Feb 2002</a:t>
            </a:r>
          </a:p>
        </p:txBody>
      </p:sp>
      <p:sp>
        <p:nvSpPr>
          <p:cNvPr id="62" name="TextBox 8">
            <a:extLst>
              <a:ext uri="{FF2B5EF4-FFF2-40B4-BE49-F238E27FC236}">
                <a16:creationId xmlns:a16="http://schemas.microsoft.com/office/drawing/2014/main" id="{CE7AB64C-11DC-1836-4798-B5436C4F3320}"/>
              </a:ext>
            </a:extLst>
          </p:cNvPr>
          <p:cNvSpPr txBox="1"/>
          <p:nvPr/>
        </p:nvSpPr>
        <p:spPr>
          <a:xfrm>
            <a:off x="8790619" y="4725898"/>
            <a:ext cx="730232" cy="30947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900" b="1" dirty="0">
                <a:solidFill>
                  <a:schemeClr val="tx1">
                    <a:lumMod val="65000"/>
                    <a:lumOff val="35000"/>
                  </a:schemeClr>
                </a:solidFill>
                <a:latin typeface="AvenirNext LT Com Regular" panose="020B0503020202020204" pitchFamily="34" charset="0"/>
              </a:rPr>
              <a:t>July 2011</a:t>
            </a:r>
          </a:p>
        </p:txBody>
      </p:sp>
      <p:sp>
        <p:nvSpPr>
          <p:cNvPr id="63" name="TextBox 8">
            <a:extLst>
              <a:ext uri="{FF2B5EF4-FFF2-40B4-BE49-F238E27FC236}">
                <a16:creationId xmlns:a16="http://schemas.microsoft.com/office/drawing/2014/main" id="{1EDED858-83A9-878A-A835-2A0D167A49E9}"/>
              </a:ext>
            </a:extLst>
          </p:cNvPr>
          <p:cNvSpPr txBox="1"/>
          <p:nvPr/>
        </p:nvSpPr>
        <p:spPr>
          <a:xfrm>
            <a:off x="10881963" y="4731878"/>
            <a:ext cx="860268" cy="30947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900" b="1" dirty="0">
                <a:solidFill>
                  <a:schemeClr val="tx1">
                    <a:lumMod val="65000"/>
                    <a:lumOff val="35000"/>
                  </a:schemeClr>
                </a:solidFill>
                <a:latin typeface="AvenirNext LT Com Regular" panose="020B0503020202020204" pitchFamily="34" charset="0"/>
              </a:rPr>
              <a:t>Oct 2022</a:t>
            </a:r>
          </a:p>
        </p:txBody>
      </p:sp>
      <p:sp>
        <p:nvSpPr>
          <p:cNvPr id="64" name="TextBox 8">
            <a:extLst>
              <a:ext uri="{FF2B5EF4-FFF2-40B4-BE49-F238E27FC236}">
                <a16:creationId xmlns:a16="http://schemas.microsoft.com/office/drawing/2014/main" id="{0B2C4C64-66D9-3E01-35FE-7E481DD6F4CF}"/>
              </a:ext>
            </a:extLst>
          </p:cNvPr>
          <p:cNvSpPr txBox="1"/>
          <p:nvPr/>
        </p:nvSpPr>
        <p:spPr>
          <a:xfrm>
            <a:off x="255976" y="4737050"/>
            <a:ext cx="1205948" cy="30947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900" b="1" dirty="0">
                <a:solidFill>
                  <a:schemeClr val="tx1">
                    <a:lumMod val="65000"/>
                    <a:lumOff val="35000"/>
                  </a:schemeClr>
                </a:solidFill>
                <a:latin typeface="AvenirNext LT Com Regular" panose="020B0503020202020204" pitchFamily="34" charset="0"/>
              </a:rPr>
              <a:t>Jan 1970</a:t>
            </a:r>
          </a:p>
        </p:txBody>
      </p:sp>
      <p:cxnSp>
        <p:nvCxnSpPr>
          <p:cNvPr id="4" name="Straight Connector 3">
            <a:extLst>
              <a:ext uri="{FF2B5EF4-FFF2-40B4-BE49-F238E27FC236}">
                <a16:creationId xmlns:a16="http://schemas.microsoft.com/office/drawing/2014/main" id="{7E675D5E-A809-D0EA-435F-AEE6271BE93D}"/>
              </a:ext>
            </a:extLst>
          </p:cNvPr>
          <p:cNvCxnSpPr>
            <a:cxnSpLocks/>
          </p:cNvCxnSpPr>
          <p:nvPr/>
        </p:nvCxnSpPr>
        <p:spPr>
          <a:xfrm>
            <a:off x="1120417" y="2244837"/>
            <a:ext cx="0" cy="123066"/>
          </a:xfrm>
          <a:prstGeom prst="line">
            <a:avLst/>
          </a:prstGeom>
          <a:noFill/>
          <a:ln w="15875" cap="flat">
            <a:solidFill>
              <a:srgbClr val="008E77"/>
            </a:solidFill>
            <a:prstDash val="solid"/>
            <a:miter lim="400000"/>
          </a:ln>
          <a:effectLst/>
          <a:sp3d/>
        </p:spPr>
        <p:style>
          <a:lnRef idx="0">
            <a:scrgbClr r="0" g="0" b="0"/>
          </a:lnRef>
          <a:fillRef idx="0">
            <a:scrgbClr r="0" g="0" b="0"/>
          </a:fillRef>
          <a:effectRef idx="0">
            <a:scrgbClr r="0" g="0" b="0"/>
          </a:effectRef>
          <a:fontRef idx="none"/>
        </p:style>
      </p:cxnSp>
      <p:cxnSp>
        <p:nvCxnSpPr>
          <p:cNvPr id="24" name="Straight Connector 23">
            <a:extLst>
              <a:ext uri="{FF2B5EF4-FFF2-40B4-BE49-F238E27FC236}">
                <a16:creationId xmlns:a16="http://schemas.microsoft.com/office/drawing/2014/main" id="{4FA3B613-CE7D-06C6-0941-B9A45F5DBF65}"/>
              </a:ext>
            </a:extLst>
          </p:cNvPr>
          <p:cNvCxnSpPr>
            <a:cxnSpLocks/>
          </p:cNvCxnSpPr>
          <p:nvPr/>
        </p:nvCxnSpPr>
        <p:spPr>
          <a:xfrm>
            <a:off x="3928372" y="2192652"/>
            <a:ext cx="0" cy="148212"/>
          </a:xfrm>
          <a:prstGeom prst="line">
            <a:avLst/>
          </a:prstGeom>
          <a:noFill/>
          <a:ln w="15875" cap="flat">
            <a:solidFill>
              <a:srgbClr val="008E77"/>
            </a:solidFill>
            <a:prstDash val="solid"/>
            <a:miter lim="400000"/>
          </a:ln>
          <a:effectLst/>
          <a:sp3d/>
        </p:spPr>
        <p:style>
          <a:lnRef idx="0">
            <a:scrgbClr r="0" g="0" b="0"/>
          </a:lnRef>
          <a:fillRef idx="0">
            <a:scrgbClr r="0" g="0" b="0"/>
          </a:fillRef>
          <a:effectRef idx="0">
            <a:scrgbClr r="0" g="0" b="0"/>
          </a:effectRef>
          <a:fontRef idx="none"/>
        </p:style>
      </p:cxnSp>
      <p:cxnSp>
        <p:nvCxnSpPr>
          <p:cNvPr id="38" name="Straight Connector 37">
            <a:extLst>
              <a:ext uri="{FF2B5EF4-FFF2-40B4-BE49-F238E27FC236}">
                <a16:creationId xmlns:a16="http://schemas.microsoft.com/office/drawing/2014/main" id="{A4DC0308-A967-D4B5-0915-F3D9A0C458A1}"/>
              </a:ext>
            </a:extLst>
          </p:cNvPr>
          <p:cNvCxnSpPr>
            <a:cxnSpLocks/>
          </p:cNvCxnSpPr>
          <p:nvPr/>
        </p:nvCxnSpPr>
        <p:spPr>
          <a:xfrm>
            <a:off x="2954976" y="2988040"/>
            <a:ext cx="0" cy="414911"/>
          </a:xfrm>
          <a:prstGeom prst="line">
            <a:avLst/>
          </a:prstGeom>
          <a:noFill/>
          <a:ln w="15875" cap="flat">
            <a:solidFill>
              <a:srgbClr val="008E77"/>
            </a:solidFill>
            <a:prstDash val="solid"/>
            <a:miter lim="400000"/>
          </a:ln>
          <a:effectLst/>
          <a:sp3d/>
        </p:spPr>
        <p:style>
          <a:lnRef idx="0">
            <a:scrgbClr r="0" g="0" b="0"/>
          </a:lnRef>
          <a:fillRef idx="0">
            <a:scrgbClr r="0" g="0" b="0"/>
          </a:fillRef>
          <a:effectRef idx="0">
            <a:scrgbClr r="0" g="0" b="0"/>
          </a:effectRef>
          <a:fontRef idx="none"/>
        </p:style>
      </p:cxnSp>
      <p:cxnSp>
        <p:nvCxnSpPr>
          <p:cNvPr id="76" name="Straight Connector 75">
            <a:extLst>
              <a:ext uri="{FF2B5EF4-FFF2-40B4-BE49-F238E27FC236}">
                <a16:creationId xmlns:a16="http://schemas.microsoft.com/office/drawing/2014/main" id="{8FC7B3D0-A314-AFA7-C603-35546F7CA74B}"/>
              </a:ext>
            </a:extLst>
          </p:cNvPr>
          <p:cNvCxnSpPr>
            <a:cxnSpLocks/>
          </p:cNvCxnSpPr>
          <p:nvPr/>
        </p:nvCxnSpPr>
        <p:spPr>
          <a:xfrm>
            <a:off x="7226126" y="2585443"/>
            <a:ext cx="0" cy="284537"/>
          </a:xfrm>
          <a:prstGeom prst="line">
            <a:avLst/>
          </a:prstGeom>
          <a:noFill/>
          <a:ln w="15875" cap="flat">
            <a:solidFill>
              <a:srgbClr val="008E77"/>
            </a:solidFill>
            <a:prstDash val="solid"/>
            <a:miter lim="400000"/>
          </a:ln>
          <a:effectLst/>
          <a:sp3d/>
        </p:spPr>
        <p:style>
          <a:lnRef idx="0">
            <a:scrgbClr r="0" g="0" b="0"/>
          </a:lnRef>
          <a:fillRef idx="0">
            <a:scrgbClr r="0" g="0" b="0"/>
          </a:fillRef>
          <a:effectRef idx="0">
            <a:scrgbClr r="0" g="0" b="0"/>
          </a:effectRef>
          <a:fontRef idx="none"/>
        </p:style>
      </p:cxnSp>
      <p:sp>
        <p:nvSpPr>
          <p:cNvPr id="96" name="Rectangle 95">
            <a:extLst>
              <a:ext uri="{FF2B5EF4-FFF2-40B4-BE49-F238E27FC236}">
                <a16:creationId xmlns:a16="http://schemas.microsoft.com/office/drawing/2014/main" id="{84CC231A-8D4D-6E11-FBFD-4C704B0C5AE3}"/>
              </a:ext>
            </a:extLst>
          </p:cNvPr>
          <p:cNvSpPr/>
          <p:nvPr/>
        </p:nvSpPr>
        <p:spPr>
          <a:xfrm>
            <a:off x="11180049" y="2815870"/>
            <a:ext cx="161784" cy="923035"/>
          </a:xfrm>
          <a:prstGeom prst="rect">
            <a:avLst/>
          </a:prstGeom>
          <a:solidFill>
            <a:srgbClr val="008E77">
              <a:alpha val="21000"/>
            </a:srgb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sp>
        <p:nvSpPr>
          <p:cNvPr id="97" name="Rectangle 96">
            <a:extLst>
              <a:ext uri="{FF2B5EF4-FFF2-40B4-BE49-F238E27FC236}">
                <a16:creationId xmlns:a16="http://schemas.microsoft.com/office/drawing/2014/main" id="{B77265FE-BF57-FAEC-9080-6B9DFB3B6401}"/>
              </a:ext>
            </a:extLst>
          </p:cNvPr>
          <p:cNvSpPr/>
          <p:nvPr/>
        </p:nvSpPr>
        <p:spPr>
          <a:xfrm>
            <a:off x="3831085" y="2341915"/>
            <a:ext cx="202450" cy="703961"/>
          </a:xfrm>
          <a:prstGeom prst="rect">
            <a:avLst/>
          </a:prstGeom>
          <a:solidFill>
            <a:srgbClr val="008E77">
              <a:alpha val="21000"/>
            </a:srgb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sp>
        <p:nvSpPr>
          <p:cNvPr id="98" name="Rectangle 97">
            <a:extLst>
              <a:ext uri="{FF2B5EF4-FFF2-40B4-BE49-F238E27FC236}">
                <a16:creationId xmlns:a16="http://schemas.microsoft.com/office/drawing/2014/main" id="{DA8F00A9-CCBD-D479-E47E-AE3D38E6371A}"/>
              </a:ext>
            </a:extLst>
          </p:cNvPr>
          <p:cNvSpPr/>
          <p:nvPr/>
        </p:nvSpPr>
        <p:spPr>
          <a:xfrm>
            <a:off x="2850853" y="3407374"/>
            <a:ext cx="219456" cy="733167"/>
          </a:xfrm>
          <a:prstGeom prst="rect">
            <a:avLst/>
          </a:prstGeom>
          <a:solidFill>
            <a:srgbClr val="008E77">
              <a:alpha val="21000"/>
            </a:srgb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sp>
        <p:nvSpPr>
          <p:cNvPr id="101" name="Rectangle 100">
            <a:extLst>
              <a:ext uri="{FF2B5EF4-FFF2-40B4-BE49-F238E27FC236}">
                <a16:creationId xmlns:a16="http://schemas.microsoft.com/office/drawing/2014/main" id="{705F5CC7-922A-42E1-1B27-6CF99A908E33}"/>
              </a:ext>
            </a:extLst>
          </p:cNvPr>
          <p:cNvSpPr/>
          <p:nvPr/>
        </p:nvSpPr>
        <p:spPr>
          <a:xfrm>
            <a:off x="1020124" y="2370185"/>
            <a:ext cx="203291" cy="640430"/>
          </a:xfrm>
          <a:prstGeom prst="rect">
            <a:avLst/>
          </a:prstGeom>
          <a:solidFill>
            <a:srgbClr val="008E77">
              <a:alpha val="21000"/>
            </a:srgb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cxnSp>
        <p:nvCxnSpPr>
          <p:cNvPr id="106" name="Straight Connector 105">
            <a:extLst>
              <a:ext uri="{FF2B5EF4-FFF2-40B4-BE49-F238E27FC236}">
                <a16:creationId xmlns:a16="http://schemas.microsoft.com/office/drawing/2014/main" id="{EB47102B-1973-C064-50E7-C68AD151EB73}"/>
              </a:ext>
            </a:extLst>
          </p:cNvPr>
          <p:cNvCxnSpPr>
            <a:cxnSpLocks/>
          </p:cNvCxnSpPr>
          <p:nvPr/>
        </p:nvCxnSpPr>
        <p:spPr>
          <a:xfrm>
            <a:off x="10852207" y="2436523"/>
            <a:ext cx="0" cy="551517"/>
          </a:xfrm>
          <a:prstGeom prst="line">
            <a:avLst/>
          </a:prstGeom>
          <a:noFill/>
          <a:ln w="15875" cap="flat">
            <a:solidFill>
              <a:srgbClr val="008E77"/>
            </a:solidFill>
            <a:prstDash val="solid"/>
            <a:miter lim="400000"/>
          </a:ln>
          <a:effectLst/>
          <a:sp3d/>
        </p:spPr>
        <p:style>
          <a:lnRef idx="0">
            <a:scrgbClr r="0" g="0" b="0"/>
          </a:lnRef>
          <a:fillRef idx="0">
            <a:scrgbClr r="0" g="0" b="0"/>
          </a:fillRef>
          <a:effectRef idx="0">
            <a:scrgbClr r="0" g="0" b="0"/>
          </a:effectRef>
          <a:fontRef idx="none"/>
        </p:style>
      </p:cxnSp>
      <p:sp>
        <p:nvSpPr>
          <p:cNvPr id="16" name="Rectangle 15">
            <a:extLst>
              <a:ext uri="{FF2B5EF4-FFF2-40B4-BE49-F238E27FC236}">
                <a16:creationId xmlns:a16="http://schemas.microsoft.com/office/drawing/2014/main" id="{D1BDAFA4-81CA-118C-DC33-62F64817BAFD}"/>
              </a:ext>
            </a:extLst>
          </p:cNvPr>
          <p:cNvSpPr/>
          <p:nvPr/>
        </p:nvSpPr>
        <p:spPr>
          <a:xfrm>
            <a:off x="11443667" y="2551901"/>
            <a:ext cx="162951" cy="138499"/>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sp>
        <p:nvSpPr>
          <p:cNvPr id="39" name="TextBox 38">
            <a:extLst>
              <a:ext uri="{FF2B5EF4-FFF2-40B4-BE49-F238E27FC236}">
                <a16:creationId xmlns:a16="http://schemas.microsoft.com/office/drawing/2014/main" id="{87D846E0-07A6-D12F-03F7-910D5B1D3539}"/>
              </a:ext>
            </a:extLst>
          </p:cNvPr>
          <p:cNvSpPr txBox="1"/>
          <p:nvPr/>
        </p:nvSpPr>
        <p:spPr>
          <a:xfrm>
            <a:off x="11123742" y="2543755"/>
            <a:ext cx="693429" cy="138499"/>
          </a:xfrm>
          <a:prstGeom prst="rect">
            <a:avLst/>
          </a:prstGeom>
          <a:noFill/>
          <a:ln w="12700">
            <a:miter lim="400000"/>
          </a:ln>
        </p:spPr>
        <p:txBody>
          <a:bodyPr wrap="square" lIns="0" tIns="0" rIns="0" bIns="0">
            <a:spAutoFit/>
          </a:bodyPr>
          <a:lstStyle/>
          <a:p>
            <a:pPr>
              <a:spcAft>
                <a:spcPts val="600"/>
              </a:spcAft>
              <a:defRPr sz="1200" b="1" i="0" u="none" strike="noStrike" kern="1200" spc="0" baseline="0">
                <a:solidFill>
                  <a:sysClr val="windowText" lastClr="000000"/>
                </a:solidFill>
                <a:latin typeface="AvenirNext LT Com Regular" panose="020B0503020202020204" pitchFamily="34" charset="0"/>
                <a:ea typeface="+mn-ea"/>
                <a:cs typeface="+mn-cs"/>
              </a:defRPr>
            </a:pPr>
            <a:r>
              <a:rPr lang="en-US" sz="900" b="1" dirty="0">
                <a:solidFill>
                  <a:schemeClr val="accent1"/>
                </a:solidFill>
              </a:rPr>
              <a:t>9/30</a:t>
            </a:r>
            <a:r>
              <a:rPr lang="en-US" sz="900" b="1" i="0" u="none" strike="noStrike" baseline="0" dirty="0">
                <a:solidFill>
                  <a:schemeClr val="accent1"/>
                </a:solidFill>
                <a:effectLst/>
              </a:rPr>
              <a:t>/24</a:t>
            </a:r>
            <a:endParaRPr lang="en-US" sz="900" b="1" dirty="0">
              <a:solidFill>
                <a:schemeClr val="accent1"/>
              </a:solidFill>
            </a:endParaRPr>
          </a:p>
        </p:txBody>
      </p:sp>
      <p:sp>
        <p:nvSpPr>
          <p:cNvPr id="65" name="Oval 64">
            <a:extLst>
              <a:ext uri="{FF2B5EF4-FFF2-40B4-BE49-F238E27FC236}">
                <a16:creationId xmlns:a16="http://schemas.microsoft.com/office/drawing/2014/main" id="{0F4AA5B3-0A51-84DE-A6C3-F7EED65E47F4}"/>
              </a:ext>
            </a:extLst>
          </p:cNvPr>
          <p:cNvSpPr/>
          <p:nvPr/>
        </p:nvSpPr>
        <p:spPr>
          <a:xfrm>
            <a:off x="11617420" y="3094058"/>
            <a:ext cx="64883" cy="64883"/>
          </a:xfrm>
          <a:prstGeom prst="ellipse">
            <a:avLst/>
          </a:prstGeom>
          <a:solidFill>
            <a:schemeClr val="accent1"/>
          </a:solidFill>
          <a:ln w="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cxnSp>
        <p:nvCxnSpPr>
          <p:cNvPr id="25" name="Straight Connector 24">
            <a:extLst>
              <a:ext uri="{FF2B5EF4-FFF2-40B4-BE49-F238E27FC236}">
                <a16:creationId xmlns:a16="http://schemas.microsoft.com/office/drawing/2014/main" id="{ABC51B51-A6E3-8DE6-B934-444B106C06BE}"/>
              </a:ext>
            </a:extLst>
          </p:cNvPr>
          <p:cNvCxnSpPr>
            <a:cxnSpLocks/>
          </p:cNvCxnSpPr>
          <p:nvPr/>
        </p:nvCxnSpPr>
        <p:spPr>
          <a:xfrm>
            <a:off x="10844961" y="2988040"/>
            <a:ext cx="325034" cy="0"/>
          </a:xfrm>
          <a:prstGeom prst="line">
            <a:avLst/>
          </a:prstGeom>
          <a:noFill/>
          <a:ln w="15875" cap="flat">
            <a:solidFill>
              <a:srgbClr val="008E77"/>
            </a:solidFill>
            <a:prstDash val="solid"/>
            <a:miter lim="400000"/>
          </a:ln>
          <a:effectLst/>
          <a:sp3d/>
        </p:spPr>
        <p:style>
          <a:lnRef idx="0">
            <a:scrgbClr r="0" g="0" b="0"/>
          </a:lnRef>
          <a:fillRef idx="0">
            <a:scrgbClr r="0" g="0" b="0"/>
          </a:fillRef>
          <a:effectRef idx="0">
            <a:scrgbClr r="0" g="0" b="0"/>
          </a:effectRef>
          <a:fontRef idx="none"/>
        </p:style>
      </p:cxnSp>
      <p:cxnSp>
        <p:nvCxnSpPr>
          <p:cNvPr id="14" name="Straight Connector 13">
            <a:extLst>
              <a:ext uri="{FF2B5EF4-FFF2-40B4-BE49-F238E27FC236}">
                <a16:creationId xmlns:a16="http://schemas.microsoft.com/office/drawing/2014/main" id="{78390E63-51A6-3726-6724-4132A0CF0EF3}"/>
              </a:ext>
            </a:extLst>
          </p:cNvPr>
          <p:cNvCxnSpPr>
            <a:cxnSpLocks/>
          </p:cNvCxnSpPr>
          <p:nvPr/>
        </p:nvCxnSpPr>
        <p:spPr>
          <a:xfrm>
            <a:off x="11356890" y="5573820"/>
            <a:ext cx="0" cy="308781"/>
          </a:xfrm>
          <a:prstGeom prst="line">
            <a:avLst/>
          </a:prstGeom>
          <a:noFill/>
          <a:ln w="9525" cap="flat">
            <a:solidFill>
              <a:schemeClr val="bg2">
                <a:lumMod val="75000"/>
              </a:schemeClr>
            </a:solidFill>
            <a:prstDash val="solid"/>
            <a:miter lim="400000"/>
          </a:ln>
          <a:effectLst/>
          <a:sp3d/>
        </p:spPr>
        <p:style>
          <a:lnRef idx="0">
            <a:scrgbClr r="0" g="0" b="0"/>
          </a:lnRef>
          <a:fillRef idx="0">
            <a:scrgbClr r="0" g="0" b="0"/>
          </a:fillRef>
          <a:effectRef idx="0">
            <a:scrgbClr r="0" g="0" b="0"/>
          </a:effectRef>
          <a:fontRef idx="none"/>
        </p:style>
      </p:cxnSp>
      <p:sp>
        <p:nvSpPr>
          <p:cNvPr id="19" name="TextBox 18">
            <a:extLst>
              <a:ext uri="{FF2B5EF4-FFF2-40B4-BE49-F238E27FC236}">
                <a16:creationId xmlns:a16="http://schemas.microsoft.com/office/drawing/2014/main" id="{F1DD319B-6D93-1D09-11A4-1BB5747AB8C0}"/>
              </a:ext>
            </a:extLst>
          </p:cNvPr>
          <p:cNvSpPr txBox="1"/>
          <p:nvPr/>
        </p:nvSpPr>
        <p:spPr>
          <a:xfrm>
            <a:off x="1055785" y="120797"/>
            <a:ext cx="1395749" cy="153588"/>
          </a:xfrm>
          <a:prstGeom prst="rect">
            <a:avLst/>
          </a:prstGeom>
          <a:ln w="12700">
            <a:miter lim="400000"/>
          </a:ln>
        </p:spPr>
        <p:txBody>
          <a:bodyPr wrap="square" lIns="0" tIns="0" rIns="0" bIns="0" rtlCol="0">
            <a:spAutoFit/>
          </a:bodyPr>
          <a:lstStyle/>
          <a:p>
            <a:r>
              <a:rPr lang="en-US" sz="1000" b="1" spc="170" dirty="0">
                <a:latin typeface="+mn-lt"/>
              </a:rPr>
              <a:t>INTERNATIONAL</a:t>
            </a:r>
          </a:p>
        </p:txBody>
      </p:sp>
      <p:sp>
        <p:nvSpPr>
          <p:cNvPr id="2" name="Triangle 1">
            <a:extLst>
              <a:ext uri="{FF2B5EF4-FFF2-40B4-BE49-F238E27FC236}">
                <a16:creationId xmlns:a16="http://schemas.microsoft.com/office/drawing/2014/main" id="{8FD36992-4916-EA2C-149B-C9951CE22FA4}"/>
              </a:ext>
            </a:extLst>
          </p:cNvPr>
          <p:cNvSpPr/>
          <p:nvPr/>
        </p:nvSpPr>
        <p:spPr>
          <a:xfrm rot="10800000">
            <a:off x="1648011" y="284189"/>
            <a:ext cx="213360" cy="86880"/>
          </a:xfrm>
          <a:prstGeom prst="triangle">
            <a:avLst/>
          </a:prstGeom>
          <a:solidFill>
            <a:schemeClr val="accent6"/>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graphicFrame>
        <p:nvGraphicFramePr>
          <p:cNvPr id="5" name="Table 8">
            <a:extLst>
              <a:ext uri="{FF2B5EF4-FFF2-40B4-BE49-F238E27FC236}">
                <a16:creationId xmlns:a16="http://schemas.microsoft.com/office/drawing/2014/main" id="{2C4E537D-0051-1915-070F-EB55D20A7D8E}"/>
              </a:ext>
            </a:extLst>
          </p:cNvPr>
          <p:cNvGraphicFramePr>
            <a:graphicFrameLocks noGrp="1"/>
          </p:cNvGraphicFramePr>
          <p:nvPr/>
        </p:nvGraphicFramePr>
        <p:xfrm>
          <a:off x="576593" y="380872"/>
          <a:ext cx="1412922" cy="133715"/>
        </p:xfrm>
        <a:graphic>
          <a:graphicData uri="http://schemas.openxmlformats.org/drawingml/2006/table">
            <a:tbl>
              <a:tblPr firstRow="1" bandRow="1">
                <a:tableStyleId>{5940675A-B579-460E-94D1-54222C63F5DA}</a:tableStyleId>
              </a:tblPr>
              <a:tblGrid>
                <a:gridCol w="470974">
                  <a:extLst>
                    <a:ext uri="{9D8B030D-6E8A-4147-A177-3AD203B41FA5}">
                      <a16:colId xmlns:a16="http://schemas.microsoft.com/office/drawing/2014/main" val="1633483447"/>
                    </a:ext>
                  </a:extLst>
                </a:gridCol>
                <a:gridCol w="470974">
                  <a:extLst>
                    <a:ext uri="{9D8B030D-6E8A-4147-A177-3AD203B41FA5}">
                      <a16:colId xmlns:a16="http://schemas.microsoft.com/office/drawing/2014/main" val="3520656743"/>
                    </a:ext>
                  </a:extLst>
                </a:gridCol>
                <a:gridCol w="470974">
                  <a:extLst>
                    <a:ext uri="{9D8B030D-6E8A-4147-A177-3AD203B41FA5}">
                      <a16:colId xmlns:a16="http://schemas.microsoft.com/office/drawing/2014/main" val="832219501"/>
                    </a:ext>
                  </a:extLst>
                </a:gridCol>
              </a:tblGrid>
              <a:tr h="133715">
                <a:tc>
                  <a:txBody>
                    <a:bodyPr/>
                    <a:lstStyle/>
                    <a:p>
                      <a:endParaRPr lang="en-US" dirty="0">
                        <a:solidFill>
                          <a:schemeClr val="accent1"/>
                        </a:solidFill>
                      </a:endParaRPr>
                    </a:p>
                  </a:txBody>
                  <a:tcPr marL="0" marR="0" marT="0" marB="0">
                    <a:lnL w="19050" cap="flat" cmpd="sng" algn="ctr">
                      <a:solidFill>
                        <a:schemeClr val="bg2">
                          <a:lumMod val="20000"/>
                          <a:lumOff val="80000"/>
                        </a:schemeClr>
                      </a:solidFill>
                      <a:prstDash val="solid"/>
                      <a:round/>
                      <a:headEnd type="none" w="med" len="med"/>
                      <a:tailEnd type="none" w="med" len="med"/>
                    </a:lnL>
                    <a:lnR w="19050" cap="flat" cmpd="sng" algn="ctr">
                      <a:solidFill>
                        <a:schemeClr val="bg2">
                          <a:lumMod val="20000"/>
                          <a:lumOff val="80000"/>
                        </a:schemeClr>
                      </a:solidFill>
                      <a:prstDash val="solid"/>
                      <a:round/>
                      <a:headEnd type="none" w="med" len="med"/>
                      <a:tailEnd type="none" w="med" len="med"/>
                    </a:lnR>
                    <a:lnT w="19050" cap="flat" cmpd="sng" algn="ctr">
                      <a:solidFill>
                        <a:schemeClr val="bg2">
                          <a:lumMod val="20000"/>
                          <a:lumOff val="80000"/>
                        </a:schemeClr>
                      </a:solidFill>
                      <a:prstDash val="solid"/>
                      <a:round/>
                      <a:headEnd type="none" w="med" len="med"/>
                      <a:tailEnd type="none" w="med" len="med"/>
                    </a:lnT>
                    <a:lnB w="19050" cap="flat" cmpd="sng" algn="ctr">
                      <a:solidFill>
                        <a:schemeClr val="bg2">
                          <a:lumMod val="20000"/>
                          <a:lumOff val="80000"/>
                        </a:schemeClr>
                      </a:solidFill>
                      <a:prstDash val="solid"/>
                      <a:round/>
                      <a:headEnd type="none" w="med" len="med"/>
                      <a:tailEnd type="none" w="med" len="med"/>
                    </a:lnB>
                    <a:solidFill>
                      <a:schemeClr val="accent1"/>
                    </a:solidFill>
                  </a:tcPr>
                </a:tc>
                <a:tc>
                  <a:txBody>
                    <a:bodyPr/>
                    <a:lstStyle/>
                    <a:p>
                      <a:endParaRPr lang="en-US" dirty="0"/>
                    </a:p>
                  </a:txBody>
                  <a:tcPr marL="0" marR="0" marT="0" marB="0">
                    <a:lnL w="19050" cap="flat" cmpd="sng" algn="ctr">
                      <a:solidFill>
                        <a:schemeClr val="bg2">
                          <a:lumMod val="20000"/>
                          <a:lumOff val="80000"/>
                        </a:schemeClr>
                      </a:solidFill>
                      <a:prstDash val="solid"/>
                      <a:round/>
                      <a:headEnd type="none" w="med" len="med"/>
                      <a:tailEnd type="none" w="med" len="med"/>
                    </a:lnL>
                    <a:lnR w="19050" cap="flat" cmpd="sng" algn="ctr">
                      <a:solidFill>
                        <a:schemeClr val="bg2">
                          <a:lumMod val="20000"/>
                          <a:lumOff val="80000"/>
                        </a:schemeClr>
                      </a:solidFill>
                      <a:prstDash val="solid"/>
                      <a:round/>
                      <a:headEnd type="none" w="med" len="med"/>
                      <a:tailEnd type="none" w="med" len="med"/>
                    </a:lnR>
                    <a:lnT w="19050" cap="flat" cmpd="sng" algn="ctr">
                      <a:solidFill>
                        <a:schemeClr val="bg2">
                          <a:lumMod val="20000"/>
                          <a:lumOff val="80000"/>
                        </a:schemeClr>
                      </a:solidFill>
                      <a:prstDash val="solid"/>
                      <a:round/>
                      <a:headEnd type="none" w="med" len="med"/>
                      <a:tailEnd type="none" w="med" len="med"/>
                    </a:lnT>
                    <a:lnB w="19050" cap="flat" cmpd="sng" algn="ctr">
                      <a:solidFill>
                        <a:schemeClr val="bg2">
                          <a:lumMod val="20000"/>
                          <a:lumOff val="80000"/>
                        </a:schemeClr>
                      </a:solidFill>
                      <a:prstDash val="solid"/>
                      <a:round/>
                      <a:headEnd type="none" w="med" len="med"/>
                      <a:tailEnd type="none" w="med" len="med"/>
                    </a:lnB>
                    <a:solidFill>
                      <a:schemeClr val="accent5"/>
                    </a:solidFill>
                  </a:tcPr>
                </a:tc>
                <a:tc>
                  <a:txBody>
                    <a:bodyPr/>
                    <a:lstStyle/>
                    <a:p>
                      <a:endParaRPr lang="en-US" dirty="0"/>
                    </a:p>
                  </a:txBody>
                  <a:tcPr marL="0" marR="0" marT="0" marB="0">
                    <a:lnL w="19050" cap="flat" cmpd="sng" algn="ctr">
                      <a:solidFill>
                        <a:schemeClr val="bg2">
                          <a:lumMod val="20000"/>
                          <a:lumOff val="80000"/>
                        </a:schemeClr>
                      </a:solidFill>
                      <a:prstDash val="solid"/>
                      <a:round/>
                      <a:headEnd type="none" w="med" len="med"/>
                      <a:tailEnd type="none" w="med" len="med"/>
                    </a:lnL>
                    <a:lnR w="19050" cap="flat" cmpd="sng" algn="ctr">
                      <a:solidFill>
                        <a:schemeClr val="bg2">
                          <a:lumMod val="20000"/>
                          <a:lumOff val="80000"/>
                        </a:schemeClr>
                      </a:solidFill>
                      <a:prstDash val="solid"/>
                      <a:round/>
                      <a:headEnd type="none" w="med" len="med"/>
                      <a:tailEnd type="none" w="med" len="med"/>
                    </a:lnR>
                    <a:lnT w="19050" cap="flat" cmpd="sng" algn="ctr">
                      <a:solidFill>
                        <a:schemeClr val="bg2">
                          <a:lumMod val="20000"/>
                          <a:lumOff val="80000"/>
                        </a:schemeClr>
                      </a:solidFill>
                      <a:prstDash val="solid"/>
                      <a:round/>
                      <a:headEnd type="none" w="med" len="med"/>
                      <a:tailEnd type="none" w="med" len="med"/>
                    </a:lnT>
                    <a:lnB w="19050" cap="flat" cmpd="sng" algn="ctr">
                      <a:solidFill>
                        <a:schemeClr val="bg2">
                          <a:lumMod val="20000"/>
                          <a:lumOff val="80000"/>
                        </a:schemeClr>
                      </a:solidFill>
                      <a:prstDash val="solid"/>
                      <a:round/>
                      <a:headEnd type="none" w="med" len="med"/>
                      <a:tailEnd type="none" w="med" len="med"/>
                    </a:lnB>
                    <a:solidFill>
                      <a:schemeClr val="accent6"/>
                    </a:solidFill>
                  </a:tcPr>
                </a:tc>
                <a:extLst>
                  <a:ext uri="{0D108BD9-81ED-4DB2-BD59-A6C34878D82A}">
                    <a16:rowId xmlns:a16="http://schemas.microsoft.com/office/drawing/2014/main" val="2508868059"/>
                  </a:ext>
                </a:extLst>
              </a:tr>
            </a:tbl>
          </a:graphicData>
        </a:graphic>
      </p:graphicFrame>
    </p:spTree>
    <p:extLst>
      <p:ext uri="{BB962C8B-B14F-4D97-AF65-F5344CB8AC3E}">
        <p14:creationId xmlns:p14="http://schemas.microsoft.com/office/powerpoint/2010/main" val="212765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87039A7-EB1F-5506-9C4C-78F90BC2A8F3}"/>
              </a:ext>
            </a:extLst>
          </p:cNvPr>
          <p:cNvSpPr>
            <a:spLocks noGrp="1"/>
          </p:cNvSpPr>
          <p:nvPr>
            <p:ph type="sldNum" sz="quarter" idx="11"/>
          </p:nvPr>
        </p:nvSpPr>
        <p:spPr>
          <a:xfrm>
            <a:off x="10908792" y="6547179"/>
            <a:ext cx="711647" cy="126509"/>
          </a:xfrm>
        </p:spPr>
        <p:txBody>
          <a:bodyPr/>
          <a:lstStyle/>
          <a:p>
            <a:fld id="{86CB4B4D-7CA3-9044-876B-883B54F8677D}" type="slidenum">
              <a:rPr lang="en-US" smtClean="0"/>
              <a:pPr/>
              <a:t>14</a:t>
            </a:fld>
            <a:endParaRPr lang="en-US" dirty="0"/>
          </a:p>
        </p:txBody>
      </p:sp>
      <p:sp>
        <p:nvSpPr>
          <p:cNvPr id="5" name="Title 5">
            <a:extLst>
              <a:ext uri="{FF2B5EF4-FFF2-40B4-BE49-F238E27FC236}">
                <a16:creationId xmlns:a16="http://schemas.microsoft.com/office/drawing/2014/main" id="{408DC45A-9CE8-05C8-A909-784F4B4442C1}"/>
              </a:ext>
            </a:extLst>
          </p:cNvPr>
          <p:cNvSpPr>
            <a:spLocks noGrp="1"/>
          </p:cNvSpPr>
          <p:nvPr>
            <p:ph type="title"/>
          </p:nvPr>
        </p:nvSpPr>
        <p:spPr>
          <a:xfrm>
            <a:off x="566928" y="440795"/>
            <a:ext cx="11045952" cy="393192"/>
          </a:xfrm>
        </p:spPr>
        <p:txBody>
          <a:bodyPr/>
          <a:lstStyle/>
          <a:p>
            <a:r>
              <a:rPr lang="en-US" dirty="0"/>
              <a:t>Key terms and glossary</a:t>
            </a:r>
          </a:p>
        </p:txBody>
      </p:sp>
      <p:sp>
        <p:nvSpPr>
          <p:cNvPr id="6" name="object 36">
            <a:extLst>
              <a:ext uri="{FF2B5EF4-FFF2-40B4-BE49-F238E27FC236}">
                <a16:creationId xmlns:a16="http://schemas.microsoft.com/office/drawing/2014/main" id="{243D53B4-3883-D0D2-5448-0878CBAC1A67}"/>
              </a:ext>
            </a:extLst>
          </p:cNvPr>
          <p:cNvSpPr txBox="1"/>
          <p:nvPr/>
        </p:nvSpPr>
        <p:spPr>
          <a:xfrm>
            <a:off x="571500" y="1011243"/>
            <a:ext cx="5248656" cy="5699257"/>
          </a:xfrm>
          <a:prstGeom prst="rect">
            <a:avLst/>
          </a:prstGeom>
        </p:spPr>
        <p:txBody>
          <a:bodyPr vert="horz" wrap="square" lIns="0" tIns="15688" rIns="0" bIns="0" rtlCol="0">
            <a:spAutoFit/>
          </a:bodyPr>
          <a:lstStyle/>
          <a:p>
            <a:pPr marL="0" marR="0" algn="l">
              <a:lnSpc>
                <a:spcPts val="1125"/>
              </a:lnSpc>
              <a:spcBef>
                <a:spcPts val="0"/>
              </a:spcBef>
            </a:pPr>
            <a:r>
              <a:rPr lang="en-US" sz="900" b="1" dirty="0">
                <a:effectLst/>
                <a:latin typeface="AvenirNext LT Com Regular" panose="020B0503020202020204" pitchFamily="34" charset="0"/>
                <a:ea typeface="Calibri" panose="020F0502020204030204" pitchFamily="34" charset="0"/>
                <a:cs typeface="Times New Roman" panose="02020603050405020304" pitchFamily="18" charset="0"/>
              </a:rPr>
              <a:t>10-year U.S. Treasury </a:t>
            </a:r>
          </a:p>
          <a:p>
            <a:pPr marL="0" marR="0" algn="l">
              <a:lnSpc>
                <a:spcPts val="1125"/>
              </a:lnSpc>
              <a:spcBef>
                <a:spcPts val="0"/>
              </a:spcBef>
              <a:spcAft>
                <a:spcPts val="800"/>
              </a:spcAft>
            </a:pPr>
            <a:r>
              <a:rPr lang="en-US" sz="900" dirty="0">
                <a:effectLst/>
                <a:latin typeface="AvenirNext LT Com Regular" panose="020B0503020202020204" pitchFamily="34" charset="0"/>
                <a:ea typeface="Calibri" panose="020F0502020204030204" pitchFamily="34" charset="0"/>
                <a:cs typeface="Times New Roman" panose="02020603050405020304" pitchFamily="18" charset="0"/>
              </a:rPr>
              <a:t>Treasury securities are debt obligations (otherwise known as bills, notes and bonds) issued by the U.S. Department of the Treasury with the full faith and credit of the federal government. The 10-year Treasury note pays interest every six months and can be held until maturity (10 years) or sold on the secondary market before it matures. The price and yield of the 10-year Treasury reflects market opinions about the health and expectations of the U.S. economy over the next decade.</a:t>
            </a:r>
          </a:p>
          <a:p>
            <a:pPr algn="l">
              <a:lnSpc>
                <a:spcPts val="1125"/>
              </a:lnSpc>
              <a:spcAft>
                <a:spcPts val="800"/>
              </a:spcAft>
            </a:pPr>
            <a:r>
              <a:rPr lang="en-US" sz="900" b="1" spc="-10" dirty="0">
                <a:solidFill>
                  <a:srgbClr val="231F20"/>
                </a:solidFill>
                <a:latin typeface="AvenirNext LT Com Regular" panose="020B0503020202020204" pitchFamily="34" charset="0"/>
              </a:rPr>
              <a:t>CME Fed Fund futures </a:t>
            </a:r>
            <a:br>
              <a:rPr lang="en-US" sz="900" b="1" spc="-10" dirty="0">
                <a:solidFill>
                  <a:srgbClr val="231F20"/>
                </a:solidFill>
                <a:latin typeface="AvenirNext LT Com Regular" panose="020B0503020202020204" pitchFamily="34" charset="0"/>
              </a:rPr>
            </a:br>
            <a:r>
              <a:rPr lang="en-US" sz="900" spc="-10" dirty="0">
                <a:solidFill>
                  <a:srgbClr val="231F20"/>
                </a:solidFill>
                <a:latin typeface="AvenirNext LT Com Regular" panose="020B0503020202020204" pitchFamily="34" charset="0"/>
              </a:rPr>
              <a:t>CME Fed Fund futures contracts are based on the Effective Federal Funds rate as reported by the Federal Reserve Bank of New York. Contracts are listed monthly, extending 36 months or three years out on yield curve. Fed Fund futures are traded as a price rather than as a rate. The price is simply the implied rate subtracted from 100. For example, if the average monthly Fed Funds rate for September is 1.20% the futures price would be 100 - 1.20 = 98.800. </a:t>
            </a:r>
          </a:p>
          <a:p>
            <a:pPr algn="l">
              <a:lnSpc>
                <a:spcPts val="1125"/>
              </a:lnSpc>
              <a:spcAft>
                <a:spcPts val="800"/>
              </a:spcAft>
            </a:pPr>
            <a:r>
              <a:rPr lang="en-US" sz="900" b="1" spc="-10" dirty="0">
                <a:solidFill>
                  <a:srgbClr val="231F20"/>
                </a:solidFill>
                <a:latin typeface="AvenirNext LT Com Regular" panose="020B0503020202020204" pitchFamily="34" charset="0"/>
              </a:rPr>
              <a:t>Decomposing</a:t>
            </a:r>
            <a:br>
              <a:rPr lang="en-US" sz="900" spc="-10" dirty="0">
                <a:solidFill>
                  <a:srgbClr val="231F20"/>
                </a:solidFill>
                <a:latin typeface="AvenirNext LT Com Regular" panose="020B0503020202020204" pitchFamily="34" charset="0"/>
              </a:rPr>
            </a:br>
            <a:r>
              <a:rPr lang="en-US" sz="900" spc="-10" dirty="0">
                <a:solidFill>
                  <a:srgbClr val="231F20"/>
                </a:solidFill>
                <a:latin typeface="AvenirNext LT Com Regular" panose="020B0503020202020204" pitchFamily="34" charset="0"/>
              </a:rPr>
              <a:t>Decomposing here means separately studying the components of an index's total return. These components include yield, currency impacts, earnings growth and changes to the P/E ratio.</a:t>
            </a:r>
          </a:p>
          <a:p>
            <a:pPr algn="l">
              <a:lnSpc>
                <a:spcPts val="1125"/>
              </a:lnSpc>
              <a:spcAft>
                <a:spcPts val="800"/>
              </a:spcAft>
            </a:pPr>
            <a:r>
              <a:rPr lang="en-US" sz="900" b="1" dirty="0">
                <a:effectLst/>
                <a:latin typeface="AvenirNext LT Com Regular" panose="020B0503020202020204" pitchFamily="34" charset="0"/>
                <a:ea typeface="Times New Roman" panose="02020603050405020304" pitchFamily="18" charset="0"/>
              </a:rPr>
              <a:t>Dividends</a:t>
            </a:r>
            <a:br>
              <a:rPr lang="en-US" sz="900" dirty="0">
                <a:effectLst/>
                <a:latin typeface="AvenirNext LT Com Regular" panose="020B0503020202020204" pitchFamily="34" charset="0"/>
                <a:ea typeface="Times New Roman" panose="02020603050405020304" pitchFamily="18" charset="0"/>
              </a:rPr>
            </a:br>
            <a:r>
              <a:rPr lang="en-US" sz="900" dirty="0">
                <a:effectLst/>
                <a:latin typeface="AvenirNext LT Com Regular" panose="020B0503020202020204" pitchFamily="34" charset="0"/>
                <a:ea typeface="Times New Roman" panose="02020603050405020304" pitchFamily="18" charset="0"/>
              </a:rPr>
              <a:t>Companies may choose to distribute capital to investors in the form of dividends. These dividends are typically paid out in cash and it’s common for payments to occur on quarterly schedules, but companies are not legally obligated to issue dividends or adhere to a schedule until they officially announce the dividend. </a:t>
            </a:r>
          </a:p>
          <a:p>
            <a:pPr marL="0" marR="0" algn="l">
              <a:lnSpc>
                <a:spcPts val="1150"/>
              </a:lnSpc>
              <a:spcAft>
                <a:spcPts val="800"/>
              </a:spcAft>
            </a:pPr>
            <a:r>
              <a:rPr lang="en-US" sz="900" b="1" dirty="0">
                <a:effectLst/>
                <a:latin typeface="AvenirNext LT Com Regular" panose="020B0503020202020204" pitchFamily="34" charset="0"/>
                <a:ea typeface="Times New Roman" panose="02020603050405020304" pitchFamily="18" charset="0"/>
              </a:rPr>
              <a:t>Dot-com bubble</a:t>
            </a:r>
            <a:br>
              <a:rPr lang="en-US" sz="900" dirty="0">
                <a:effectLst/>
                <a:latin typeface="AvenirNext LT Com Regular" panose="020B0503020202020204" pitchFamily="34" charset="0"/>
                <a:ea typeface="Times New Roman" panose="02020603050405020304" pitchFamily="18" charset="0"/>
              </a:rPr>
            </a:br>
            <a:r>
              <a:rPr lang="en-US" sz="900" dirty="0">
                <a:effectLst/>
                <a:latin typeface="AvenirNext LT Com Regular" panose="020B0503020202020204" pitchFamily="34" charset="0"/>
                <a:ea typeface="Times New Roman" panose="02020603050405020304" pitchFamily="18" charset="0"/>
              </a:rPr>
              <a:t>The dot-com bubble was a period of U.S. stock market exuberance in the late 1990s and subsequent downturn in the early 2000s. Much of the buying frenzy focused on technology stocks and their involvement in the nascent commercial internet. The bubble burst in 2000 and troughed in late 2002.</a:t>
            </a:r>
          </a:p>
          <a:p>
            <a:pPr algn="l">
              <a:lnSpc>
                <a:spcPts val="1150"/>
              </a:lnSpc>
              <a:spcAft>
                <a:spcPts val="800"/>
              </a:spcAft>
            </a:pPr>
            <a:r>
              <a:rPr lang="en-US" sz="900" b="1" dirty="0">
                <a:effectLst/>
                <a:latin typeface="AvenirNext LT Com Regular" panose="020B0503020202020204" pitchFamily="34" charset="0"/>
                <a:ea typeface="Times New Roman" panose="02020603050405020304" pitchFamily="18" charset="0"/>
              </a:rPr>
              <a:t>Earnings per share </a:t>
            </a:r>
            <a:br>
              <a:rPr lang="en-US" sz="900" dirty="0">
                <a:effectLst/>
                <a:latin typeface="AvenirNext LT Com Regular" panose="020B0503020202020204" pitchFamily="34" charset="0"/>
                <a:ea typeface="Times New Roman" panose="02020603050405020304" pitchFamily="18" charset="0"/>
              </a:rPr>
            </a:br>
            <a:r>
              <a:rPr lang="en-US" sz="900" dirty="0">
                <a:effectLst/>
                <a:latin typeface="AvenirNext LT Com Regular" panose="020B0503020202020204" pitchFamily="34" charset="0"/>
                <a:ea typeface="Times New Roman" panose="02020603050405020304" pitchFamily="18" charset="0"/>
              </a:rPr>
              <a:t>Earnings per share is the measure of a company’s profitability, and it’s commonly used in fundamental analysis. It is calculated by dividing a company’s net earnings (“profits”) by the total number of outstanding stock shares. </a:t>
            </a:r>
          </a:p>
          <a:p>
            <a:pPr marL="0" marR="0" algn="l">
              <a:lnSpc>
                <a:spcPts val="1150"/>
              </a:lnSpc>
              <a:spcAft>
                <a:spcPts val="800"/>
              </a:spcAft>
            </a:pPr>
            <a:r>
              <a:rPr lang="en-US" sz="900" b="1" dirty="0">
                <a:effectLst/>
                <a:latin typeface="AvenirNext LT Com Regular" panose="020B0503020202020204" pitchFamily="34" charset="0"/>
                <a:ea typeface="Times New Roman" panose="02020603050405020304" pitchFamily="18" charset="0"/>
              </a:rPr>
              <a:t>Emerging markets</a:t>
            </a:r>
            <a:br>
              <a:rPr lang="en-US" sz="900" dirty="0">
                <a:effectLst/>
                <a:latin typeface="AvenirNext LT Com Regular" panose="020B0503020202020204" pitchFamily="34" charset="0"/>
                <a:ea typeface="Times New Roman" panose="02020603050405020304" pitchFamily="18" charset="0"/>
              </a:rPr>
            </a:br>
            <a:r>
              <a:rPr lang="en-US" sz="900" dirty="0">
                <a:effectLst/>
                <a:latin typeface="AvenirNext LT Com Regular" panose="020B0503020202020204" pitchFamily="34" charset="0"/>
                <a:ea typeface="Times New Roman" panose="02020603050405020304" pitchFamily="18" charset="0"/>
              </a:rPr>
              <a:t>Emerging markets refer to countries with growing economies that show the potential for someday becoming developed markets. Compared to developed markets, emerging markets typically have lower levels of income, a smaller impact on the global economy, less diverse exports and less stable financial markets. </a:t>
            </a:r>
          </a:p>
        </p:txBody>
      </p:sp>
      <p:sp>
        <p:nvSpPr>
          <p:cNvPr id="2" name="object 36">
            <a:extLst>
              <a:ext uri="{FF2B5EF4-FFF2-40B4-BE49-F238E27FC236}">
                <a16:creationId xmlns:a16="http://schemas.microsoft.com/office/drawing/2014/main" id="{323C1800-0279-8C37-3011-DFE5001C2013}"/>
              </a:ext>
            </a:extLst>
          </p:cNvPr>
          <p:cNvSpPr txBox="1"/>
          <p:nvPr/>
        </p:nvSpPr>
        <p:spPr>
          <a:xfrm>
            <a:off x="6248401" y="1017744"/>
            <a:ext cx="5372100" cy="4715013"/>
          </a:xfrm>
          <a:prstGeom prst="rect">
            <a:avLst/>
          </a:prstGeom>
        </p:spPr>
        <p:txBody>
          <a:bodyPr vert="horz" wrap="square" lIns="0" tIns="15688" rIns="0" bIns="0" rtlCol="0">
            <a:spAutoFit/>
          </a:bodyPr>
          <a:lstStyle/>
          <a:p>
            <a:pPr marL="0" marR="0" algn="l">
              <a:lnSpc>
                <a:spcPts val="1150"/>
              </a:lnSpc>
              <a:spcAft>
                <a:spcPts val="800"/>
              </a:spcAft>
            </a:pPr>
            <a:r>
              <a:rPr lang="en-US" sz="900" b="1" dirty="0">
                <a:effectLst/>
                <a:latin typeface="AvenirNext LT Com Regular" panose="020B0503020202020204" pitchFamily="34" charset="0"/>
                <a:ea typeface="Times New Roman" panose="02020603050405020304" pitchFamily="18" charset="0"/>
              </a:rPr>
              <a:t>Equal-weight (E/W)</a:t>
            </a:r>
            <a:br>
              <a:rPr lang="en-US" sz="900" dirty="0">
                <a:effectLst/>
                <a:latin typeface="AvenirNext LT Com Regular" panose="020B0503020202020204" pitchFamily="34" charset="0"/>
                <a:ea typeface="Times New Roman" panose="02020603050405020304" pitchFamily="18" charset="0"/>
              </a:rPr>
            </a:br>
            <a:r>
              <a:rPr lang="en-US" sz="900" dirty="0">
                <a:effectLst/>
                <a:latin typeface="AvenirNext LT Com Regular" panose="020B0503020202020204" pitchFamily="34" charset="0"/>
                <a:ea typeface="Times New Roman" panose="02020603050405020304" pitchFamily="18" charset="0"/>
              </a:rPr>
              <a:t>To compare different sets of stocks, equal-weighting is used to assign the same importance to each stock in the portfolios and base them on their results rather than their size.</a:t>
            </a:r>
          </a:p>
          <a:p>
            <a:pPr algn="l">
              <a:lnSpc>
                <a:spcPts val="1125"/>
              </a:lnSpc>
              <a:spcAft>
                <a:spcPts val="800"/>
              </a:spcAft>
            </a:pPr>
            <a:r>
              <a:rPr lang="en-US" sz="900" b="1" spc="-10" dirty="0">
                <a:solidFill>
                  <a:srgbClr val="231F20"/>
                </a:solidFill>
                <a:latin typeface="AvenirNext LT Com Regular" panose="020B0503020202020204" pitchFamily="34" charset="0"/>
              </a:rPr>
              <a:t>Foreign exchange changes</a:t>
            </a:r>
            <a:br>
              <a:rPr lang="en-US" sz="900" spc="-10" dirty="0">
                <a:solidFill>
                  <a:srgbClr val="231F20"/>
                </a:solidFill>
                <a:latin typeface="AvenirNext LT Com Regular" panose="020B0503020202020204" pitchFamily="34" charset="0"/>
              </a:rPr>
            </a:br>
            <a:r>
              <a:rPr lang="en-US" sz="900" spc="-10" dirty="0">
                <a:solidFill>
                  <a:srgbClr val="231F20"/>
                </a:solidFill>
                <a:latin typeface="AvenirNext LT Com Regular" panose="020B0503020202020204" pitchFamily="34" charset="0"/>
              </a:rPr>
              <a:t>Foreign exchange changes refer to changes over time in how much currency one can trade for a given amount of another currency. </a:t>
            </a:r>
          </a:p>
          <a:p>
            <a:pPr algn="l">
              <a:lnSpc>
                <a:spcPts val="1125"/>
              </a:lnSpc>
              <a:spcAft>
                <a:spcPts val="800"/>
              </a:spcAft>
            </a:pPr>
            <a:r>
              <a:rPr lang="en-US" sz="900" b="1" spc="-10" dirty="0">
                <a:solidFill>
                  <a:srgbClr val="231F20"/>
                </a:solidFill>
                <a:latin typeface="AvenirNext LT Com Regular" panose="020B0503020202020204" pitchFamily="34" charset="0"/>
              </a:rPr>
              <a:t>Magnificent 7</a:t>
            </a:r>
            <a:br>
              <a:rPr lang="en-US" sz="900" spc="-10" dirty="0">
                <a:solidFill>
                  <a:srgbClr val="231F20"/>
                </a:solidFill>
                <a:latin typeface="AvenirNext LT Com Regular" panose="020B0503020202020204" pitchFamily="34" charset="0"/>
              </a:rPr>
            </a:br>
            <a:r>
              <a:rPr lang="en-US" sz="900" spc="-10" dirty="0">
                <a:solidFill>
                  <a:srgbClr val="231F20"/>
                </a:solidFill>
                <a:latin typeface="AvenirNext LT Com Regular" panose="020B0503020202020204" pitchFamily="34" charset="0"/>
              </a:rPr>
              <a:t>Magnificent 7 refers to seven companies (Microsoft, Apple, Alphabet, Amazon, NVIDIA, Meta and Tesla) whose stocks came to dominate the U.S. stock market indexes in 2023. The phenomenon is reminiscent of previous periods of market concentration, including "FAANG" stocks in the mid-2010s and "Nifty 50" stocks in the 1960s and '70s.</a:t>
            </a:r>
          </a:p>
          <a:p>
            <a:pPr algn="l">
              <a:lnSpc>
                <a:spcPts val="1125"/>
              </a:lnSpc>
              <a:spcAft>
                <a:spcPts val="100"/>
              </a:spcAft>
            </a:pPr>
            <a:r>
              <a:rPr lang="en-US" sz="900" b="1" spc="-10" dirty="0">
                <a:solidFill>
                  <a:srgbClr val="231F20"/>
                </a:solidFill>
                <a:latin typeface="AvenirNext LT Com Regular" panose="020B0503020202020204" pitchFamily="34" charset="0"/>
              </a:rPr>
              <a:t>Mean </a:t>
            </a:r>
          </a:p>
          <a:p>
            <a:pPr algn="l">
              <a:lnSpc>
                <a:spcPts val="1125"/>
              </a:lnSpc>
              <a:spcAft>
                <a:spcPts val="800"/>
              </a:spcAft>
            </a:pPr>
            <a:r>
              <a:rPr lang="en-US" sz="900" spc="-10" dirty="0">
                <a:solidFill>
                  <a:srgbClr val="231F20"/>
                </a:solidFill>
                <a:latin typeface="AvenirNext LT Com Regular" panose="020B0503020202020204" pitchFamily="34" charset="0"/>
              </a:rPr>
              <a:t>A mean calculation is equivalent to the average of a set of numbers. </a:t>
            </a:r>
          </a:p>
          <a:p>
            <a:pPr algn="l">
              <a:lnSpc>
                <a:spcPts val="1125"/>
              </a:lnSpc>
              <a:spcAft>
                <a:spcPts val="100"/>
              </a:spcAft>
            </a:pPr>
            <a:r>
              <a:rPr lang="en-US" sz="900" b="1" spc="-10" dirty="0">
                <a:solidFill>
                  <a:srgbClr val="231F20"/>
                </a:solidFill>
                <a:latin typeface="AvenirNext LT Com Regular" panose="020B0503020202020204" pitchFamily="34" charset="0"/>
              </a:rPr>
              <a:t>Multiple </a:t>
            </a:r>
          </a:p>
          <a:p>
            <a:pPr algn="l">
              <a:lnSpc>
                <a:spcPts val="1125"/>
              </a:lnSpc>
              <a:spcAft>
                <a:spcPts val="800"/>
              </a:spcAft>
            </a:pPr>
            <a:r>
              <a:rPr lang="en-US" sz="900" spc="-10" dirty="0">
                <a:solidFill>
                  <a:srgbClr val="231F20"/>
                </a:solidFill>
                <a:latin typeface="AvenirNext LT Com Regular" panose="020B0503020202020204" pitchFamily="34" charset="0"/>
              </a:rPr>
              <a:t>A way to assess how a company is doing by dividing one variable by another. In this presentation, the multiple is measured by the P/E, or price-to-earnings ratio. </a:t>
            </a:r>
          </a:p>
          <a:p>
            <a:pPr algn="l">
              <a:lnSpc>
                <a:spcPts val="1125"/>
              </a:lnSpc>
              <a:spcAft>
                <a:spcPts val="100"/>
              </a:spcAft>
            </a:pPr>
            <a:r>
              <a:rPr lang="en-US" sz="900" b="1" spc="-10" dirty="0">
                <a:solidFill>
                  <a:srgbClr val="231F20"/>
                </a:solidFill>
                <a:latin typeface="AvenirNext LT Com Regular" panose="020B0503020202020204" pitchFamily="34" charset="0"/>
              </a:rPr>
              <a:t>Multiple expansion </a:t>
            </a:r>
          </a:p>
          <a:p>
            <a:pPr algn="l">
              <a:lnSpc>
                <a:spcPts val="1125"/>
              </a:lnSpc>
              <a:spcAft>
                <a:spcPts val="800"/>
              </a:spcAft>
            </a:pPr>
            <a:r>
              <a:rPr lang="en-US" sz="900" spc="-10" dirty="0">
                <a:solidFill>
                  <a:srgbClr val="231F20"/>
                </a:solidFill>
                <a:latin typeface="AvenirNext LT Com Regular" panose="020B0503020202020204" pitchFamily="34" charset="0"/>
              </a:rPr>
              <a:t>A situation in which one sells a stock at a higher valuation multiple than one bought it at.</a:t>
            </a:r>
          </a:p>
          <a:p>
            <a:pPr algn="l">
              <a:lnSpc>
                <a:spcPts val="1125"/>
              </a:lnSpc>
              <a:spcAft>
                <a:spcPts val="800"/>
              </a:spcAft>
            </a:pPr>
            <a:r>
              <a:rPr kumimoji="0" lang="en-US" sz="900" b="1" i="0" u="none" strike="noStrike" kern="0" cap="none" spc="-10" normalizeH="0" baseline="0" noProof="0" dirty="0">
                <a:ln>
                  <a:noFill/>
                </a:ln>
                <a:solidFill>
                  <a:srgbClr val="231F20"/>
                </a:solidFill>
                <a:effectLst/>
                <a:uLnTx/>
                <a:uFillTx/>
                <a:latin typeface="AvenirNext LT Com Regular" panose="020B0503020202020204" pitchFamily="34" charset="0"/>
                <a:sym typeface="Avenir Next LT Com Regular"/>
              </a:rPr>
              <a:t>Price-to-earnings (P/E) ratio</a:t>
            </a:r>
            <a:br>
              <a:rPr kumimoji="0" lang="en-US" sz="900" b="0" i="0" u="none" strike="noStrike" kern="0" cap="none" spc="-10" normalizeH="0" baseline="0" noProof="0" dirty="0">
                <a:ln>
                  <a:noFill/>
                </a:ln>
                <a:solidFill>
                  <a:srgbClr val="231F20"/>
                </a:solidFill>
                <a:effectLst/>
                <a:uLnTx/>
                <a:uFillTx/>
                <a:latin typeface="AvenirNext LT Com Regular" panose="020B0503020202020204" pitchFamily="34" charset="0"/>
                <a:sym typeface="Avenir Next LT Com Regular"/>
              </a:rPr>
            </a:br>
            <a:r>
              <a:rPr kumimoji="0" lang="en-US" sz="900" b="0" i="0" u="none" strike="noStrike" kern="0" cap="none" spc="-10" normalizeH="0" baseline="0" noProof="0" dirty="0">
                <a:ln>
                  <a:noFill/>
                </a:ln>
                <a:solidFill>
                  <a:srgbClr val="231F20"/>
                </a:solidFill>
                <a:effectLst/>
                <a:uLnTx/>
                <a:uFillTx/>
                <a:latin typeface="AvenirNext LT Com Regular" panose="020B0503020202020204" pitchFamily="34" charset="0"/>
                <a:sym typeface="Avenir Next LT Com Regular"/>
              </a:rPr>
              <a:t>The price-to-earnings (P/E) ratio refers to a company's price per share of stock divided by the company's earnings per share. Also known as the earnings multiple, this measurement is a common tool in fundamental analysis that helps compare how relatively expensive one company's stock may be compared to another’s. </a:t>
            </a:r>
          </a:p>
          <a:p>
            <a:pPr algn="l">
              <a:lnSpc>
                <a:spcPts val="1125"/>
              </a:lnSpc>
              <a:spcAft>
                <a:spcPts val="800"/>
              </a:spcAft>
            </a:pPr>
            <a:r>
              <a:rPr lang="en-US" sz="900" b="1" spc="-10" dirty="0">
                <a:solidFill>
                  <a:srgbClr val="231F20"/>
                </a:solidFill>
                <a:latin typeface="AvenirNext LT Com Regular" panose="020B0503020202020204" pitchFamily="34" charset="0"/>
              </a:rPr>
              <a:t>Standard deviation </a:t>
            </a:r>
            <a:br>
              <a:rPr lang="en-US" sz="900" spc="-10" dirty="0">
                <a:solidFill>
                  <a:srgbClr val="231F20"/>
                </a:solidFill>
                <a:latin typeface="AvenirNext LT Com Regular" panose="020B0503020202020204" pitchFamily="34" charset="0"/>
              </a:rPr>
            </a:br>
            <a:r>
              <a:rPr lang="en-US" sz="900" spc="-10" dirty="0">
                <a:solidFill>
                  <a:srgbClr val="231F20"/>
                </a:solidFill>
                <a:latin typeface="AvenirNext LT Com Regular" panose="020B0503020202020204" pitchFamily="34" charset="0"/>
              </a:rPr>
              <a:t>Annualized standard deviation (based on monthly returns) is a common measure of absolute volatility that tells how returns over time have varied from the mean. A lower number signifies lower volatility.</a:t>
            </a:r>
          </a:p>
          <a:p>
            <a:pPr algn="l">
              <a:lnSpc>
                <a:spcPts val="1125"/>
              </a:lnSpc>
              <a:spcAft>
                <a:spcPts val="800"/>
              </a:spcAft>
            </a:pPr>
            <a:endParaRPr lang="en-US" sz="900" dirty="0">
              <a:effectLst/>
              <a:latin typeface="AvenirNext LT Com Regular" panose="020B0503020202020204" pitchFamily="34" charset="0"/>
              <a:ea typeface="Times New Roman" panose="02020603050405020304" pitchFamily="18" charset="0"/>
            </a:endParaRPr>
          </a:p>
        </p:txBody>
      </p:sp>
    </p:spTree>
    <p:extLst>
      <p:ext uri="{BB962C8B-B14F-4D97-AF65-F5344CB8AC3E}">
        <p14:creationId xmlns:p14="http://schemas.microsoft.com/office/powerpoint/2010/main" val="3772649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87039A7-EB1F-5506-9C4C-78F90BC2A8F3}"/>
              </a:ext>
            </a:extLst>
          </p:cNvPr>
          <p:cNvSpPr>
            <a:spLocks noGrp="1"/>
          </p:cNvSpPr>
          <p:nvPr>
            <p:ph type="sldNum" sz="quarter" idx="11"/>
          </p:nvPr>
        </p:nvSpPr>
        <p:spPr/>
        <p:txBody>
          <a:bodyPr/>
          <a:lstStyle/>
          <a:p>
            <a:pPr marL="0" marR="0" lvl="0" indent="0" algn="r" defTabSz="228600" rtl="0" eaLnBrk="1" fontAlgn="auto" latinLnBrk="0" hangingPunct="0">
              <a:lnSpc>
                <a:spcPct val="110000"/>
              </a:lnSpc>
              <a:spcBef>
                <a:spcPts val="1200"/>
              </a:spcBef>
              <a:spcAft>
                <a:spcPts val="0"/>
              </a:spcAft>
              <a:buClrTx/>
              <a:buSzTx/>
              <a:buFontTx/>
              <a:buNone/>
              <a:tabLst/>
              <a:defRPr/>
            </a:pPr>
            <a:fld id="{86CB4B4D-7CA3-9044-876B-883B54F8677D}" type="slidenum">
              <a:rPr kumimoji="0" lang="en-US" sz="800" b="0" i="0" u="none" strike="noStrike" kern="0" cap="none" spc="0" normalizeH="0" baseline="0" noProof="0" smtClean="0">
                <a:ln>
                  <a:noFill/>
                </a:ln>
                <a:solidFill>
                  <a:srgbClr val="000000"/>
                </a:solidFill>
                <a:effectLst/>
                <a:uLnTx/>
                <a:uFillTx/>
                <a:latin typeface="AvenirNext LT Com Regular" panose="020B0503020202020204" pitchFamily="34" charset="0"/>
                <a:sym typeface="Avenir Next LT Com Regular"/>
              </a:rPr>
              <a:pPr marL="0" marR="0" lvl="0" indent="0" algn="r" defTabSz="228600" rtl="0" eaLnBrk="1" fontAlgn="auto" latinLnBrk="0" hangingPunct="0">
                <a:lnSpc>
                  <a:spcPct val="110000"/>
                </a:lnSpc>
                <a:spcBef>
                  <a:spcPts val="1200"/>
                </a:spcBef>
                <a:spcAft>
                  <a:spcPts val="0"/>
                </a:spcAft>
                <a:buClrTx/>
                <a:buSzTx/>
                <a:buFontTx/>
                <a:buNone/>
                <a:tabLst/>
                <a:defRPr/>
              </a:pPr>
              <a:t>15</a:t>
            </a:fld>
            <a:endParaRPr kumimoji="0" lang="en-US" sz="800" b="0" i="0" u="none" strike="noStrike" kern="0" cap="none" spc="0" normalizeH="0" baseline="0" noProof="0" dirty="0">
              <a:ln>
                <a:noFill/>
              </a:ln>
              <a:solidFill>
                <a:srgbClr val="000000"/>
              </a:solidFill>
              <a:effectLst/>
              <a:uLnTx/>
              <a:uFillTx/>
              <a:latin typeface="AvenirNext LT Com Regular" panose="020B0503020202020204" pitchFamily="34" charset="0"/>
              <a:sym typeface="Avenir Next LT Com Regular"/>
            </a:endParaRPr>
          </a:p>
        </p:txBody>
      </p:sp>
      <p:sp>
        <p:nvSpPr>
          <p:cNvPr id="4" name="Title 5">
            <a:extLst>
              <a:ext uri="{FF2B5EF4-FFF2-40B4-BE49-F238E27FC236}">
                <a16:creationId xmlns:a16="http://schemas.microsoft.com/office/drawing/2014/main" id="{B2CCB760-15F8-EFD8-B522-F4A39C57A7E6}"/>
              </a:ext>
            </a:extLst>
          </p:cNvPr>
          <p:cNvSpPr>
            <a:spLocks noGrp="1"/>
          </p:cNvSpPr>
          <p:nvPr>
            <p:ph type="title"/>
          </p:nvPr>
        </p:nvSpPr>
        <p:spPr/>
        <p:txBody>
          <a:bodyPr/>
          <a:lstStyle/>
          <a:p>
            <a:r>
              <a:rPr lang="en-US" dirty="0"/>
              <a:t>Key terms and glossary (continued)</a:t>
            </a:r>
          </a:p>
        </p:txBody>
      </p:sp>
      <p:sp>
        <p:nvSpPr>
          <p:cNvPr id="5" name="object 36">
            <a:extLst>
              <a:ext uri="{FF2B5EF4-FFF2-40B4-BE49-F238E27FC236}">
                <a16:creationId xmlns:a16="http://schemas.microsoft.com/office/drawing/2014/main" id="{EA06554F-8828-F87C-A3B7-19232AE647C5}"/>
              </a:ext>
            </a:extLst>
          </p:cNvPr>
          <p:cNvSpPr txBox="1"/>
          <p:nvPr/>
        </p:nvSpPr>
        <p:spPr>
          <a:xfrm>
            <a:off x="571500" y="1011243"/>
            <a:ext cx="5372100" cy="4650893"/>
          </a:xfrm>
          <a:prstGeom prst="rect">
            <a:avLst/>
          </a:prstGeom>
        </p:spPr>
        <p:txBody>
          <a:bodyPr vert="horz" wrap="square" lIns="0" tIns="15688" rIns="0" bIns="0" rtlCol="0">
            <a:spAutoFit/>
          </a:bodyPr>
          <a:lstStyle/>
          <a:p>
            <a:pPr marL="0" marR="0" lvl="0" indent="0" algn="l" defTabSz="228600" rtl="0" eaLnBrk="1" fontAlgn="auto" latinLnBrk="0" hangingPunct="0">
              <a:lnSpc>
                <a:spcPts val="1150"/>
              </a:lnSpc>
              <a:spcBef>
                <a:spcPts val="1200"/>
              </a:spcBef>
              <a:spcAft>
                <a:spcPts val="1000"/>
              </a:spcAft>
              <a:buClrTx/>
              <a:buSzTx/>
              <a:buFontTx/>
              <a:buNone/>
              <a:tabLst/>
              <a:defRPr/>
            </a:pPr>
            <a:r>
              <a:rPr kumimoji="0" lang="en-US" sz="1400" b="1" i="0" u="none" strike="noStrike" kern="0" cap="none" spc="-10" normalizeH="0" baseline="0" noProof="0" dirty="0">
                <a:ln>
                  <a:noFill/>
                </a:ln>
                <a:solidFill>
                  <a:srgbClr val="231F20"/>
                </a:solidFill>
                <a:effectLst/>
                <a:uLnTx/>
                <a:uFillTx/>
                <a:latin typeface="AvenirNext LT Com Regular" panose="020B0503020202020204" pitchFamily="34" charset="0"/>
                <a:sym typeface="Avenir Next LT Com Regular"/>
              </a:rPr>
              <a:t>Index definitions</a:t>
            </a:r>
          </a:p>
          <a:p>
            <a:pPr marL="0" marR="0" lvl="0" indent="0" algn="l" defTabSz="228600" rtl="0" eaLnBrk="1" fontAlgn="auto" latinLnBrk="0" hangingPunct="0">
              <a:lnSpc>
                <a:spcPts val="1125"/>
              </a:lnSpc>
              <a:spcBef>
                <a:spcPts val="0"/>
              </a:spcBef>
              <a:spcAft>
                <a:spcPts val="800"/>
              </a:spcAft>
              <a:buClrTx/>
              <a:buSzTx/>
              <a:buFontTx/>
              <a:buNone/>
              <a:tabLst/>
              <a:defRPr/>
            </a:pPr>
            <a:r>
              <a:rPr kumimoji="0" lang="en-US" sz="900" b="1" i="0" u="none" strike="noStrike" kern="0" cap="none" spc="-10" normalizeH="0" baseline="0" noProof="0" dirty="0">
                <a:ln>
                  <a:noFill/>
                </a:ln>
                <a:solidFill>
                  <a:srgbClr val="231F20"/>
                </a:solidFill>
                <a:effectLst/>
                <a:uLnTx/>
                <a:uFillTx/>
                <a:latin typeface="AvenirNext LT Com Regular" panose="020B0503020202020204" pitchFamily="34" charset="0"/>
                <a:sym typeface="Avenir Next LT Com Regular"/>
              </a:rPr>
              <a:t>J.P. Morgan U.S. Real Broad Effective Exchange Rate Index </a:t>
            </a:r>
            <a:br>
              <a:rPr kumimoji="0" lang="en-US" sz="900" i="0" u="none" strike="noStrike" kern="0" cap="none" spc="-10" normalizeH="0" baseline="0" noProof="0" dirty="0">
                <a:ln>
                  <a:noFill/>
                </a:ln>
                <a:solidFill>
                  <a:srgbClr val="231F20"/>
                </a:solidFill>
                <a:effectLst/>
                <a:uLnTx/>
                <a:uFillTx/>
                <a:latin typeface="AvenirNext LT Com Regular" panose="020B0503020202020204" pitchFamily="34" charset="0"/>
                <a:sym typeface="Avenir Next LT Com Regular"/>
              </a:rPr>
            </a:br>
            <a:r>
              <a:rPr kumimoji="0" lang="en-US" sz="900" i="0" u="none" strike="noStrike" kern="0" cap="none" spc="-10" normalizeH="0" baseline="0" noProof="0" dirty="0">
                <a:ln>
                  <a:noFill/>
                </a:ln>
                <a:solidFill>
                  <a:srgbClr val="231F20"/>
                </a:solidFill>
                <a:effectLst/>
                <a:uLnTx/>
                <a:uFillTx/>
                <a:latin typeface="AvenirNext LT Com Regular" panose="020B0503020202020204" pitchFamily="34" charset="0"/>
                <a:sym typeface="Avenir Next LT Com Regular"/>
              </a:rPr>
              <a:t>The Real Broad Effective Exchange Rate Index is an index of real effective exchange rates calculated as weighted averages of bilateral exchange rates adjusted to reflect the impacts of inflation. This index helps gauge how changes in the U.S. dollar's exchange rate impact international trade competitiveness. </a:t>
            </a:r>
          </a:p>
          <a:p>
            <a:pPr marL="0" marR="0" lvl="0" indent="0" algn="l" defTabSz="228600" rtl="0" eaLnBrk="1" fontAlgn="auto" latinLnBrk="0" hangingPunct="0">
              <a:lnSpc>
                <a:spcPts val="1125"/>
              </a:lnSpc>
              <a:spcBef>
                <a:spcPts val="0"/>
              </a:spcBef>
              <a:spcAft>
                <a:spcPts val="800"/>
              </a:spcAft>
              <a:buClrTx/>
              <a:buSzTx/>
              <a:buFontTx/>
              <a:buNone/>
              <a:tabLst/>
              <a:defRPr/>
            </a:pPr>
            <a:r>
              <a:rPr kumimoji="0" lang="en-US" sz="900" b="1" i="0" u="none" strike="noStrike" kern="0" cap="none" spc="-10" normalizeH="0" baseline="0" noProof="0" dirty="0">
                <a:ln>
                  <a:noFill/>
                </a:ln>
                <a:solidFill>
                  <a:srgbClr val="231F20"/>
                </a:solidFill>
                <a:effectLst/>
                <a:uLnTx/>
                <a:uFillTx/>
                <a:latin typeface="AvenirNext LT Com Regular" panose="020B0503020202020204" pitchFamily="34" charset="0"/>
                <a:sym typeface="Avenir Next LT Com Regular"/>
              </a:rPr>
              <a:t>MSCI All Country World ex USA Index </a:t>
            </a:r>
            <a:br>
              <a:rPr kumimoji="0" lang="en-US" sz="900" i="0" u="none" strike="noStrike" kern="0" cap="none" spc="-10" normalizeH="0" baseline="0" noProof="0" dirty="0">
                <a:ln>
                  <a:noFill/>
                </a:ln>
                <a:solidFill>
                  <a:srgbClr val="231F20"/>
                </a:solidFill>
                <a:effectLst/>
                <a:uLnTx/>
                <a:uFillTx/>
                <a:latin typeface="AvenirNext LT Com Regular" panose="020B0503020202020204" pitchFamily="34" charset="0"/>
                <a:sym typeface="Avenir Next LT Com Regular"/>
              </a:rPr>
            </a:br>
            <a:r>
              <a:rPr kumimoji="0" lang="en-US" sz="900" i="0" u="none" strike="noStrike" kern="0" cap="none" spc="-10" normalizeH="0" baseline="0" noProof="0" dirty="0">
                <a:ln>
                  <a:noFill/>
                </a:ln>
                <a:solidFill>
                  <a:srgbClr val="231F20"/>
                </a:solidFill>
                <a:effectLst/>
                <a:uLnTx/>
                <a:uFillTx/>
                <a:latin typeface="AvenirNext LT Com Regular" panose="020B0503020202020204" pitchFamily="34" charset="0"/>
                <a:sym typeface="Avenir Next LT Com Regular"/>
              </a:rPr>
              <a:t>MSCI All Country World ex USA Index is a free float-adjusted market capitalization weighted index that is designed to measure equity market results in the global developed and emerging markets, excluding the United States. The index consists of more than 40 developed and emerging market country indexes. Results reflect dividends gross of withholding taxes through December 31, 2000, and dividends net of withholding taxes thereafter. This index is unmanaged, and its results include reinvested dividends and/or distributions but do not reflect the effect of sales charges, commissions, account fees, expenses or U.S. federal income taxes. </a:t>
            </a:r>
          </a:p>
          <a:p>
            <a:pPr marL="0" marR="0" lvl="0" indent="0" algn="l" defTabSz="228600" rtl="0" eaLnBrk="1" fontAlgn="auto" latinLnBrk="0" hangingPunct="0">
              <a:lnSpc>
                <a:spcPts val="1125"/>
              </a:lnSpc>
              <a:spcBef>
                <a:spcPts val="0"/>
              </a:spcBef>
              <a:spcAft>
                <a:spcPts val="800"/>
              </a:spcAft>
              <a:buClrTx/>
              <a:buSzTx/>
              <a:buFontTx/>
              <a:buNone/>
              <a:tabLst/>
              <a:defRPr/>
            </a:pPr>
            <a:r>
              <a:rPr kumimoji="0" lang="en-US" sz="900" b="1" i="0" u="none" strike="noStrike" kern="0" cap="none" spc="-10" normalizeH="0" baseline="0" noProof="0" dirty="0">
                <a:ln>
                  <a:noFill/>
                </a:ln>
                <a:solidFill>
                  <a:srgbClr val="231F20"/>
                </a:solidFill>
                <a:effectLst/>
                <a:uLnTx/>
                <a:uFillTx/>
                <a:latin typeface="AvenirNext LT Com Regular" panose="020B0503020202020204" pitchFamily="34" charset="0"/>
                <a:sym typeface="Avenir Next LT Com Regular"/>
              </a:rPr>
              <a:t>MSCI All Country World Index (ACWI) Large Cap Index </a:t>
            </a:r>
            <a:br>
              <a:rPr kumimoji="0" lang="en-US" sz="900" i="0" u="none" strike="noStrike" kern="0" cap="none" spc="-10" normalizeH="0" baseline="0" noProof="0" dirty="0">
                <a:ln>
                  <a:noFill/>
                </a:ln>
                <a:solidFill>
                  <a:srgbClr val="231F20"/>
                </a:solidFill>
                <a:effectLst/>
                <a:uLnTx/>
                <a:uFillTx/>
                <a:latin typeface="AvenirNext LT Com Regular" panose="020B0503020202020204" pitchFamily="34" charset="0"/>
                <a:sym typeface="Avenir Next LT Com Regular"/>
              </a:rPr>
            </a:br>
            <a:r>
              <a:rPr kumimoji="0" lang="en-US" sz="900" i="0" u="none" strike="noStrike" kern="0" cap="none" spc="-10" normalizeH="0" baseline="0" noProof="0" dirty="0">
                <a:ln>
                  <a:noFill/>
                </a:ln>
                <a:solidFill>
                  <a:srgbClr val="231F20"/>
                </a:solidFill>
                <a:effectLst/>
                <a:uLnTx/>
                <a:uFillTx/>
                <a:latin typeface="AvenirNext LT Com Regular" panose="020B0503020202020204" pitchFamily="34" charset="0"/>
                <a:sym typeface="Avenir Next LT Com Regular"/>
              </a:rPr>
              <a:t>The MSCI ACWI Large Cap Index captures large cap representation across 23 Developed Markets and 24 Emerging Markets countries. With 1,179 constituents, the index covers about 70% of the free float-adjusted market capitalization in each country. </a:t>
            </a:r>
          </a:p>
          <a:p>
            <a:pPr marL="0" marR="0" lvl="0" indent="0" algn="l" defTabSz="228600" rtl="0" eaLnBrk="1" fontAlgn="auto" latinLnBrk="0" hangingPunct="0">
              <a:lnSpc>
                <a:spcPts val="1125"/>
              </a:lnSpc>
              <a:spcBef>
                <a:spcPts val="0"/>
              </a:spcBef>
              <a:spcAft>
                <a:spcPts val="800"/>
              </a:spcAft>
              <a:buClrTx/>
              <a:buSzTx/>
              <a:buFontTx/>
              <a:buNone/>
              <a:tabLst/>
              <a:defRPr/>
            </a:pPr>
            <a:r>
              <a:rPr kumimoji="0" lang="en-US" sz="900" b="1" i="0" u="none" strike="noStrike" kern="0" cap="none" spc="-10" normalizeH="0" baseline="0" noProof="0" dirty="0">
                <a:ln>
                  <a:noFill/>
                </a:ln>
                <a:solidFill>
                  <a:srgbClr val="231F20"/>
                </a:solidFill>
                <a:effectLst/>
                <a:uLnTx/>
                <a:uFillTx/>
                <a:latin typeface="AvenirNext LT Com Regular" panose="020B0503020202020204" pitchFamily="34" charset="0"/>
                <a:sym typeface="Avenir Next LT Com Regular"/>
              </a:rPr>
              <a:t>MSCI All Country World Small Cap Index </a:t>
            </a:r>
            <a:br>
              <a:rPr kumimoji="0" lang="en-US" sz="900" i="0" u="none" strike="noStrike" kern="0" cap="none" spc="-10" normalizeH="0" baseline="0" noProof="0" dirty="0">
                <a:ln>
                  <a:noFill/>
                </a:ln>
                <a:solidFill>
                  <a:srgbClr val="231F20"/>
                </a:solidFill>
                <a:effectLst/>
                <a:uLnTx/>
                <a:uFillTx/>
                <a:latin typeface="AvenirNext LT Com Regular" panose="020B0503020202020204" pitchFamily="34" charset="0"/>
                <a:sym typeface="Avenir Next LT Com Regular"/>
              </a:rPr>
            </a:br>
            <a:r>
              <a:rPr kumimoji="0" lang="en-US" sz="900" i="0" u="none" strike="noStrike" kern="0" cap="none" spc="-10" normalizeH="0" baseline="0" noProof="0" dirty="0">
                <a:ln>
                  <a:noFill/>
                </a:ln>
                <a:solidFill>
                  <a:srgbClr val="231F20"/>
                </a:solidFill>
                <a:effectLst/>
                <a:uLnTx/>
                <a:uFillTx/>
                <a:latin typeface="AvenirNext LT Com Regular" panose="020B0503020202020204" pitchFamily="34" charset="0"/>
                <a:sym typeface="Avenir Next LT Com Regular"/>
              </a:rPr>
              <a:t>MSCI All Country World Small Cap Index is a free float-adjusted market capitalization-weighted index that is designed to measure equity market results of smaller capitalization companies in both developed and emerging markets. Results reflect dividends net of withholding taxes. This index is unmanaged, and its results include reinvested dividends and/or distributions but do not reflect the effect of sales charges, commissions, account fees, expenses or U.S. federal income taxes.</a:t>
            </a:r>
          </a:p>
          <a:p>
            <a:pPr marL="0" marR="0" lvl="0" indent="0" algn="l" defTabSz="228600" rtl="0" eaLnBrk="1" fontAlgn="auto" latinLnBrk="0" hangingPunct="0">
              <a:lnSpc>
                <a:spcPts val="1125"/>
              </a:lnSpc>
              <a:spcBef>
                <a:spcPts val="0"/>
              </a:spcBef>
              <a:spcAft>
                <a:spcPts val="800"/>
              </a:spcAft>
              <a:buClrTx/>
              <a:buSzTx/>
              <a:buFontTx/>
              <a:buNone/>
              <a:tabLst/>
              <a:defRPr/>
            </a:pPr>
            <a:r>
              <a:rPr kumimoji="0" lang="en-US" sz="900" b="1" i="0" u="none" strike="noStrike" kern="0" cap="none" spc="-10" normalizeH="0" baseline="0" noProof="0" dirty="0">
                <a:ln>
                  <a:noFill/>
                </a:ln>
                <a:solidFill>
                  <a:srgbClr val="231F20"/>
                </a:solidFill>
                <a:effectLst/>
                <a:uLnTx/>
                <a:uFillTx/>
                <a:latin typeface="AvenirNext LT Com Regular" panose="020B0503020202020204" pitchFamily="34" charset="0"/>
                <a:sym typeface="Avenir Next LT Com Regular"/>
              </a:rPr>
              <a:t>MSCI EAFE Index</a:t>
            </a:r>
            <a:br>
              <a:rPr kumimoji="0" lang="en-US" sz="900" b="0" i="0" u="none" strike="noStrike" kern="0" cap="none" spc="-10" normalizeH="0" baseline="0" noProof="0" dirty="0">
                <a:ln>
                  <a:noFill/>
                </a:ln>
                <a:solidFill>
                  <a:srgbClr val="231F20"/>
                </a:solidFill>
                <a:effectLst/>
                <a:uLnTx/>
                <a:uFillTx/>
                <a:latin typeface="AvenirNext LT Com Regular" panose="020B0503020202020204" pitchFamily="34" charset="0"/>
                <a:sym typeface="Avenir Next LT Com Regular"/>
              </a:rPr>
            </a:br>
            <a:r>
              <a:rPr kumimoji="0" lang="en-US" sz="900" b="0" i="0" u="none" strike="noStrike" kern="0" cap="none" spc="-10" normalizeH="0" baseline="0" noProof="0" dirty="0">
                <a:ln>
                  <a:noFill/>
                </a:ln>
                <a:solidFill>
                  <a:srgbClr val="231F20"/>
                </a:solidFill>
                <a:effectLst/>
                <a:uLnTx/>
                <a:uFillTx/>
                <a:latin typeface="AvenirNext LT Com Regular" panose="020B0503020202020204" pitchFamily="34" charset="0"/>
                <a:sym typeface="Avenir Next LT Com Regular"/>
              </a:rPr>
              <a:t>MSCI EAFE (Europe, Australasia, Far East) Index is a free float-adjusted market capitalization weighted index that is designed to measure developed equity market results, excluding the United States and Canada. Results reflect dividends net of withholding taxes. This index is unmanaged, and its results include reinvested dividends and/or distributions but do not reflect the effect of sales charges, commissions, account fees, expenses or U.S. federal income taxes. </a:t>
            </a:r>
          </a:p>
        </p:txBody>
      </p:sp>
      <p:sp>
        <p:nvSpPr>
          <p:cNvPr id="6" name="TextBox 5">
            <a:extLst>
              <a:ext uri="{FF2B5EF4-FFF2-40B4-BE49-F238E27FC236}">
                <a16:creationId xmlns:a16="http://schemas.microsoft.com/office/drawing/2014/main" id="{9F26C6C6-691A-6C27-82ED-D5F16924A09D}"/>
              </a:ext>
            </a:extLst>
          </p:cNvPr>
          <p:cNvSpPr txBox="1"/>
          <p:nvPr/>
        </p:nvSpPr>
        <p:spPr>
          <a:xfrm>
            <a:off x="6248402" y="1011243"/>
            <a:ext cx="5231262" cy="4772910"/>
          </a:xfrm>
          <a:prstGeom prst="rect">
            <a:avLst/>
          </a:prstGeom>
          <a:ln w="12700">
            <a:miter lim="400000"/>
          </a:ln>
        </p:spPr>
        <p:txBody>
          <a:bodyPr wrap="square" lIns="0" tIns="0" rIns="0" bIns="0" rtlCol="0">
            <a:spAutoFit/>
          </a:bodyPr>
          <a:lstStyle/>
          <a:p>
            <a:pPr algn="l">
              <a:lnSpc>
                <a:spcPts val="1125"/>
              </a:lnSpc>
              <a:spcAft>
                <a:spcPts val="800"/>
              </a:spcAft>
              <a:defRPr/>
            </a:pPr>
            <a:r>
              <a:rPr kumimoji="0" lang="en-US" sz="900" b="1" i="0" u="none" strike="noStrike" kern="0" cap="none" spc="-10" normalizeH="0" baseline="0" noProof="0" dirty="0">
                <a:ln>
                  <a:noFill/>
                </a:ln>
                <a:solidFill>
                  <a:srgbClr val="231F20"/>
                </a:solidFill>
                <a:effectLst/>
                <a:uLnTx/>
                <a:uFillTx/>
                <a:latin typeface="AvenirNext LT Com Regular" panose="020B0503020202020204" pitchFamily="34" charset="0"/>
                <a:sym typeface="Avenir Next LT Com Regular"/>
              </a:rPr>
              <a:t>MSCI Emerging Markets Index</a:t>
            </a:r>
            <a:br>
              <a:rPr kumimoji="0" lang="en-US" sz="900" b="0" i="0" u="none" strike="noStrike" kern="0" cap="none" spc="-10" normalizeH="0" baseline="0" noProof="0" dirty="0">
                <a:ln>
                  <a:noFill/>
                </a:ln>
                <a:solidFill>
                  <a:srgbClr val="231F20"/>
                </a:solidFill>
                <a:effectLst/>
                <a:uLnTx/>
                <a:uFillTx/>
                <a:latin typeface="AvenirNext LT Com Regular" panose="020B0503020202020204" pitchFamily="34" charset="0"/>
                <a:sym typeface="Avenir Next LT Com Regular"/>
              </a:rPr>
            </a:br>
            <a:r>
              <a:rPr kumimoji="0" lang="en-US" sz="900" b="0" i="0" u="none" strike="noStrike" kern="0" cap="none" spc="-10" normalizeH="0" baseline="0" noProof="0" dirty="0">
                <a:ln>
                  <a:noFill/>
                </a:ln>
                <a:solidFill>
                  <a:srgbClr val="231F20"/>
                </a:solidFill>
                <a:effectLst/>
                <a:uLnTx/>
                <a:uFillTx/>
                <a:latin typeface="AvenirNext LT Com Regular" panose="020B0503020202020204" pitchFamily="34" charset="0"/>
                <a:sym typeface="Avenir Next LT Com Regular"/>
              </a:rPr>
              <a:t>MSCI Emerging Markets Index is a free float-adjusted market capitalization weighted index that is designed to measure equity market results in the global emerging markets, consisting of more than 20 emerging market country indexes. Results reflect dividends gross of withholding taxes through December 31, 2000, and dividends net of withholding taxes thereafter. This index is unmanaged, and its results include reinvested dividends and/or distributions but do not reflect the effect of sales charges, commissions, account fees, expenses or U.S. federal income taxes. </a:t>
            </a:r>
          </a:p>
          <a:p>
            <a:pPr algn="l">
              <a:lnSpc>
                <a:spcPts val="1125"/>
              </a:lnSpc>
              <a:spcAft>
                <a:spcPts val="800"/>
              </a:spcAft>
              <a:defRPr/>
            </a:pPr>
            <a:r>
              <a:rPr kumimoji="0" lang="en-US" sz="900" b="1" i="0" u="none" strike="noStrike" kern="0" cap="none" spc="-10" normalizeH="0" baseline="0" noProof="0" dirty="0">
                <a:ln>
                  <a:noFill/>
                </a:ln>
                <a:solidFill>
                  <a:srgbClr val="231F20"/>
                </a:solidFill>
                <a:effectLst/>
                <a:uLnTx/>
                <a:uFillTx/>
                <a:latin typeface="AvenirNext LT Com Regular" panose="020B0503020202020204" pitchFamily="34" charset="0"/>
                <a:sym typeface="Avenir Next LT Com Regular"/>
              </a:rPr>
              <a:t>MSCI Emerging Markets Investable Market Index (IMI) </a:t>
            </a:r>
            <a:br>
              <a:rPr kumimoji="0" lang="en-US" sz="900" b="1" i="0" u="none" strike="noStrike" kern="0" cap="none" spc="-10" normalizeH="0" baseline="0" noProof="0" dirty="0">
                <a:ln>
                  <a:noFill/>
                </a:ln>
                <a:solidFill>
                  <a:srgbClr val="231F20"/>
                </a:solidFill>
                <a:effectLst/>
                <a:uLnTx/>
                <a:uFillTx/>
                <a:latin typeface="AvenirNext LT Com Regular" panose="020B0503020202020204" pitchFamily="34" charset="0"/>
                <a:sym typeface="Avenir Next LT Com Regular"/>
              </a:rPr>
            </a:br>
            <a:r>
              <a:rPr kumimoji="0" lang="en-US" sz="900" i="0" u="none" strike="noStrike" kern="0" cap="none" spc="-10" normalizeH="0" baseline="0" noProof="0" dirty="0">
                <a:ln>
                  <a:noFill/>
                </a:ln>
                <a:solidFill>
                  <a:srgbClr val="231F20"/>
                </a:solidFill>
                <a:effectLst/>
                <a:uLnTx/>
                <a:uFillTx/>
                <a:latin typeface="AvenirNext LT Com Regular" panose="020B0503020202020204" pitchFamily="34" charset="0"/>
                <a:sym typeface="Avenir Next LT Com Regular"/>
              </a:rPr>
              <a:t>MSCI Emerging Markets Investable Market Index is a free float-adjusted market capitalization weighted index that is designed to measure results of the large-, mid-, and small-capitalization segments of more than 20 emerging equity markets. Results reflect dividends net of withholding taxes. This index is unmanaged, and its results include reinvested dividends and/or distributions but do not reflect the effect of account fees, expenses or U.S. federal income taxes.</a:t>
            </a:r>
          </a:p>
          <a:p>
            <a:pPr algn="l">
              <a:lnSpc>
                <a:spcPts val="1125"/>
              </a:lnSpc>
              <a:spcAft>
                <a:spcPts val="800"/>
              </a:spcAft>
              <a:defRPr/>
            </a:pPr>
            <a:r>
              <a:rPr kumimoji="0" lang="en-US" sz="900" b="1" i="0" u="none" strike="noStrike" kern="0" cap="none" spc="-10" normalizeH="0" baseline="0" noProof="0" dirty="0">
                <a:ln>
                  <a:noFill/>
                </a:ln>
                <a:solidFill>
                  <a:srgbClr val="231F20"/>
                </a:solidFill>
                <a:effectLst/>
                <a:uLnTx/>
                <a:uFillTx/>
                <a:latin typeface="AvenirNext LT Com Regular" panose="020B0503020202020204" pitchFamily="34" charset="0"/>
                <a:sym typeface="Avenir Next LT Com Regular"/>
              </a:rPr>
              <a:t>MSCI Europe Index</a:t>
            </a:r>
            <a:br>
              <a:rPr kumimoji="0" lang="en-US" sz="900" b="0" i="0" u="none" strike="noStrike" kern="0" cap="none" spc="-10" normalizeH="0" baseline="0" noProof="0" dirty="0">
                <a:ln>
                  <a:noFill/>
                </a:ln>
                <a:solidFill>
                  <a:srgbClr val="231F20"/>
                </a:solidFill>
                <a:effectLst/>
                <a:uLnTx/>
                <a:uFillTx/>
                <a:latin typeface="AvenirNext LT Com Regular" panose="020B0503020202020204" pitchFamily="34" charset="0"/>
                <a:sym typeface="Avenir Next LT Com Regular"/>
              </a:rPr>
            </a:br>
            <a:r>
              <a:rPr kumimoji="0" lang="en-US" sz="900" b="0" i="0" u="none" strike="noStrike" kern="0" cap="none" spc="-10" normalizeH="0" baseline="0" noProof="0" dirty="0">
                <a:ln>
                  <a:noFill/>
                </a:ln>
                <a:solidFill>
                  <a:srgbClr val="231F20"/>
                </a:solidFill>
                <a:effectLst/>
                <a:uLnTx/>
                <a:uFillTx/>
                <a:latin typeface="AvenirNext LT Com Regular" panose="020B0503020202020204" pitchFamily="34" charset="0"/>
                <a:sym typeface="Avenir Next LT Com Regular"/>
              </a:rPr>
              <a:t>MSCI Europe Index is a free float-adjusted market capitalization-weighted index that is designed to measure results of more than 10 developed equity markets in Europe. Results reflect dividends net of withholding taxes. This index is unmanaged, and its results include reinvested dividends and/or distributions but do not reflect the effect of sales charges, commissions, account fees, expenses or U.S. federal income taxes. </a:t>
            </a:r>
          </a:p>
          <a:p>
            <a:pPr marL="0" marR="0" lvl="0" indent="0" algn="l" defTabSz="228600" rtl="0" eaLnBrk="1" fontAlgn="auto" latinLnBrk="0" hangingPunct="0">
              <a:lnSpc>
                <a:spcPts val="1150"/>
              </a:lnSpc>
              <a:spcBef>
                <a:spcPts val="0"/>
              </a:spcBef>
              <a:spcAft>
                <a:spcPts val="800"/>
              </a:spcAft>
              <a:buClrTx/>
              <a:buSzTx/>
              <a:buFontTx/>
              <a:buNone/>
              <a:tabLst/>
              <a:defRPr/>
            </a:pPr>
            <a:r>
              <a:rPr kumimoji="0" lang="en-US" sz="900" b="1" i="0" u="none" strike="noStrike" kern="0" cap="none" spc="-10" normalizeH="0" baseline="0" noProof="0" dirty="0">
                <a:ln>
                  <a:noFill/>
                </a:ln>
                <a:solidFill>
                  <a:srgbClr val="231F20"/>
                </a:solidFill>
                <a:effectLst/>
                <a:uLnTx/>
                <a:uFillTx/>
                <a:latin typeface="AvenirNext LT Com Regular" panose="020B0503020202020204" pitchFamily="34" charset="0"/>
                <a:sym typeface="Avenir Next LT Com Regular"/>
              </a:rPr>
              <a:t>MSCI Japan Index</a:t>
            </a:r>
            <a:br>
              <a:rPr kumimoji="0" lang="en-US" sz="900" b="0" i="0" u="none" strike="noStrike" kern="0" cap="none" spc="-10" normalizeH="0" baseline="0" noProof="0" dirty="0">
                <a:ln>
                  <a:noFill/>
                </a:ln>
                <a:solidFill>
                  <a:srgbClr val="231F20"/>
                </a:solidFill>
                <a:effectLst/>
                <a:uLnTx/>
                <a:uFillTx/>
                <a:latin typeface="AvenirNext LT Com Regular" panose="020B0503020202020204" pitchFamily="34" charset="0"/>
                <a:sym typeface="Avenir Next LT Com Regular"/>
              </a:rPr>
            </a:br>
            <a:r>
              <a:rPr kumimoji="0" lang="en-US" sz="900" b="0" i="0" u="none" strike="noStrike" kern="0" cap="none" spc="-10" normalizeH="0" baseline="0" noProof="0" dirty="0">
                <a:ln>
                  <a:noFill/>
                </a:ln>
                <a:solidFill>
                  <a:srgbClr val="231F20"/>
                </a:solidFill>
                <a:effectLst/>
                <a:uLnTx/>
                <a:uFillTx/>
                <a:latin typeface="AvenirNext LT Com Regular" panose="020B0503020202020204" pitchFamily="34" charset="0"/>
                <a:sym typeface="Avenir Next LT Com Regular"/>
              </a:rPr>
              <a:t>MSCI Japan Index is a free float-adjusted market capitalization-weighted index that is designed to measure the equity market results of Japan. Results reflect dividends net of withholding taxes. Results reflect dividends net of withholding taxes. This index is unmanaged, and its results include reinvested dividends and/or distributions but do not reflect the effect of sales charges, commissions, account fees, expenses or U.S. federal income taxes. </a:t>
            </a:r>
          </a:p>
          <a:p>
            <a:pPr marL="0" marR="0" lvl="0" indent="0" algn="l" defTabSz="228600" rtl="0" eaLnBrk="1" fontAlgn="auto" latinLnBrk="0" hangingPunct="0">
              <a:lnSpc>
                <a:spcPts val="1150"/>
              </a:lnSpc>
              <a:spcBef>
                <a:spcPts val="0"/>
              </a:spcBef>
              <a:spcAft>
                <a:spcPts val="800"/>
              </a:spcAft>
              <a:buClrTx/>
              <a:buSzTx/>
              <a:buFontTx/>
              <a:buNone/>
              <a:tabLst/>
              <a:defRPr/>
            </a:pPr>
            <a:r>
              <a:rPr kumimoji="0" lang="en-US" sz="900" b="1" i="0" u="none" strike="noStrike" kern="0" cap="none" spc="-10" normalizeH="0" baseline="0" noProof="0" dirty="0">
                <a:ln>
                  <a:noFill/>
                </a:ln>
                <a:solidFill>
                  <a:srgbClr val="231F20"/>
                </a:solidFill>
                <a:effectLst/>
                <a:uLnTx/>
                <a:uFillTx/>
                <a:latin typeface="AvenirNext LT Com Regular" panose="020B0503020202020204" pitchFamily="34" charset="0"/>
                <a:sym typeface="Avenir Next LT Com Regular"/>
              </a:rPr>
              <a:t>MSCI USA Index</a:t>
            </a:r>
            <a:br>
              <a:rPr kumimoji="0" lang="en-US" sz="900" b="0" i="0" u="none" strike="noStrike" kern="0" cap="none" spc="-10" normalizeH="0" baseline="0" noProof="0" dirty="0">
                <a:ln>
                  <a:noFill/>
                </a:ln>
                <a:solidFill>
                  <a:srgbClr val="231F20"/>
                </a:solidFill>
                <a:effectLst/>
                <a:uLnTx/>
                <a:uFillTx/>
                <a:latin typeface="AvenirNext LT Com Regular" panose="020B0503020202020204" pitchFamily="34" charset="0"/>
                <a:sym typeface="Avenir Next LT Com Regular"/>
              </a:rPr>
            </a:br>
            <a:r>
              <a:rPr kumimoji="0" lang="en-US" sz="900" b="0" i="0" u="none" strike="noStrike" kern="0" cap="none" spc="-10" normalizeH="0" baseline="0" noProof="0" dirty="0">
                <a:ln>
                  <a:noFill/>
                </a:ln>
                <a:solidFill>
                  <a:srgbClr val="231F20"/>
                </a:solidFill>
                <a:effectLst/>
                <a:uLnTx/>
                <a:uFillTx/>
                <a:latin typeface="AvenirNext LT Com Regular" panose="020B0503020202020204" pitchFamily="34" charset="0"/>
                <a:sym typeface="Avenir Next LT Com Regular"/>
              </a:rPr>
              <a:t>MSCI USA Index is a free float-adjusted, market capitalization-weighted index that is designed to measure the U.S. portion of the world market. This index is unmanaged and includes reinvested dividends and/or distributions, but does not reflect sales charges, commissions, expenses, or taxes. Results reflect dividends gross of withholding taxes. </a:t>
            </a:r>
          </a:p>
        </p:txBody>
      </p:sp>
    </p:spTree>
    <p:extLst>
      <p:ext uri="{BB962C8B-B14F-4D97-AF65-F5344CB8AC3E}">
        <p14:creationId xmlns:p14="http://schemas.microsoft.com/office/powerpoint/2010/main" val="551672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9201C6-C1C9-F53A-CB33-42E58AB37BBF}"/>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6658F7D-0941-E5EA-1942-284C0F35BBBF}"/>
              </a:ext>
            </a:extLst>
          </p:cNvPr>
          <p:cNvSpPr>
            <a:spLocks noGrp="1"/>
          </p:cNvSpPr>
          <p:nvPr>
            <p:ph type="sldNum" sz="quarter" idx="11"/>
          </p:nvPr>
        </p:nvSpPr>
        <p:spPr/>
        <p:txBody>
          <a:bodyPr/>
          <a:lstStyle/>
          <a:p>
            <a:pPr marL="0" marR="0" lvl="0" indent="0" algn="r" defTabSz="228600" rtl="0" eaLnBrk="1" fontAlgn="auto" latinLnBrk="0" hangingPunct="0">
              <a:lnSpc>
                <a:spcPct val="110000"/>
              </a:lnSpc>
              <a:spcBef>
                <a:spcPts val="1200"/>
              </a:spcBef>
              <a:spcAft>
                <a:spcPts val="0"/>
              </a:spcAft>
              <a:buClrTx/>
              <a:buSzTx/>
              <a:buFontTx/>
              <a:buNone/>
              <a:tabLst/>
              <a:defRPr/>
            </a:pPr>
            <a:fld id="{86CB4B4D-7CA3-9044-876B-883B54F8677D}" type="slidenum">
              <a:rPr kumimoji="0" lang="en-US" sz="800" b="0" i="0" u="none" strike="noStrike" kern="0" cap="none" spc="0" normalizeH="0" baseline="0" noProof="0" smtClean="0">
                <a:ln>
                  <a:noFill/>
                </a:ln>
                <a:solidFill>
                  <a:srgbClr val="000000"/>
                </a:solidFill>
                <a:effectLst/>
                <a:uLnTx/>
                <a:uFillTx/>
                <a:latin typeface="AvenirNext LT Com Regular" panose="020B0503020202020204" pitchFamily="34" charset="0"/>
                <a:sym typeface="Avenir Next LT Com Regular"/>
              </a:rPr>
              <a:pPr marL="0" marR="0" lvl="0" indent="0" algn="r" defTabSz="228600" rtl="0" eaLnBrk="1" fontAlgn="auto" latinLnBrk="0" hangingPunct="0">
                <a:lnSpc>
                  <a:spcPct val="110000"/>
                </a:lnSpc>
                <a:spcBef>
                  <a:spcPts val="1200"/>
                </a:spcBef>
                <a:spcAft>
                  <a:spcPts val="0"/>
                </a:spcAft>
                <a:buClrTx/>
                <a:buSzTx/>
                <a:buFontTx/>
                <a:buNone/>
                <a:tabLst/>
                <a:defRPr/>
              </a:pPr>
              <a:t>16</a:t>
            </a:fld>
            <a:endParaRPr kumimoji="0" lang="en-US" sz="800" b="0" i="0" u="none" strike="noStrike" kern="0" cap="none" spc="0" normalizeH="0" baseline="0" noProof="0" dirty="0">
              <a:ln>
                <a:noFill/>
              </a:ln>
              <a:solidFill>
                <a:srgbClr val="000000"/>
              </a:solidFill>
              <a:effectLst/>
              <a:uLnTx/>
              <a:uFillTx/>
              <a:latin typeface="AvenirNext LT Com Regular" panose="020B0503020202020204" pitchFamily="34" charset="0"/>
              <a:sym typeface="Avenir Next LT Com Regular"/>
            </a:endParaRPr>
          </a:p>
        </p:txBody>
      </p:sp>
      <p:sp>
        <p:nvSpPr>
          <p:cNvPr id="4" name="Title 5">
            <a:extLst>
              <a:ext uri="{FF2B5EF4-FFF2-40B4-BE49-F238E27FC236}">
                <a16:creationId xmlns:a16="http://schemas.microsoft.com/office/drawing/2014/main" id="{5FEDC759-C9A8-669F-CB36-B6FCE2AED7FA}"/>
              </a:ext>
            </a:extLst>
          </p:cNvPr>
          <p:cNvSpPr>
            <a:spLocks noGrp="1"/>
          </p:cNvSpPr>
          <p:nvPr>
            <p:ph type="title"/>
          </p:nvPr>
        </p:nvSpPr>
        <p:spPr/>
        <p:txBody>
          <a:bodyPr/>
          <a:lstStyle/>
          <a:p>
            <a:r>
              <a:rPr lang="en-US" dirty="0"/>
              <a:t>Key terms and glossary (continued)</a:t>
            </a:r>
          </a:p>
        </p:txBody>
      </p:sp>
      <p:sp>
        <p:nvSpPr>
          <p:cNvPr id="5" name="object 36">
            <a:extLst>
              <a:ext uri="{FF2B5EF4-FFF2-40B4-BE49-F238E27FC236}">
                <a16:creationId xmlns:a16="http://schemas.microsoft.com/office/drawing/2014/main" id="{D3DFE30C-9B56-92C4-90AF-CD0FA21D2AF6}"/>
              </a:ext>
            </a:extLst>
          </p:cNvPr>
          <p:cNvSpPr txBox="1"/>
          <p:nvPr/>
        </p:nvSpPr>
        <p:spPr>
          <a:xfrm>
            <a:off x="571500" y="1011243"/>
            <a:ext cx="5372100" cy="3288340"/>
          </a:xfrm>
          <a:prstGeom prst="rect">
            <a:avLst/>
          </a:prstGeom>
        </p:spPr>
        <p:txBody>
          <a:bodyPr vert="horz" wrap="square" lIns="0" tIns="15688" rIns="0" bIns="0" rtlCol="0">
            <a:spAutoFit/>
          </a:bodyPr>
          <a:lstStyle/>
          <a:p>
            <a:pPr algn="l">
              <a:lnSpc>
                <a:spcPts val="1150"/>
              </a:lnSpc>
              <a:spcAft>
                <a:spcPts val="800"/>
              </a:spcAft>
              <a:defRPr/>
            </a:pPr>
            <a:r>
              <a:rPr kumimoji="0" lang="en-US" sz="900" b="1" i="0" u="none" strike="noStrike" kern="0" cap="none" spc="-10" normalizeH="0" baseline="0" noProof="0" dirty="0">
                <a:ln>
                  <a:noFill/>
                </a:ln>
                <a:solidFill>
                  <a:srgbClr val="231F20"/>
                </a:solidFill>
                <a:effectLst/>
                <a:uLnTx/>
                <a:uFillTx/>
                <a:latin typeface="AvenirNext LT Com Regular" panose="020B0503020202020204" pitchFamily="34" charset="0"/>
                <a:sym typeface="Avenir Next LT Com Regular"/>
              </a:rPr>
              <a:t>Russell 1000 Growth Index </a:t>
            </a:r>
            <a:br>
              <a:rPr kumimoji="0" lang="en-US" sz="900" b="0" i="0" u="none" strike="noStrike" kern="0" cap="none" spc="-10" normalizeH="0" baseline="0" noProof="0" dirty="0">
                <a:ln>
                  <a:noFill/>
                </a:ln>
                <a:solidFill>
                  <a:srgbClr val="231F20"/>
                </a:solidFill>
                <a:effectLst/>
                <a:uLnTx/>
                <a:uFillTx/>
                <a:latin typeface="AvenirNext LT Com Regular" panose="020B0503020202020204" pitchFamily="34" charset="0"/>
                <a:sym typeface="Avenir Next LT Com Regular"/>
              </a:rPr>
            </a:br>
            <a:r>
              <a:rPr kumimoji="0" lang="en-US" sz="900" b="0" i="0" u="none" strike="noStrike" kern="0" cap="none" spc="-10" normalizeH="0" baseline="0" noProof="0" dirty="0">
                <a:ln>
                  <a:noFill/>
                </a:ln>
                <a:solidFill>
                  <a:srgbClr val="231F20"/>
                </a:solidFill>
                <a:effectLst/>
                <a:uLnTx/>
                <a:uFillTx/>
                <a:latin typeface="AvenirNext LT Com Regular" panose="020B0503020202020204" pitchFamily="34" charset="0"/>
                <a:sym typeface="Avenir Next LT Com Regular"/>
              </a:rPr>
              <a:t>Russell 1000 Growth Index is a market capitalization-weighted index that represents the large-cap growth segment of the U.S. equity market and includes stocks from the Russell 1000 Index that have higher price-to-book ratios and higher expected growth values. This index is unmanaged, and its results include reinvested dividends and/or distributions but do not reflect the effect of sales charges, commissions, account fees, expenses or U.S. federal income taxes. </a:t>
            </a:r>
          </a:p>
          <a:p>
            <a:pPr algn="l">
              <a:lnSpc>
                <a:spcPts val="1150"/>
              </a:lnSpc>
              <a:spcAft>
                <a:spcPts val="800"/>
              </a:spcAft>
              <a:defRPr/>
            </a:pPr>
            <a:r>
              <a:rPr kumimoji="0" lang="en-US" sz="900" b="1" i="0" u="none" strike="noStrike" kern="0" cap="none" spc="-10" normalizeH="0" baseline="0" noProof="0" dirty="0">
                <a:ln>
                  <a:noFill/>
                </a:ln>
                <a:solidFill>
                  <a:srgbClr val="231F20"/>
                </a:solidFill>
                <a:effectLst/>
                <a:uLnTx/>
                <a:uFillTx/>
                <a:latin typeface="AvenirNext LT Com Regular" panose="020B0503020202020204" pitchFamily="34" charset="0"/>
                <a:sym typeface="Avenir Next LT Com Regular"/>
              </a:rPr>
              <a:t>Russell 1000 Value Index </a:t>
            </a:r>
            <a:br>
              <a:rPr kumimoji="0" lang="en-US" sz="900" b="0" i="0" u="none" strike="noStrike" kern="0" cap="none" spc="-10" normalizeH="0" baseline="0" noProof="0" dirty="0">
                <a:ln>
                  <a:noFill/>
                </a:ln>
                <a:solidFill>
                  <a:srgbClr val="231F20"/>
                </a:solidFill>
                <a:effectLst/>
                <a:uLnTx/>
                <a:uFillTx/>
                <a:latin typeface="AvenirNext LT Com Regular" panose="020B0503020202020204" pitchFamily="34" charset="0"/>
                <a:sym typeface="Avenir Next LT Com Regular"/>
              </a:rPr>
            </a:br>
            <a:r>
              <a:rPr kumimoji="0" lang="en-US" sz="900" b="0" i="0" u="none" strike="noStrike" kern="0" cap="none" spc="-10" normalizeH="0" baseline="0" noProof="0" dirty="0">
                <a:ln>
                  <a:noFill/>
                </a:ln>
                <a:solidFill>
                  <a:srgbClr val="231F20"/>
                </a:solidFill>
                <a:effectLst/>
                <a:uLnTx/>
                <a:uFillTx/>
                <a:latin typeface="AvenirNext LT Com Regular" panose="020B0503020202020204" pitchFamily="34" charset="0"/>
                <a:sym typeface="Avenir Next LT Com Regular"/>
              </a:rPr>
              <a:t>Russell 1000 Value Index is a market capitalization-weighted index that represents the large-cap value segment of the U.S. equity market and includes stocks from the Russell 1000 Index that have lower price-to-book ratios and lower expected growth values. This index is unmanaged, and its results include reinvested dividends and/or distributions but do not reflect the effect of sales charges, commissions, account fees, expenses or U.S. federal income taxes. </a:t>
            </a:r>
          </a:p>
          <a:p>
            <a:pPr algn="l">
              <a:lnSpc>
                <a:spcPts val="1150"/>
              </a:lnSpc>
              <a:spcAft>
                <a:spcPts val="800"/>
              </a:spcAft>
              <a:defRPr/>
            </a:pPr>
            <a:r>
              <a:rPr kumimoji="0" lang="en-US" sz="900" b="1" i="0" u="none" strike="noStrike" kern="0" cap="none" spc="-10" normalizeH="0" baseline="0" noProof="0" dirty="0">
                <a:ln>
                  <a:noFill/>
                </a:ln>
                <a:solidFill>
                  <a:srgbClr val="231F20"/>
                </a:solidFill>
                <a:effectLst/>
                <a:uLnTx/>
                <a:uFillTx/>
                <a:latin typeface="AvenirNext LT Com Regular" panose="020B0503020202020204" pitchFamily="34" charset="0"/>
                <a:sym typeface="Avenir Next LT Com Regular"/>
              </a:rPr>
              <a:t>Russell 2000 Index </a:t>
            </a:r>
            <a:br>
              <a:rPr kumimoji="0" lang="en-US" sz="900" b="0" i="0" u="none" strike="noStrike" kern="0" cap="none" spc="-10" normalizeH="0" baseline="0" noProof="0" dirty="0">
                <a:ln>
                  <a:noFill/>
                </a:ln>
                <a:solidFill>
                  <a:srgbClr val="231F20"/>
                </a:solidFill>
                <a:effectLst/>
                <a:uLnTx/>
                <a:uFillTx/>
                <a:latin typeface="AvenirNext LT Com Regular" panose="020B0503020202020204" pitchFamily="34" charset="0"/>
                <a:sym typeface="Avenir Next LT Com Regular"/>
              </a:rPr>
            </a:br>
            <a:r>
              <a:rPr kumimoji="0" lang="en-US" sz="900" b="0" i="0" u="none" strike="noStrike" kern="0" cap="none" spc="-10" normalizeH="0" baseline="0" noProof="0" dirty="0">
                <a:ln>
                  <a:noFill/>
                </a:ln>
                <a:solidFill>
                  <a:srgbClr val="231F20"/>
                </a:solidFill>
                <a:effectLst/>
                <a:uLnTx/>
                <a:uFillTx/>
                <a:latin typeface="AvenirNext LT Com Regular" panose="020B0503020202020204" pitchFamily="34" charset="0"/>
                <a:sym typeface="Avenir Next LT Com Regular"/>
              </a:rPr>
              <a:t>The Russell 2000 Index measures the performance of the small-cap segment of the U.S. equity universe. The Russell 2000 Index is a subset of the Russell 3000 Index which is designed to represent approximately 98% of the investable U.S. equity market. It includes approximately 2,000 of the smallest securities based on a combination of their market cap and current index membership. The Russell 2000 is constructed to provide a comprehensive and unbiased small-cap barometer and is completely reconstituted annually to ensure larger stocks do not distort the performance and characteristics of the true small-cap opportunity set.</a:t>
            </a:r>
          </a:p>
        </p:txBody>
      </p:sp>
      <p:sp>
        <p:nvSpPr>
          <p:cNvPr id="6" name="TextBox 5">
            <a:extLst>
              <a:ext uri="{FF2B5EF4-FFF2-40B4-BE49-F238E27FC236}">
                <a16:creationId xmlns:a16="http://schemas.microsoft.com/office/drawing/2014/main" id="{52C864AB-C420-081B-E710-25F452BA9A92}"/>
              </a:ext>
            </a:extLst>
          </p:cNvPr>
          <p:cNvSpPr txBox="1"/>
          <p:nvPr/>
        </p:nvSpPr>
        <p:spPr>
          <a:xfrm>
            <a:off x="6248402" y="1011243"/>
            <a:ext cx="5231262" cy="2759538"/>
          </a:xfrm>
          <a:prstGeom prst="rect">
            <a:avLst/>
          </a:prstGeom>
          <a:ln w="12700">
            <a:miter lim="400000"/>
          </a:ln>
        </p:spPr>
        <p:txBody>
          <a:bodyPr wrap="square" lIns="0" tIns="0" rIns="0" bIns="0" rtlCol="0">
            <a:spAutoFit/>
          </a:bodyPr>
          <a:lstStyle/>
          <a:p>
            <a:pPr marL="0" marR="0" lvl="0" indent="0" algn="l" defTabSz="228600" rtl="0" eaLnBrk="1" fontAlgn="auto" latinLnBrk="0" hangingPunct="0">
              <a:lnSpc>
                <a:spcPts val="1150"/>
              </a:lnSpc>
              <a:spcBef>
                <a:spcPts val="0"/>
              </a:spcBef>
              <a:spcAft>
                <a:spcPts val="800"/>
              </a:spcAft>
              <a:buClrTx/>
              <a:buSzTx/>
              <a:buFontTx/>
              <a:buNone/>
              <a:tabLst/>
              <a:defRPr/>
            </a:pPr>
            <a:r>
              <a:rPr kumimoji="0" lang="en-US" sz="900" b="1" i="0" u="none" strike="noStrike" kern="0" cap="none" spc="-10" normalizeH="0" baseline="0" noProof="0" dirty="0">
                <a:ln>
                  <a:noFill/>
                </a:ln>
                <a:solidFill>
                  <a:srgbClr val="231F20"/>
                </a:solidFill>
                <a:effectLst/>
                <a:uLnTx/>
                <a:uFillTx/>
                <a:latin typeface="AvenirNext LT Com Regular" panose="020B0503020202020204" pitchFamily="34" charset="0"/>
                <a:sym typeface="Avenir Next LT Com Regular"/>
              </a:rPr>
              <a:t>S&amp;P 500 Index</a:t>
            </a:r>
            <a:br>
              <a:rPr kumimoji="0" lang="en-US" sz="900" b="0" i="0" u="none" strike="noStrike" kern="0" cap="none" spc="-10" normalizeH="0" baseline="0" noProof="0" dirty="0">
                <a:ln>
                  <a:noFill/>
                </a:ln>
                <a:solidFill>
                  <a:srgbClr val="231F20"/>
                </a:solidFill>
                <a:effectLst/>
                <a:uLnTx/>
                <a:uFillTx/>
                <a:latin typeface="AvenirNext LT Com Regular" panose="020B0503020202020204" pitchFamily="34" charset="0"/>
                <a:sym typeface="Avenir Next LT Com Regular"/>
              </a:rPr>
            </a:br>
            <a:r>
              <a:rPr kumimoji="0" lang="en-US" sz="900" b="0" i="0" u="none" strike="noStrike" kern="0" cap="none" spc="-10" normalizeH="0" baseline="0" noProof="0" dirty="0">
                <a:ln>
                  <a:noFill/>
                </a:ln>
                <a:solidFill>
                  <a:srgbClr val="231F20"/>
                </a:solidFill>
                <a:effectLst/>
                <a:uLnTx/>
                <a:uFillTx/>
                <a:latin typeface="AvenirNext LT Com Regular" panose="020B0503020202020204" pitchFamily="34" charset="0"/>
                <a:sym typeface="Avenir Next LT Com Regular"/>
              </a:rPr>
              <a:t>S&amp;P 500 Index is a market capitalization-weighted index based on the results of approximately 500 widely held common stocks. This index is unmanaged, and its results include reinvested dividends and/or distributions but do not reflect the effect of sales charges, commissions, account fees, expenses or U.S. federal income taxes. </a:t>
            </a:r>
          </a:p>
          <a:p>
            <a:pPr algn="l">
              <a:lnSpc>
                <a:spcPts val="1150"/>
              </a:lnSpc>
              <a:spcAft>
                <a:spcPts val="800"/>
              </a:spcAft>
              <a:defRPr/>
            </a:pPr>
            <a:r>
              <a:rPr kumimoji="0" lang="en-US" sz="900" b="1" i="0" u="none" strike="noStrike" kern="0" cap="none" spc="-10" normalizeH="0" baseline="0" noProof="0" dirty="0">
                <a:ln>
                  <a:noFill/>
                </a:ln>
                <a:solidFill>
                  <a:srgbClr val="231F20"/>
                </a:solidFill>
                <a:effectLst/>
                <a:uLnTx/>
                <a:uFillTx/>
                <a:latin typeface="AvenirNext LT Com Regular" panose="020B0503020202020204" pitchFamily="34" charset="0"/>
                <a:sym typeface="Avenir Next LT Com Regular"/>
              </a:rPr>
              <a:t>S&amp;P 500 Equal Weight Index </a:t>
            </a:r>
            <a:br>
              <a:rPr kumimoji="0" lang="en-US" sz="900" b="0" i="0" u="none" strike="noStrike" kern="0" cap="none" spc="-10" normalizeH="0" baseline="0" noProof="0" dirty="0">
                <a:ln>
                  <a:noFill/>
                </a:ln>
                <a:solidFill>
                  <a:srgbClr val="231F20"/>
                </a:solidFill>
                <a:effectLst/>
                <a:uLnTx/>
                <a:uFillTx/>
                <a:latin typeface="AvenirNext LT Com Regular" panose="020B0503020202020204" pitchFamily="34" charset="0"/>
                <a:sym typeface="Avenir Next LT Com Regular"/>
              </a:rPr>
            </a:br>
            <a:r>
              <a:rPr kumimoji="0" lang="en-US" sz="900" b="0" i="0" u="none" strike="noStrike" kern="0" cap="none" spc="-10" normalizeH="0" baseline="0" noProof="0" dirty="0">
                <a:ln>
                  <a:noFill/>
                </a:ln>
                <a:solidFill>
                  <a:srgbClr val="231F20"/>
                </a:solidFill>
                <a:effectLst/>
                <a:uLnTx/>
                <a:uFillTx/>
                <a:latin typeface="AvenirNext LT Com Regular" panose="020B0503020202020204" pitchFamily="34" charset="0"/>
                <a:sym typeface="Avenir Next LT Com Regular"/>
              </a:rPr>
              <a:t>The S&amp;P 500 Equal Weight Index (EWI) is the equal-weight version of the widely-used S&amp;P 500 Index. The index includes the same constituents as the capitalization weighted S&amp;P 500, but each company in the S&amp;P 500 EWI is allocated a fixed weight - or 0.2% of the index total at each quarterly rebalance.</a:t>
            </a:r>
          </a:p>
          <a:p>
            <a:pPr marL="0" marR="0" lvl="0" indent="0" algn="l" defTabSz="228600" rtl="0" eaLnBrk="1" fontAlgn="auto" latinLnBrk="0" hangingPunct="0">
              <a:lnSpc>
                <a:spcPts val="1150"/>
              </a:lnSpc>
              <a:spcBef>
                <a:spcPts val="0"/>
              </a:spcBef>
              <a:spcAft>
                <a:spcPts val="800"/>
              </a:spcAft>
              <a:buClrTx/>
              <a:buSzTx/>
              <a:buFontTx/>
              <a:buNone/>
              <a:tabLst/>
              <a:defRPr/>
            </a:pPr>
            <a:r>
              <a:rPr kumimoji="0" lang="en-US" sz="900" b="1" i="0" u="none" strike="noStrike" kern="0" cap="none" spc="-10" normalizeH="0" baseline="0" noProof="0" dirty="0">
                <a:ln>
                  <a:noFill/>
                </a:ln>
                <a:solidFill>
                  <a:srgbClr val="231F20"/>
                </a:solidFill>
                <a:effectLst/>
                <a:uLnTx/>
                <a:uFillTx/>
                <a:latin typeface="AvenirNext LT Com Regular" panose="020B0503020202020204" pitchFamily="34" charset="0"/>
                <a:sym typeface="Avenir Next LT Com Regular"/>
              </a:rPr>
              <a:t>S&amp;P 500 Ex-Financials Index </a:t>
            </a:r>
            <a:br>
              <a:rPr kumimoji="0" lang="en-US" sz="900" b="0" i="0" u="none" strike="noStrike" kern="0" cap="none" spc="-10" normalizeH="0" baseline="0" noProof="0" dirty="0">
                <a:ln>
                  <a:noFill/>
                </a:ln>
                <a:solidFill>
                  <a:srgbClr val="231F20"/>
                </a:solidFill>
                <a:effectLst/>
                <a:uLnTx/>
                <a:uFillTx/>
                <a:latin typeface="AvenirNext LT Com Regular" panose="020B0503020202020204" pitchFamily="34" charset="0"/>
                <a:sym typeface="Avenir Next LT Com Regular"/>
              </a:rPr>
            </a:br>
            <a:r>
              <a:rPr kumimoji="0" lang="en-US" sz="900" b="0" i="0" u="none" strike="noStrike" kern="0" cap="none" spc="-10" normalizeH="0" baseline="0" noProof="0" dirty="0">
                <a:ln>
                  <a:noFill/>
                </a:ln>
                <a:solidFill>
                  <a:srgbClr val="231F20"/>
                </a:solidFill>
                <a:effectLst/>
                <a:uLnTx/>
                <a:uFillTx/>
                <a:latin typeface="AvenirNext LT Com Regular" panose="020B0503020202020204" pitchFamily="34" charset="0"/>
                <a:sym typeface="Avenir Next LT Com Regular"/>
              </a:rPr>
              <a:t>S&amp;P 500 Ex-Financials Index reflects the S&amp;P 500 Index but excluding those stocks within the financials sector. </a:t>
            </a:r>
          </a:p>
          <a:p>
            <a:pPr algn="l">
              <a:lnSpc>
                <a:spcPts val="1150"/>
              </a:lnSpc>
              <a:spcAft>
                <a:spcPts val="800"/>
              </a:spcAft>
              <a:defRPr/>
            </a:pPr>
            <a:r>
              <a:rPr kumimoji="0" lang="en-US" sz="900" b="1" i="0" u="none" strike="noStrike" kern="0" cap="none" spc="-10" normalizeH="0" baseline="0" noProof="0" dirty="0">
                <a:ln>
                  <a:noFill/>
                </a:ln>
                <a:solidFill>
                  <a:srgbClr val="231F20"/>
                </a:solidFill>
                <a:effectLst/>
                <a:uLnTx/>
                <a:uFillTx/>
                <a:latin typeface="AvenirNext LT Com Regular" panose="020B0503020202020204" pitchFamily="34" charset="0"/>
                <a:sym typeface="Avenir Next LT Com Regular"/>
              </a:rPr>
              <a:t>S&amp;P High Yield Dividend Aristocrats Index </a:t>
            </a:r>
            <a:br>
              <a:rPr kumimoji="0" lang="en-US" sz="900" b="0" i="0" u="none" strike="noStrike" kern="0" cap="none" spc="-10" normalizeH="0" baseline="0" noProof="0" dirty="0">
                <a:ln>
                  <a:noFill/>
                </a:ln>
                <a:solidFill>
                  <a:srgbClr val="231F20"/>
                </a:solidFill>
                <a:effectLst/>
                <a:uLnTx/>
                <a:uFillTx/>
                <a:latin typeface="AvenirNext LT Com Regular" panose="020B0503020202020204" pitchFamily="34" charset="0"/>
                <a:sym typeface="Avenir Next LT Com Regular"/>
              </a:rPr>
            </a:br>
            <a:r>
              <a:rPr kumimoji="0" lang="en-US" sz="900" b="0" i="0" u="none" strike="noStrike" kern="0" cap="none" spc="-10" normalizeH="0" baseline="0" noProof="0" dirty="0">
                <a:ln>
                  <a:noFill/>
                </a:ln>
                <a:solidFill>
                  <a:srgbClr val="231F20"/>
                </a:solidFill>
                <a:effectLst/>
                <a:uLnTx/>
                <a:uFillTx/>
                <a:latin typeface="AvenirNext LT Com Regular" panose="020B0503020202020204" pitchFamily="34" charset="0"/>
                <a:sym typeface="Avenir Next LT Com Regular"/>
              </a:rPr>
              <a:t>The S&amp;P High Yield Dividend Aristocrats Index is designed to measure the performance of companies within the S&amp;P Composite 1500 Index that have followed a managed-dividends policy of consistently increasing dividends every year for at least 20 years.</a:t>
            </a:r>
          </a:p>
        </p:txBody>
      </p:sp>
      <p:sp>
        <p:nvSpPr>
          <p:cNvPr id="2" name="TextBox 1">
            <a:extLst>
              <a:ext uri="{FF2B5EF4-FFF2-40B4-BE49-F238E27FC236}">
                <a16:creationId xmlns:a16="http://schemas.microsoft.com/office/drawing/2014/main" id="{7A83E322-6613-B573-C908-5F67092A5FE8}"/>
              </a:ext>
            </a:extLst>
          </p:cNvPr>
          <p:cNvSpPr txBox="1"/>
          <p:nvPr/>
        </p:nvSpPr>
        <p:spPr>
          <a:xfrm>
            <a:off x="914368" y="1080655"/>
            <a:ext cx="65" cy="215444"/>
          </a:xfrm>
          <a:prstGeom prst="rect">
            <a:avLst/>
          </a:prstGeom>
          <a:ln w="12700">
            <a:miter lim="400000"/>
          </a:ln>
        </p:spPr>
        <p:txBody>
          <a:bodyPr wrap="none" lIns="0" tIns="0" rIns="0" bIns="0" rtlCol="0">
            <a:spAutoFit/>
          </a:bodyPr>
          <a:lstStyle/>
          <a:p>
            <a:endParaRPr lang="en-US" sz="1400" b="1" dirty="0" err="1">
              <a:latin typeface="+mn-lt"/>
            </a:endParaRPr>
          </a:p>
        </p:txBody>
      </p:sp>
    </p:spTree>
    <p:extLst>
      <p:ext uri="{BB962C8B-B14F-4D97-AF65-F5344CB8AC3E}">
        <p14:creationId xmlns:p14="http://schemas.microsoft.com/office/powerpoint/2010/main" val="2141683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87039A7-EB1F-5506-9C4C-78F90BC2A8F3}"/>
              </a:ext>
            </a:extLst>
          </p:cNvPr>
          <p:cNvSpPr>
            <a:spLocks noGrp="1"/>
          </p:cNvSpPr>
          <p:nvPr>
            <p:ph type="sldNum" sz="quarter" idx="11"/>
          </p:nvPr>
        </p:nvSpPr>
        <p:spPr/>
        <p:txBody>
          <a:bodyPr/>
          <a:lstStyle/>
          <a:p>
            <a:pPr marL="0" marR="0" lvl="0" indent="0" algn="r" defTabSz="228600" rtl="0" eaLnBrk="1" fontAlgn="auto" latinLnBrk="0" hangingPunct="0">
              <a:lnSpc>
                <a:spcPct val="110000"/>
              </a:lnSpc>
              <a:spcBef>
                <a:spcPts val="1200"/>
              </a:spcBef>
              <a:spcAft>
                <a:spcPts val="0"/>
              </a:spcAft>
              <a:buClrTx/>
              <a:buSzTx/>
              <a:buFontTx/>
              <a:buNone/>
              <a:tabLst/>
              <a:defRPr/>
            </a:pPr>
            <a:fld id="{86CB4B4D-7CA3-9044-876B-883B54F8677D}" type="slidenum">
              <a:rPr kumimoji="0" lang="en-US" sz="800" b="0" i="0" u="none" strike="noStrike" kern="0" cap="none" spc="0" normalizeH="0" baseline="0" noProof="0" smtClean="0">
                <a:ln>
                  <a:noFill/>
                </a:ln>
                <a:solidFill>
                  <a:srgbClr val="000000"/>
                </a:solidFill>
                <a:effectLst/>
                <a:uLnTx/>
                <a:uFillTx/>
                <a:latin typeface="AvenirNext LT Com Regular" panose="020B0503020202020204" pitchFamily="34" charset="0"/>
                <a:sym typeface="Avenir Next LT Com Regular"/>
              </a:rPr>
              <a:pPr marL="0" marR="0" lvl="0" indent="0" algn="r" defTabSz="228600" rtl="0" eaLnBrk="1" fontAlgn="auto" latinLnBrk="0" hangingPunct="0">
                <a:lnSpc>
                  <a:spcPct val="110000"/>
                </a:lnSpc>
                <a:spcBef>
                  <a:spcPts val="1200"/>
                </a:spcBef>
                <a:spcAft>
                  <a:spcPts val="0"/>
                </a:spcAft>
                <a:buClrTx/>
                <a:buSzTx/>
                <a:buFontTx/>
                <a:buNone/>
                <a:tabLst/>
                <a:defRPr/>
              </a:pPr>
              <a:t>17</a:t>
            </a:fld>
            <a:endParaRPr kumimoji="0" lang="en-US" sz="800" b="0" i="0" u="none" strike="noStrike" kern="0" cap="none" spc="0" normalizeH="0" baseline="0" noProof="0" dirty="0">
              <a:ln>
                <a:noFill/>
              </a:ln>
              <a:solidFill>
                <a:srgbClr val="000000"/>
              </a:solidFill>
              <a:effectLst/>
              <a:uLnTx/>
              <a:uFillTx/>
              <a:latin typeface="AvenirNext LT Com Regular" panose="020B0503020202020204" pitchFamily="34" charset="0"/>
              <a:sym typeface="Avenir Next LT Com Regular"/>
            </a:endParaRPr>
          </a:p>
        </p:txBody>
      </p:sp>
      <p:sp>
        <p:nvSpPr>
          <p:cNvPr id="4" name="Title 5">
            <a:extLst>
              <a:ext uri="{FF2B5EF4-FFF2-40B4-BE49-F238E27FC236}">
                <a16:creationId xmlns:a16="http://schemas.microsoft.com/office/drawing/2014/main" id="{F3261261-617B-99B9-49C0-B0DB3E41A18E}"/>
              </a:ext>
            </a:extLst>
          </p:cNvPr>
          <p:cNvSpPr>
            <a:spLocks noGrp="1"/>
          </p:cNvSpPr>
          <p:nvPr>
            <p:ph type="title"/>
          </p:nvPr>
        </p:nvSpPr>
        <p:spPr/>
        <p:txBody>
          <a:bodyPr/>
          <a:lstStyle/>
          <a:p>
            <a:r>
              <a:rPr lang="en-US" dirty="0"/>
              <a:t>Important information</a:t>
            </a:r>
          </a:p>
        </p:txBody>
      </p:sp>
      <p:sp>
        <p:nvSpPr>
          <p:cNvPr id="5" name="object 36">
            <a:extLst>
              <a:ext uri="{FF2B5EF4-FFF2-40B4-BE49-F238E27FC236}">
                <a16:creationId xmlns:a16="http://schemas.microsoft.com/office/drawing/2014/main" id="{D82CF27F-E392-D16D-8C3D-897B2609C8D5}"/>
              </a:ext>
            </a:extLst>
          </p:cNvPr>
          <p:cNvSpPr txBox="1"/>
          <p:nvPr/>
        </p:nvSpPr>
        <p:spPr>
          <a:xfrm>
            <a:off x="571500" y="1039367"/>
            <a:ext cx="5062045" cy="3926464"/>
          </a:xfrm>
          <a:prstGeom prst="rect">
            <a:avLst/>
          </a:prstGeom>
        </p:spPr>
        <p:txBody>
          <a:bodyPr vert="horz" wrap="square" lIns="0" tIns="15688" rIns="0" bIns="0" rtlCol="0">
            <a:spAutoFit/>
          </a:bodyPr>
          <a:lstStyle/>
          <a:p>
            <a:pPr marL="0" marR="0" lvl="0" indent="0" algn="l" defTabSz="228600" rtl="0" eaLnBrk="1" fontAlgn="auto" latinLnBrk="0" hangingPunct="0">
              <a:lnSpc>
                <a:spcPts val="1150"/>
              </a:lnSpc>
              <a:spcBef>
                <a:spcPts val="0"/>
              </a:spcBef>
              <a:spcAft>
                <a:spcPts val="600"/>
              </a:spcAft>
              <a:buClrTx/>
              <a:buSzTx/>
              <a:buFontTx/>
              <a:buNone/>
              <a:tabLst/>
              <a:defRPr/>
            </a:pPr>
            <a:r>
              <a:rPr kumimoji="0" lang="en-US" sz="800" b="0" i="0" u="none" strike="noStrike" kern="0" cap="none" spc="0" normalizeH="0" baseline="0" noProof="0" dirty="0">
                <a:ln>
                  <a:noFill/>
                </a:ln>
                <a:solidFill>
                  <a:srgbClr val="231F20"/>
                </a:solidFill>
                <a:effectLst/>
                <a:uLnTx/>
                <a:uFillTx/>
                <a:latin typeface="AvenirNext LT Com Regular"/>
                <a:ea typeface="Calibri" panose="020F0502020204030204" pitchFamily="34" charset="0"/>
                <a:cs typeface="AvenirNextLTCom-Regular" panose="020B0503020202020204" pitchFamily="34" charset="0"/>
                <a:sym typeface="Avenir Next LT Com Regular"/>
              </a:rPr>
              <a:t>The indexes are unmanaged and, therefore, have no expenses. Investors cannot invest directly in an index. </a:t>
            </a:r>
          </a:p>
          <a:p>
            <a:pPr marL="0" marR="0" lvl="0" indent="0" algn="l" defTabSz="228600" rtl="0" eaLnBrk="1" fontAlgn="auto" latinLnBrk="0" hangingPunct="0">
              <a:lnSpc>
                <a:spcPts val="1150"/>
              </a:lnSpc>
              <a:spcBef>
                <a:spcPts val="0"/>
              </a:spcBef>
              <a:spcAft>
                <a:spcPts val="600"/>
              </a:spcAft>
              <a:buClrTx/>
              <a:buSzTx/>
              <a:buFontTx/>
              <a:buNone/>
              <a:tabLst/>
              <a:defRPr/>
            </a:pPr>
            <a:r>
              <a:rPr kumimoji="0" lang="en-US" sz="800" b="0" i="0" u="none" strike="noStrike" kern="0" cap="none" spc="0" normalizeH="0" baseline="0" noProof="0" dirty="0">
                <a:ln>
                  <a:noFill/>
                </a:ln>
                <a:solidFill>
                  <a:srgbClr val="231F20"/>
                </a:solidFill>
                <a:effectLst/>
                <a:uLnTx/>
                <a:uFillTx/>
                <a:latin typeface="AvenirNext LT Com Regular"/>
                <a:ea typeface="Calibri" panose="020F0502020204030204" pitchFamily="34" charset="0"/>
                <a:cs typeface="AvenirNextLTCom-Regular" panose="020B0503020202020204" pitchFamily="34" charset="0"/>
                <a:sym typeface="Avenir Next LT Com Regular"/>
              </a:rPr>
              <a:t>Investing outside the United States involves risks, such as currency fluctuations, periods of illiquidity and price volatility. These risks may be heightened in connection with investments in developing countries. Smaller company stocks entail additional risks, and they can fluctuate in price more than larger company stocks. </a:t>
            </a:r>
          </a:p>
          <a:p>
            <a:pPr marL="0" marR="0" lvl="0" indent="0" algn="l" defTabSz="228600" rtl="0" eaLnBrk="1" fontAlgn="auto" latinLnBrk="0" hangingPunct="0">
              <a:lnSpc>
                <a:spcPts val="1150"/>
              </a:lnSpc>
              <a:spcBef>
                <a:spcPts val="0"/>
              </a:spcBef>
              <a:spcAft>
                <a:spcPts val="600"/>
              </a:spcAft>
              <a:buClrTx/>
              <a:buSzTx/>
              <a:buFontTx/>
              <a:buNone/>
              <a:tabLst/>
              <a:defRPr/>
            </a:pPr>
            <a:r>
              <a:rPr kumimoji="0" lang="en-US" sz="800" b="0" i="0" u="none" strike="noStrike" kern="0" cap="none" spc="0" normalizeH="0" baseline="0" noProof="0" dirty="0">
                <a:ln>
                  <a:noFill/>
                </a:ln>
                <a:solidFill>
                  <a:srgbClr val="231F20"/>
                </a:solidFill>
                <a:effectLst/>
                <a:uLnTx/>
                <a:uFillTx/>
                <a:latin typeface="AvenirNext LT Com Regular"/>
                <a:ea typeface="Calibri" panose="020F0502020204030204" pitchFamily="34" charset="0"/>
                <a:cs typeface="AvenirNextLTCom-Regular" panose="020B0503020202020204" pitchFamily="34" charset="0"/>
                <a:sym typeface="Avenir Next LT Com Regular"/>
              </a:rPr>
              <a:t>S&amp;P 500 Index is a product of S&amp;P Dow Jones Indices LLC and/or its affiliates and has been licensed for use by Capital Group. Copyright © 2024 S&amp;P Dow Jones Indices LLC, a division of S&amp;P Global, and/or its affiliates. All rights reserved. Redistribution or reproduction in whole or in part are prohibited without written permission of S&amp;P Dow Jones Indices LLC. </a:t>
            </a:r>
          </a:p>
          <a:p>
            <a:pPr marL="0" marR="0" lvl="0" indent="0" algn="l" defTabSz="228600" rtl="0" eaLnBrk="1" fontAlgn="auto" latinLnBrk="0" hangingPunct="0">
              <a:lnSpc>
                <a:spcPts val="1150"/>
              </a:lnSpc>
              <a:spcBef>
                <a:spcPts val="0"/>
              </a:spcBef>
              <a:spcAft>
                <a:spcPts val="600"/>
              </a:spcAft>
              <a:buClrTx/>
              <a:buSzTx/>
              <a:buFontTx/>
              <a:buNone/>
              <a:tabLst/>
              <a:defRPr/>
            </a:pPr>
            <a:r>
              <a:rPr kumimoji="0" lang="en-US" sz="800" b="0" i="0" u="none" strike="noStrike" kern="0" cap="none" spc="0" normalizeH="0" baseline="0" noProof="0" dirty="0">
                <a:ln>
                  <a:noFill/>
                </a:ln>
                <a:solidFill>
                  <a:srgbClr val="231F20"/>
                </a:solidFill>
                <a:effectLst/>
                <a:uLnTx/>
                <a:uFillTx/>
                <a:latin typeface="AvenirNext LT Com Regular"/>
                <a:ea typeface="Calibri" panose="020F0502020204030204" pitchFamily="34" charset="0"/>
                <a:cs typeface="AvenirNextLTCom-Regular" panose="020B0503020202020204" pitchFamily="34" charset="0"/>
                <a:sym typeface="Avenir Next LT Com Regular"/>
              </a:rPr>
              <a:t>BLOOMBERG® is a trademark and service mark of Bloomberg Finance L.P. and its affiliates (collectively "Bloomberg"). Bloomberg or Bloomberg's licensors own all proprietary rights in the Bloomberg Indices. Neither Bloomberg nor Bloomberg's licensors approves or endorses this material, or guarantees the accuracy or completeness of any information herein, or makes any warranty, express or implied, as to the results to be obtained therefrom and, to the maximum extent allowed by law, neither shall have any liability or responsibility for injury or damages arising in connection therewith. </a:t>
            </a:r>
          </a:p>
          <a:p>
            <a:pPr algn="l">
              <a:lnSpc>
                <a:spcPts val="1150"/>
              </a:lnSpc>
              <a:spcAft>
                <a:spcPts val="600"/>
              </a:spcAft>
              <a:defRPr/>
            </a:pPr>
            <a:r>
              <a:rPr kumimoji="0" lang="en-US" sz="800" b="0" i="0" u="none" strike="noStrike" kern="0" cap="none" spc="-10" normalizeH="0" baseline="0" noProof="0" dirty="0">
                <a:ln>
                  <a:noFill/>
                </a:ln>
                <a:solidFill>
                  <a:srgbClr val="231F20"/>
                </a:solidFill>
                <a:effectLst/>
                <a:uLnTx/>
                <a:uFillTx/>
                <a:latin typeface="AvenirNext LT Com Regular"/>
                <a:sym typeface="Avenir Next LT Com Regular"/>
              </a:rPr>
              <a:t>London Stock Exchange Group plc and its group undertakings (collectively, the “LSE Group”). © LSE Group 2024. FTSE Russell is a trading name of certain of the LSE Group companies. FTSE indexes are trademarks of the relevant LSE Group companies and are used by any other LSE Group company under license. All rights in the FTSE Russell indexes or data vest in the relevant LSE Group company which owns the index or the data. Neither LSE Group nor its licensors accept any liability for any errors or omissions in the indexes or data and no party may rely on any indexes or data contained in this communication. No further distribution of data from the LSE Group is permitted without the relevant LSE Group company’s express written consent. The LSE Group does not promote, sponsor or endorse the content of this communication.</a:t>
            </a:r>
          </a:p>
          <a:p>
            <a:pPr marL="0" marR="0" lvl="0" indent="0" algn="l" defTabSz="228600" rtl="0" eaLnBrk="1" fontAlgn="auto" latinLnBrk="0" hangingPunct="0">
              <a:lnSpc>
                <a:spcPts val="1150"/>
              </a:lnSpc>
              <a:spcBef>
                <a:spcPts val="0"/>
              </a:spcBef>
              <a:spcAft>
                <a:spcPts val="600"/>
              </a:spcAft>
              <a:buClrTx/>
              <a:buSzTx/>
              <a:buFontTx/>
              <a:buNone/>
              <a:tabLst/>
              <a:defRPr/>
            </a:pPr>
            <a:endParaRPr kumimoji="0" lang="en-US" sz="800" b="0" i="0" u="none" strike="noStrike" kern="0" cap="none" spc="0" normalizeH="0" baseline="0" noProof="0" dirty="0">
              <a:ln>
                <a:noFill/>
              </a:ln>
              <a:solidFill>
                <a:srgbClr val="231F20"/>
              </a:solidFill>
              <a:effectLst/>
              <a:uLnTx/>
              <a:uFillTx/>
              <a:latin typeface="AvenirNext LT Com Regular"/>
              <a:ea typeface="Calibri" panose="020F0502020204030204" pitchFamily="34" charset="0"/>
              <a:cs typeface="AvenirNextLTCom-Regular" panose="020B0503020202020204" pitchFamily="34" charset="0"/>
              <a:sym typeface="Avenir Next LT Com Regular"/>
            </a:endParaRPr>
          </a:p>
        </p:txBody>
      </p:sp>
      <p:sp>
        <p:nvSpPr>
          <p:cNvPr id="6" name="TextBox 5">
            <a:extLst>
              <a:ext uri="{FF2B5EF4-FFF2-40B4-BE49-F238E27FC236}">
                <a16:creationId xmlns:a16="http://schemas.microsoft.com/office/drawing/2014/main" id="{CA58243B-DC66-554D-8419-BB74E7718547}"/>
              </a:ext>
            </a:extLst>
          </p:cNvPr>
          <p:cNvSpPr txBox="1"/>
          <p:nvPr/>
        </p:nvSpPr>
        <p:spPr>
          <a:xfrm>
            <a:off x="576072" y="1011243"/>
            <a:ext cx="5257800" cy="143437"/>
          </a:xfrm>
          <a:prstGeom prst="rect">
            <a:avLst/>
          </a:prstGeom>
          <a:noFill/>
          <a:ln w="12700">
            <a:miter lim="400000"/>
          </a:ln>
        </p:spPr>
        <p:txBody>
          <a:bodyPr wrap="square" lIns="0" tIns="0" rIns="0" bIns="0">
            <a:spAutoFit/>
          </a:bodyPr>
          <a:lstStyle/>
          <a:p>
            <a:pPr marL="0" marR="0" lvl="0" indent="0" algn="l" defTabSz="228600" rtl="0" eaLnBrk="1" fontAlgn="auto" latinLnBrk="0" hangingPunct="0">
              <a:lnSpc>
                <a:spcPts val="1150"/>
              </a:lnSpc>
              <a:spcBef>
                <a:spcPts val="0"/>
              </a:spcBef>
              <a:spcAft>
                <a:spcPts val="0"/>
              </a:spcAft>
              <a:buClrTx/>
              <a:buSzTx/>
              <a:buFontTx/>
              <a:buNone/>
              <a:tabLst/>
              <a:defRPr/>
            </a:pPr>
            <a:endParaRPr kumimoji="0" lang="en-US" sz="900" b="0" i="0" u="none" strike="noStrike" kern="0" cap="none" spc="-10" normalizeH="0" baseline="0" noProof="0" dirty="0">
              <a:ln>
                <a:noFill/>
              </a:ln>
              <a:solidFill>
                <a:srgbClr val="231F20"/>
              </a:solidFill>
              <a:effectLst/>
              <a:uLnTx/>
              <a:uFillTx/>
              <a:latin typeface="AvenirNext LT Com Regular"/>
              <a:sym typeface="Avenir Next LT Com Regular"/>
            </a:endParaRPr>
          </a:p>
        </p:txBody>
      </p:sp>
      <p:sp>
        <p:nvSpPr>
          <p:cNvPr id="10" name="object 36">
            <a:extLst>
              <a:ext uri="{FF2B5EF4-FFF2-40B4-BE49-F238E27FC236}">
                <a16:creationId xmlns:a16="http://schemas.microsoft.com/office/drawing/2014/main" id="{C92CD4B3-7632-F171-F14B-6F75C51FF21B}"/>
              </a:ext>
            </a:extLst>
          </p:cNvPr>
          <p:cNvSpPr txBox="1"/>
          <p:nvPr/>
        </p:nvSpPr>
        <p:spPr>
          <a:xfrm>
            <a:off x="6647688" y="1039367"/>
            <a:ext cx="5062045" cy="3310910"/>
          </a:xfrm>
          <a:prstGeom prst="rect">
            <a:avLst/>
          </a:prstGeom>
        </p:spPr>
        <p:txBody>
          <a:bodyPr vert="horz" wrap="square" lIns="0" tIns="15688" rIns="0" bIns="0" rtlCol="0">
            <a:spAutoFit/>
          </a:bodyPr>
          <a:lstStyle/>
          <a:p>
            <a:pPr algn="l">
              <a:lnSpc>
                <a:spcPts val="1150"/>
              </a:lnSpc>
              <a:spcAft>
                <a:spcPts val="600"/>
              </a:spcAft>
              <a:defRPr/>
            </a:pPr>
            <a:r>
              <a:rPr kumimoji="0" lang="en-US" sz="800" b="0" i="0" u="none" strike="noStrike" kern="0" cap="none" spc="-10" normalizeH="0" baseline="0" noProof="0" dirty="0">
                <a:ln>
                  <a:noFill/>
                </a:ln>
                <a:solidFill>
                  <a:srgbClr val="231F20"/>
                </a:solidFill>
                <a:effectLst/>
                <a:uLnTx/>
                <a:uFillTx/>
                <a:latin typeface="AvenirNext LT Com Regular"/>
                <a:sym typeface="Avenir Next LT Com Regular"/>
              </a:rPr>
              <a:t>MSCI has not approved, reviewed or produced this report, makes no express or implied warranties or representations and is not liable whatsoever for any data in the report. You may not redistribute MSCI data or use it as a basis for other indices or investment products. </a:t>
            </a:r>
          </a:p>
          <a:p>
            <a:pPr algn="l">
              <a:lnSpc>
                <a:spcPts val="1150"/>
              </a:lnSpc>
              <a:spcAft>
                <a:spcPts val="600"/>
              </a:spcAft>
              <a:defRPr/>
            </a:pPr>
            <a:r>
              <a:rPr kumimoji="0" lang="en-US" sz="800" b="0" i="0" u="none" strike="noStrike" kern="0" cap="none" spc="-10" normalizeH="0" baseline="0" noProof="0" dirty="0">
                <a:ln>
                  <a:noFill/>
                </a:ln>
                <a:solidFill>
                  <a:srgbClr val="231F20"/>
                </a:solidFill>
                <a:effectLst/>
                <a:uLnTx/>
                <a:uFillTx/>
                <a:latin typeface="AvenirNext LT Com Regular"/>
                <a:sym typeface="Avenir Next LT Com Regular"/>
              </a:rPr>
              <a:t>This report, and any product, index or fund referred to herein, is not sponsored, endorsed or promoted in any way by J.P. Morgan or any of its affiliates who provide no warranties whatsoever, express or implied, and shall have no liability to any prospective investor, in connection with this report. J.P. Morgan disclaimer: https://</a:t>
            </a:r>
            <a:r>
              <a:rPr kumimoji="0" lang="en-US" sz="800" b="0" i="0" u="none" strike="noStrike" kern="0" cap="none" spc="-10" normalizeH="0" baseline="0" noProof="0" dirty="0" err="1">
                <a:ln>
                  <a:noFill/>
                </a:ln>
                <a:solidFill>
                  <a:srgbClr val="231F20"/>
                </a:solidFill>
                <a:effectLst/>
                <a:uLnTx/>
                <a:uFillTx/>
                <a:latin typeface="AvenirNext LT Com Regular"/>
                <a:sym typeface="Avenir Next LT Com Regular"/>
              </a:rPr>
              <a:t>www.jpmm.com</a:t>
            </a:r>
            <a:r>
              <a:rPr kumimoji="0" lang="en-US" sz="800" b="0" i="0" u="none" strike="noStrike" kern="0" cap="none" spc="-10" normalizeH="0" baseline="0" noProof="0" dirty="0">
                <a:ln>
                  <a:noFill/>
                </a:ln>
                <a:solidFill>
                  <a:srgbClr val="231F20"/>
                </a:solidFill>
                <a:effectLst/>
                <a:uLnTx/>
                <a:uFillTx/>
                <a:latin typeface="AvenirNext LT Com Regular"/>
                <a:sym typeface="Avenir Next LT Com Regular"/>
              </a:rPr>
              <a:t>/research/disclosures.</a:t>
            </a:r>
          </a:p>
          <a:p>
            <a:pPr marL="0" marR="0" lvl="0" indent="0" algn="l" defTabSz="228600" rtl="0" eaLnBrk="1" fontAlgn="auto" latinLnBrk="0" hangingPunct="0">
              <a:lnSpc>
                <a:spcPts val="1150"/>
              </a:lnSpc>
              <a:spcBef>
                <a:spcPts val="0"/>
              </a:spcBef>
              <a:spcAft>
                <a:spcPts val="600"/>
              </a:spcAft>
              <a:buClrTx/>
              <a:buSzTx/>
              <a:buFontTx/>
              <a:buNone/>
              <a:tabLst/>
              <a:defRPr/>
            </a:pPr>
            <a:r>
              <a:rPr kumimoji="0" lang="en-US" sz="800" b="0" i="0" u="none" strike="noStrike" kern="0" cap="none" spc="-10" normalizeH="0" baseline="0" noProof="0" dirty="0">
                <a:ln>
                  <a:noFill/>
                </a:ln>
                <a:solidFill>
                  <a:srgbClr val="231F20"/>
                </a:solidFill>
                <a:effectLst/>
                <a:uLnTx/>
                <a:uFillTx/>
                <a:latin typeface="AvenirNext LT Com Regular"/>
                <a:sym typeface="Avenir Next LT Com Regular"/>
              </a:rPr>
              <a:t>© 2024 Morningstar, Inc. All rights reserved. For institutional use only. The information contained herein: (1) is proprietary to Morningstar and/or its content providers; (2) may not be copied or distributed; and (3) is not warranted to be accurate, complete, or timely. Neither Morningstar nor its content providers are responsible for any damages or losses arising from any use of this information. Past performance is no guarantee of future results. </a:t>
            </a:r>
          </a:p>
          <a:p>
            <a:pPr marL="0" marR="0" lvl="0" indent="0" algn="l" defTabSz="228600" rtl="0" eaLnBrk="1" fontAlgn="auto" latinLnBrk="0" hangingPunct="0">
              <a:lnSpc>
                <a:spcPts val="1150"/>
              </a:lnSpc>
              <a:spcBef>
                <a:spcPts val="0"/>
              </a:spcBef>
              <a:spcAft>
                <a:spcPts val="600"/>
              </a:spcAft>
              <a:buClrTx/>
              <a:buSzTx/>
              <a:buFontTx/>
              <a:buNone/>
              <a:tabLst/>
              <a:defRPr/>
            </a:pPr>
            <a:r>
              <a:rPr kumimoji="0" lang="en-US" sz="800" b="0" i="0" u="none" strike="noStrike" kern="0" cap="none" spc="-10" normalizeH="0" baseline="0" noProof="0" dirty="0">
                <a:ln>
                  <a:noFill/>
                </a:ln>
                <a:solidFill>
                  <a:srgbClr val="231F20"/>
                </a:solidFill>
                <a:effectLst/>
                <a:uLnTx/>
                <a:uFillTx/>
                <a:latin typeface="AvenirNext LT Com Regular"/>
                <a:sym typeface="Avenir Next LT Com Regular"/>
              </a:rPr>
              <a:t>All Capital Group trademarks mentioned are owned by The Capital Group Companies, Inc., an affiliated company or fund. All other company and product names mentioned are the property of their respective companies. </a:t>
            </a:r>
          </a:p>
          <a:p>
            <a:pPr marL="0" marR="0" lvl="0" indent="0" algn="l" defTabSz="228600" rtl="0" eaLnBrk="1" fontAlgn="auto" latinLnBrk="0" hangingPunct="0">
              <a:lnSpc>
                <a:spcPts val="1150"/>
              </a:lnSpc>
              <a:spcBef>
                <a:spcPts val="0"/>
              </a:spcBef>
              <a:spcAft>
                <a:spcPts val="600"/>
              </a:spcAft>
              <a:buClrTx/>
              <a:buSzTx/>
              <a:buFontTx/>
              <a:buNone/>
              <a:tabLst/>
              <a:defRPr/>
            </a:pPr>
            <a:r>
              <a:rPr kumimoji="0" lang="en-US" sz="800" b="0" i="0" u="none" strike="noStrike" kern="0" cap="none" spc="-10" normalizeH="0" baseline="0" noProof="0" dirty="0">
                <a:ln>
                  <a:noFill/>
                </a:ln>
                <a:solidFill>
                  <a:srgbClr val="231F20"/>
                </a:solidFill>
                <a:effectLst/>
                <a:uLnTx/>
                <a:uFillTx/>
                <a:latin typeface="AvenirNext LT Com Regular"/>
                <a:sym typeface="Avenir Next LT Com Regular"/>
              </a:rPr>
              <a:t>Statements attributed to an individual represent the opinions of that individual as of the date published and do not necessarily reflect the opinions of Capital Group or its affiliates. This information is intended to highlight issues and should not be considered advice, an endorsement or a recommendation. </a:t>
            </a:r>
          </a:p>
          <a:p>
            <a:pPr marL="0" marR="0" lvl="0" indent="0" algn="l" defTabSz="228600" rtl="0" eaLnBrk="1" fontAlgn="auto" latinLnBrk="0" hangingPunct="0">
              <a:lnSpc>
                <a:spcPts val="1150"/>
              </a:lnSpc>
              <a:spcBef>
                <a:spcPts val="0"/>
              </a:spcBef>
              <a:spcAft>
                <a:spcPts val="600"/>
              </a:spcAft>
              <a:buClrTx/>
              <a:buSzTx/>
              <a:buFontTx/>
              <a:buNone/>
              <a:tabLst/>
              <a:defRPr/>
            </a:pPr>
            <a:r>
              <a:rPr kumimoji="0" lang="en-US" sz="800" b="0" i="0" u="none" strike="noStrike" kern="0" cap="none" spc="-10" normalizeH="0" baseline="0" noProof="0" dirty="0">
                <a:ln>
                  <a:noFill/>
                </a:ln>
                <a:solidFill>
                  <a:srgbClr val="231F20"/>
                </a:solidFill>
                <a:effectLst/>
                <a:uLnTx/>
                <a:uFillTx/>
                <a:latin typeface="AvenirNext LT Com Regular"/>
                <a:sym typeface="Avenir Next LT Com Regular"/>
              </a:rPr>
              <a:t>Capital Client Group, Inc.</a:t>
            </a:r>
            <a:endParaRPr kumimoji="0" lang="en-US" sz="1000" b="0" i="0" u="none" strike="noStrike" kern="0" cap="none" spc="-10" normalizeH="0" baseline="0" noProof="0" dirty="0">
              <a:ln>
                <a:noFill/>
              </a:ln>
              <a:solidFill>
                <a:srgbClr val="231F20"/>
              </a:solidFill>
              <a:effectLst/>
              <a:uLnTx/>
              <a:uFillTx/>
              <a:latin typeface="AvenirNext LT Com Regular"/>
              <a:sym typeface="Avenir Next LT Com Regular"/>
            </a:endParaRPr>
          </a:p>
        </p:txBody>
      </p:sp>
    </p:spTree>
    <p:extLst>
      <p:ext uri="{BB962C8B-B14F-4D97-AF65-F5344CB8AC3E}">
        <p14:creationId xmlns:p14="http://schemas.microsoft.com/office/powerpoint/2010/main" val="1777261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0110E03A-AB40-EA43-AEA6-17D0FE2F384E}"/>
              </a:ext>
            </a:extLst>
          </p:cNvPr>
          <p:cNvSpPr txBox="1"/>
          <p:nvPr/>
        </p:nvSpPr>
        <p:spPr>
          <a:xfrm>
            <a:off x="4472938" y="2773571"/>
            <a:ext cx="7802883" cy="246221"/>
          </a:xfrm>
          <a:prstGeom prst="rect">
            <a:avLst/>
          </a:prstGeom>
          <a:ln w="12700">
            <a:miter lim="400000"/>
          </a:ln>
        </p:spPr>
        <p:txBody>
          <a:bodyPr wrap="square" lIns="0" tIns="0" rIns="0" bIns="0" rtlCol="0">
            <a:spAutoFit/>
          </a:bodyPr>
          <a:lstStyle/>
          <a:p>
            <a:endParaRPr lang="en-US" sz="1600" dirty="0"/>
          </a:p>
        </p:txBody>
      </p:sp>
      <p:sp>
        <p:nvSpPr>
          <p:cNvPr id="23" name="Footer Placeholder 2">
            <a:extLst>
              <a:ext uri="{FF2B5EF4-FFF2-40B4-BE49-F238E27FC236}">
                <a16:creationId xmlns:a16="http://schemas.microsoft.com/office/drawing/2014/main" id="{63F073DB-1F7A-3341-BCE1-8BED38E9BD31}"/>
              </a:ext>
            </a:extLst>
          </p:cNvPr>
          <p:cNvSpPr txBox="1">
            <a:spLocks/>
          </p:cNvSpPr>
          <p:nvPr/>
        </p:nvSpPr>
        <p:spPr>
          <a:xfrm>
            <a:off x="571498" y="5961888"/>
            <a:ext cx="9397494" cy="320040"/>
          </a:xfrm>
          <a:prstGeom prst="rect">
            <a:avLst/>
          </a:prstGeom>
        </p:spPr>
        <p:txBody>
          <a:bodyPr lIns="0" tIns="0" rIns="0" bIns="0" anchor="b">
            <a:no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l" defTabSz="228600" rtl="0" fontAlgn="auto" latinLnBrk="0" hangingPunct="0">
              <a:lnSpc>
                <a:spcPct val="100000"/>
              </a:lnSpc>
              <a:spcBef>
                <a:spcPts val="0"/>
              </a:spcBef>
              <a:spcAft>
                <a:spcPts val="300"/>
              </a:spcAft>
              <a:buClrTx/>
              <a:buSzTx/>
              <a:buFontTx/>
              <a:buNone/>
              <a:tabLst/>
              <a:defRPr kumimoji="0" lang="en-US" sz="800" b="0" i="0" u="none" strike="noStrike" cap="none" spc="0" normalizeH="0" baseline="0">
                <a:ln>
                  <a:noFill/>
                </a:ln>
                <a:solidFill>
                  <a:schemeClr val="bg1"/>
                </a:solidFill>
                <a:effectLst/>
                <a:uFillTx/>
                <a:latin typeface="+mn-lt"/>
                <a:ea typeface="AvenirNext LT Com Regular" panose="020B0503020202020204" pitchFamily="34" charset="0"/>
                <a:cs typeface="AvenirNext LT Com Regular" panose="020B0503020202020204" pitchFamily="34" charset="0"/>
                <a:sym typeface="Avenir Next LT Com Regular"/>
              </a:defRPr>
            </a:lvl1pPr>
            <a:lvl2pPr marL="0" marR="0" indent="17145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2pPr>
            <a:lvl3pPr marL="0" marR="0" indent="34290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3pPr>
            <a:lvl4pPr marL="0" marR="0" indent="51435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4pPr>
            <a:lvl5pPr marL="0" marR="0" indent="68580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5pPr>
            <a:lvl6pPr marL="0" marR="0" indent="85725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6pPr>
            <a:lvl7pPr marL="0" marR="0" indent="102870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7pPr>
            <a:lvl8pPr marL="0" marR="0" indent="120015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8pPr>
            <a:lvl9pPr marL="0" marR="0" indent="137160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9pPr>
          </a:lstStyle>
          <a:p>
            <a:pPr marL="0" marR="0" lvl="0" indent="0" algn="l" defTabSz="228600" rtl="0" eaLnBrk="1" fontAlgn="auto" latinLnBrk="0" hangingPunct="1">
              <a:lnSpc>
                <a:spcPts val="900"/>
              </a:lnSpc>
              <a:spcBef>
                <a:spcPts val="0"/>
              </a:spcBef>
              <a:spcAft>
                <a:spcPts val="300"/>
              </a:spcAft>
              <a:buClrTx/>
              <a:buSzTx/>
              <a:buFontTx/>
              <a:buNone/>
              <a:tabLst/>
              <a:defRPr/>
            </a:pPr>
            <a:endParaRPr kumimoji="0" lang="en-US" sz="800" b="0" i="0" u="none" strike="noStrike" kern="0" cap="none" spc="0" normalizeH="0" baseline="0" noProof="0" dirty="0">
              <a:ln>
                <a:noFill/>
              </a:ln>
              <a:solidFill>
                <a:srgbClr val="FFFFFF"/>
              </a:solidFill>
              <a:effectLst/>
              <a:uLnTx/>
              <a:uFillTx/>
              <a:latin typeface="AvenirNext LT Com Regular"/>
              <a:sym typeface="Avenir Next LT Com Regular"/>
            </a:endParaRPr>
          </a:p>
        </p:txBody>
      </p:sp>
      <p:sp>
        <p:nvSpPr>
          <p:cNvPr id="3" name="Slide Number Placeholder 2">
            <a:extLst>
              <a:ext uri="{FF2B5EF4-FFF2-40B4-BE49-F238E27FC236}">
                <a16:creationId xmlns:a16="http://schemas.microsoft.com/office/drawing/2014/main" id="{A43454A1-16ED-720B-35E3-208466FF77A1}"/>
              </a:ext>
            </a:extLst>
          </p:cNvPr>
          <p:cNvSpPr>
            <a:spLocks noGrp="1"/>
          </p:cNvSpPr>
          <p:nvPr>
            <p:ph type="sldNum" sz="quarter" idx="2"/>
          </p:nvPr>
        </p:nvSpPr>
        <p:spPr>
          <a:xfrm>
            <a:off x="10908857" y="6541057"/>
            <a:ext cx="711647" cy="126509"/>
          </a:xfrm>
        </p:spPr>
        <p:txBody>
          <a:bodyPr/>
          <a:lstStyle/>
          <a:p>
            <a:fld id="{86CB4B4D-7CA3-9044-876B-883B54F8677D}" type="slidenum">
              <a:rPr lang="en-US" smtClean="0"/>
              <a:pPr/>
              <a:t>18</a:t>
            </a:fld>
            <a:endParaRPr lang="en-US" dirty="0"/>
          </a:p>
        </p:txBody>
      </p:sp>
      <p:sp>
        <p:nvSpPr>
          <p:cNvPr id="2" name="Title 1">
            <a:extLst>
              <a:ext uri="{FF2B5EF4-FFF2-40B4-BE49-F238E27FC236}">
                <a16:creationId xmlns:a16="http://schemas.microsoft.com/office/drawing/2014/main" id="{648D04AC-AA1F-DFCA-3B4D-9C4FDEB630D1}"/>
              </a:ext>
            </a:extLst>
          </p:cNvPr>
          <p:cNvSpPr>
            <a:spLocks noGrp="1"/>
          </p:cNvSpPr>
          <p:nvPr>
            <p:ph type="title"/>
          </p:nvPr>
        </p:nvSpPr>
        <p:spPr>
          <a:xfrm>
            <a:off x="583221" y="1033867"/>
            <a:ext cx="9975850" cy="997196"/>
          </a:xfrm>
          <a:solidFill>
            <a:srgbClr val="FFFFFF">
              <a:alpha val="0"/>
            </a:srgbClr>
          </a:solidFill>
          <a:ln/>
          <a:effectLst>
            <a:outerShdw sx="0" sy="0" rotWithShape="0">
              <a:srgbClr val="000000"/>
            </a:outerShdw>
            <a:reflection endPos="0" dir="5400000" sy="-100000" algn="bl" rotWithShape="0"/>
          </a:effectLst>
          <a:extLst>
            <a:ext uri="{53640926-AAD7-44D8-BBD7-CCE9431645EC}">
              <a14:shadowObscured xmlns:a14="http://schemas.microsoft.com/office/drawing/2010/main"/>
            </a:ext>
          </a:extLst>
        </p:spPr>
        <p:txBody>
          <a:bodyPr vert="horz" lIns="0" tIns="0" rIns="0" bIns="0" anchor="t"/>
          <a:lstStyle/>
          <a:p>
            <a:pPr rtl="0" eaLnBrk="1" fontAlgn="auto" latinLnBrk="0" hangingPunct="1">
              <a:buClr>
                <a:srgbClr val="FFFFFF"/>
              </a:buClr>
              <a:buSzPct val="100000"/>
            </a:pPr>
            <a:r>
              <a:rPr lang="en-US" sz="7200" spc="-72" dirty="0">
                <a:ln>
                  <a:noFill/>
                </a:ln>
                <a:effectLst/>
                <a:latin typeface="AvenirNext LT Com Regular" panose="020B0503020202020204" pitchFamily="34" charset="0"/>
                <a:ea typeface="Avenir Next LT Com Regular" panose="020B0503020202020204" pitchFamily="34" charset="0"/>
                <a:cs typeface="Avenir Next LT Com Regular" panose="020B0503020202020204" pitchFamily="34" charset="0"/>
              </a:rPr>
              <a:t>Thank you.</a:t>
            </a:r>
            <a:endParaRPr lang="en-US" sz="7200" dirty="0">
              <a:effectLst/>
              <a:latin typeface="AvenirNext LT Com Regular" panose="020B0503020202020204" pitchFamily="34" charset="0"/>
            </a:endParaRPr>
          </a:p>
        </p:txBody>
      </p:sp>
    </p:spTree>
    <p:extLst>
      <p:ext uri="{BB962C8B-B14F-4D97-AF65-F5344CB8AC3E}">
        <p14:creationId xmlns:p14="http://schemas.microsoft.com/office/powerpoint/2010/main" val="300509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D6BAB-7197-CD0F-4ABA-DAF5F6F84FE2}"/>
              </a:ext>
            </a:extLst>
          </p:cNvPr>
          <p:cNvSpPr>
            <a:spLocks noGrp="1"/>
          </p:cNvSpPr>
          <p:nvPr>
            <p:ph type="title"/>
          </p:nvPr>
        </p:nvSpPr>
        <p:spPr>
          <a:xfrm>
            <a:off x="6430535" y="1023716"/>
            <a:ext cx="2934275" cy="498598"/>
          </a:xfrm>
          <a:solidFill>
            <a:srgbClr val="FFFFFF">
              <a:alpha val="0"/>
            </a:srgbClr>
          </a:solidFill>
          <a:ln/>
          <a:effectLst>
            <a:outerShdw sx="0" sy="0" rotWithShape="0">
              <a:srgbClr val="000000"/>
            </a:outerShdw>
            <a:reflection endPos="0" dir="5400000" sy="-100000" algn="bl" rotWithShape="0"/>
          </a:effectLst>
          <a:extLst>
            <a:ext uri="{53640926-AAD7-44D8-BBD7-CCE9431645EC}">
              <a14:shadowObscured xmlns:a14="http://schemas.microsoft.com/office/drawing/2010/main"/>
            </a:ext>
          </a:extLst>
        </p:spPr>
        <p:txBody>
          <a:bodyPr vert="horz" lIns="0" tIns="0" rIns="0" bIns="0" anchor="t"/>
          <a:lstStyle/>
          <a:p>
            <a:pPr>
              <a:lnSpc>
                <a:spcPct val="90000"/>
              </a:lnSpc>
              <a:buClr>
                <a:srgbClr val="000000"/>
              </a:buClr>
              <a:buSzPct val="100000"/>
            </a:pPr>
            <a:r>
              <a:rPr lang="en-US" sz="3600" b="0" dirty="0">
                <a:solidFill>
                  <a:srgbClr val="000000"/>
                </a:solidFill>
                <a:latin typeface="AvenirNext LT Com Regular" panose="020B0503020202020204" pitchFamily="34" charset="0"/>
              </a:rPr>
              <a:t>Agenda</a:t>
            </a:r>
          </a:p>
        </p:txBody>
      </p:sp>
      <p:sp>
        <p:nvSpPr>
          <p:cNvPr id="3" name="Slide Number Placeholder 2">
            <a:extLst>
              <a:ext uri="{FF2B5EF4-FFF2-40B4-BE49-F238E27FC236}">
                <a16:creationId xmlns:a16="http://schemas.microsoft.com/office/drawing/2014/main" id="{227B5602-7193-1185-AEFE-5401934F8861}"/>
              </a:ext>
            </a:extLst>
          </p:cNvPr>
          <p:cNvSpPr>
            <a:spLocks noGrp="1"/>
          </p:cNvSpPr>
          <p:nvPr>
            <p:ph type="sldNum" sz="quarter" idx="11"/>
          </p:nvPr>
        </p:nvSpPr>
        <p:spPr/>
        <p:txBody>
          <a:bodyPr/>
          <a:lstStyle/>
          <a:p>
            <a:pPr>
              <a:lnSpc>
                <a:spcPct val="110000"/>
              </a:lnSpc>
              <a:spcBef>
                <a:spcPts val="1200"/>
              </a:spcBef>
            </a:pPr>
            <a:fld id="{86CB4B4D-7CA3-9044-876B-883B54F8677D}" type="slidenum">
              <a:rPr lang="en-US" smtClean="0"/>
              <a:pPr>
                <a:lnSpc>
                  <a:spcPct val="110000"/>
                </a:lnSpc>
                <a:spcBef>
                  <a:spcPts val="1200"/>
                </a:spcBef>
              </a:pPr>
              <a:t>2</a:t>
            </a:fld>
            <a:endParaRPr lang="en-US" dirty="0"/>
          </a:p>
        </p:txBody>
      </p:sp>
      <p:pic>
        <p:nvPicPr>
          <p:cNvPr id="6" name="Picture 5">
            <a:extLst>
              <a:ext uri="{FF2B5EF4-FFF2-40B4-BE49-F238E27FC236}">
                <a16:creationId xmlns:a16="http://schemas.microsoft.com/office/drawing/2014/main" id="{89FCF5E0-B6C1-A5DD-0564-37F530CAB763}"/>
              </a:ext>
              <a:ext uri="{C183D7F6-B498-43B3-948B-1728B52AA6E4}">
                <adec:decorative xmlns:adec="http://schemas.microsoft.com/office/drawing/2017/decorative" val="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5641357" cy="6865779"/>
          </a:xfrm>
          <a:prstGeom prst="rect">
            <a:avLst/>
          </a:prstGeom>
        </p:spPr>
      </p:pic>
      <p:sp>
        <p:nvSpPr>
          <p:cNvPr id="10" name="Oval 9">
            <a:extLst>
              <a:ext uri="{FF2B5EF4-FFF2-40B4-BE49-F238E27FC236}">
                <a16:creationId xmlns:a16="http://schemas.microsoft.com/office/drawing/2014/main" id="{782F6F65-C552-8DFD-470D-4602E274973C}"/>
              </a:ext>
              <a:ext uri="{C183D7F6-B498-43B3-948B-1728B52AA6E4}">
                <adec:decorative xmlns:adec="http://schemas.microsoft.com/office/drawing/2017/decorative" val="1"/>
              </a:ext>
            </a:extLst>
          </p:cNvPr>
          <p:cNvSpPr/>
          <p:nvPr/>
        </p:nvSpPr>
        <p:spPr>
          <a:xfrm>
            <a:off x="6439600" y="2146842"/>
            <a:ext cx="380536" cy="380536"/>
          </a:xfrm>
          <a:prstGeom prst="ellipse">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600" u="none" strike="noStrike" cap="none" spc="0" normalizeH="0" baseline="0" dirty="0">
              <a:ln>
                <a:noFill/>
              </a:ln>
              <a:solidFill>
                <a:schemeClr val="accent3"/>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sp>
        <p:nvSpPr>
          <p:cNvPr id="11" name="TextBox 10">
            <a:extLst>
              <a:ext uri="{FF2B5EF4-FFF2-40B4-BE49-F238E27FC236}">
                <a16:creationId xmlns:a16="http://schemas.microsoft.com/office/drawing/2014/main" id="{195CE360-A3CA-5754-88A9-5865FD04FB09}"/>
              </a:ext>
            </a:extLst>
          </p:cNvPr>
          <p:cNvSpPr txBox="1"/>
          <p:nvPr/>
        </p:nvSpPr>
        <p:spPr>
          <a:xfrm>
            <a:off x="6453160" y="2133430"/>
            <a:ext cx="346439" cy="400110"/>
          </a:xfrm>
          <a:prstGeom prst="rect">
            <a:avLst/>
          </a:prstGeom>
          <a:ln w="12700">
            <a:miter lim="400000"/>
          </a:ln>
        </p:spPr>
        <p:txBody>
          <a:bodyPr wrap="square" lIns="0" tIns="0" rIns="0" bIns="0" rtlCol="0" anchor="ctr" anchorCtr="0">
            <a:spAutoFit/>
          </a:bodyPr>
          <a:lstStyle/>
          <a:p>
            <a:r>
              <a:rPr lang="en-US" sz="2600" dirty="0">
                <a:solidFill>
                  <a:schemeClr val="bg1"/>
                </a:solidFill>
                <a:latin typeface="+mn-lt"/>
              </a:rPr>
              <a:t>1</a:t>
            </a:r>
          </a:p>
        </p:txBody>
      </p:sp>
      <p:sp>
        <p:nvSpPr>
          <p:cNvPr id="13" name="Oval 12">
            <a:extLst>
              <a:ext uri="{FF2B5EF4-FFF2-40B4-BE49-F238E27FC236}">
                <a16:creationId xmlns:a16="http://schemas.microsoft.com/office/drawing/2014/main" id="{404B1039-29F8-F773-1273-ED75AF64C28C}"/>
              </a:ext>
              <a:ext uri="{C183D7F6-B498-43B3-948B-1728B52AA6E4}">
                <adec:decorative xmlns:adec="http://schemas.microsoft.com/office/drawing/2017/decorative" val="1"/>
              </a:ext>
            </a:extLst>
          </p:cNvPr>
          <p:cNvSpPr/>
          <p:nvPr/>
        </p:nvSpPr>
        <p:spPr>
          <a:xfrm>
            <a:off x="6439600" y="2730744"/>
            <a:ext cx="380536" cy="380536"/>
          </a:xfrm>
          <a:prstGeom prst="ellipse">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600" u="none" strike="noStrike" cap="none" spc="0" normalizeH="0" baseline="0" dirty="0">
              <a:ln>
                <a:noFill/>
              </a:ln>
              <a:solidFill>
                <a:schemeClr val="accent3"/>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sp>
        <p:nvSpPr>
          <p:cNvPr id="14" name="TextBox 13">
            <a:extLst>
              <a:ext uri="{FF2B5EF4-FFF2-40B4-BE49-F238E27FC236}">
                <a16:creationId xmlns:a16="http://schemas.microsoft.com/office/drawing/2014/main" id="{4F150871-D829-99F2-C176-2B49A16627CE}"/>
              </a:ext>
            </a:extLst>
          </p:cNvPr>
          <p:cNvSpPr txBox="1"/>
          <p:nvPr/>
        </p:nvSpPr>
        <p:spPr>
          <a:xfrm>
            <a:off x="6461706" y="2717332"/>
            <a:ext cx="346439" cy="400110"/>
          </a:xfrm>
          <a:prstGeom prst="rect">
            <a:avLst/>
          </a:prstGeom>
          <a:ln w="12700">
            <a:miter lim="400000"/>
          </a:ln>
        </p:spPr>
        <p:txBody>
          <a:bodyPr wrap="square" lIns="0" tIns="0" rIns="0" bIns="0" rtlCol="0" anchor="ctr" anchorCtr="0">
            <a:spAutoFit/>
          </a:bodyPr>
          <a:lstStyle/>
          <a:p>
            <a:r>
              <a:rPr lang="en-US" sz="2600" dirty="0">
                <a:solidFill>
                  <a:schemeClr val="bg1"/>
                </a:solidFill>
                <a:latin typeface="+mn-lt"/>
              </a:rPr>
              <a:t>2</a:t>
            </a:r>
          </a:p>
        </p:txBody>
      </p:sp>
      <p:sp>
        <p:nvSpPr>
          <p:cNvPr id="15" name="Subtitle">
            <a:extLst>
              <a:ext uri="{FF2B5EF4-FFF2-40B4-BE49-F238E27FC236}">
                <a16:creationId xmlns:a16="http://schemas.microsoft.com/office/drawing/2014/main" id="{D3C3DA14-2E13-54C6-5C28-6BCE389B3467}"/>
              </a:ext>
            </a:extLst>
          </p:cNvPr>
          <p:cNvSpPr txBox="1">
            <a:spLocks/>
          </p:cNvSpPr>
          <p:nvPr/>
        </p:nvSpPr>
        <p:spPr>
          <a:xfrm>
            <a:off x="7018914" y="2133430"/>
            <a:ext cx="4601525" cy="325137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Autofit/>
          </a:bodyPr>
          <a:lstStyle>
            <a:lvl1pPr marL="0" marR="0" indent="0" algn="l" defTabSz="228600" rtl="0" eaLnBrk="1" latinLnBrk="0" hangingPunct="1">
              <a:lnSpc>
                <a:spcPct val="95000"/>
              </a:lnSpc>
              <a:spcBef>
                <a:spcPts val="0"/>
              </a:spcBef>
              <a:spcAft>
                <a:spcPts val="1800"/>
              </a:spcAft>
              <a:buClrTx/>
              <a:buSzTx/>
              <a:buFont typeface="AvenirNext LT Com Medium" panose="020B0803020202020204" pitchFamily="34" charset="0"/>
              <a:buNone/>
              <a:tabLst>
                <a:tab pos="476250" algn="l"/>
              </a:tabLst>
              <a:defRPr sz="3000" b="1" i="0" u="none" strike="noStrike" cap="none" spc="-30" baseline="0">
                <a:ln>
                  <a:noFill/>
                </a:ln>
                <a:solidFill>
                  <a:schemeClr val="accent1"/>
                </a:solidFill>
                <a:uFillTx/>
                <a:latin typeface="+mn-lt"/>
                <a:ea typeface="+mn-ea"/>
                <a:cs typeface="+mn-cs"/>
                <a:sym typeface="Avenir Next LT Com Demi"/>
              </a:defRPr>
            </a:lvl1pPr>
            <a:lvl2pPr marL="284162" marR="0" indent="0" algn="l" defTabSz="228600" rtl="0" eaLnBrk="1" latinLnBrk="0" hangingPunct="1">
              <a:lnSpc>
                <a:spcPct val="100000"/>
              </a:lnSpc>
              <a:spcBef>
                <a:spcPts val="0"/>
              </a:spcBef>
              <a:spcAft>
                <a:spcPts val="1800"/>
              </a:spcAft>
              <a:buClrTx/>
              <a:buSzTx/>
              <a:buFont typeface="Arial" panose="020B0604020202020204" pitchFamily="34" charset="0"/>
              <a:buNone/>
              <a:tabLst/>
              <a:defRPr sz="1800" b="0" i="0" u="none" strike="noStrike" cap="none" spc="0" baseline="0">
                <a:ln>
                  <a:noFill/>
                </a:ln>
                <a:solidFill>
                  <a:srgbClr val="000000"/>
                </a:solidFill>
                <a:uFillTx/>
                <a:latin typeface="+mn-lt"/>
                <a:ea typeface="AvenirNext LT Com Regular" panose="020B0503020202020204" pitchFamily="34" charset="0"/>
                <a:cs typeface="AvenirNext LT Com Regular" panose="020B0503020202020204" pitchFamily="34" charset="0"/>
                <a:sym typeface="Avenir Next LT Com Regular"/>
              </a:defRPr>
            </a:lvl2pPr>
            <a:lvl3pPr marL="569913" marR="0" indent="0" algn="l" defTabSz="228600" rtl="0" eaLnBrk="1" latinLnBrk="0" hangingPunct="1">
              <a:lnSpc>
                <a:spcPct val="100000"/>
              </a:lnSpc>
              <a:spcBef>
                <a:spcPts val="0"/>
              </a:spcBef>
              <a:spcAft>
                <a:spcPts val="1800"/>
              </a:spcAft>
              <a:buClrTx/>
              <a:buSzTx/>
              <a:buFont typeface="Arial" panose="020B0604020202020204" pitchFamily="34" charset="0"/>
              <a:buNone/>
              <a:tabLst/>
              <a:defRPr sz="1600" b="0" i="0" u="none" strike="noStrike" cap="none" spc="0" baseline="0">
                <a:ln>
                  <a:noFill/>
                </a:ln>
                <a:solidFill>
                  <a:srgbClr val="000000"/>
                </a:solidFill>
                <a:uFillTx/>
                <a:latin typeface="+mn-lt"/>
                <a:ea typeface="AvenirNext LT Com Regular" panose="020B0503020202020204" pitchFamily="34" charset="0"/>
                <a:cs typeface="AvenirNext LT Com Regular" panose="020B0503020202020204" pitchFamily="34" charset="0"/>
                <a:sym typeface="Avenir Next LT Com Regular"/>
              </a:defRPr>
            </a:lvl3pPr>
            <a:lvl4pPr marL="0" marR="0" indent="342900" algn="l" defTabSz="228600" rtl="0" eaLnBrk="1" latinLnBrk="0" hangingPunct="1">
              <a:lnSpc>
                <a:spcPct val="100000"/>
              </a:lnSpc>
              <a:spcBef>
                <a:spcPts val="0"/>
              </a:spcBef>
              <a:spcAft>
                <a:spcPts val="1800"/>
              </a:spcAft>
              <a:buClrTx/>
              <a:buSzTx/>
              <a:buFontTx/>
              <a:buNone/>
              <a:tabLst/>
              <a:defRPr sz="1600" b="0" i="0" u="none" strike="noStrike" cap="none" spc="0" baseline="0">
                <a:ln>
                  <a:noFill/>
                </a:ln>
                <a:solidFill>
                  <a:srgbClr val="000000"/>
                </a:solidFill>
                <a:uFillTx/>
                <a:latin typeface="AvenirNext LT Com Regular" panose="020B0503020202020204" pitchFamily="34" charset="0"/>
                <a:ea typeface="AvenirNext LT Com Regular" panose="020B0503020202020204" pitchFamily="34" charset="0"/>
                <a:cs typeface="AvenirNext LT Com Regular" panose="020B0503020202020204" pitchFamily="34" charset="0"/>
                <a:sym typeface="Avenir Next LT Com Regular"/>
              </a:defRPr>
            </a:lvl4pPr>
            <a:lvl5pPr marL="0" marR="0" indent="457200" algn="l" defTabSz="228600" rtl="0" eaLnBrk="1" latinLnBrk="0" hangingPunct="1">
              <a:lnSpc>
                <a:spcPct val="100000"/>
              </a:lnSpc>
              <a:spcBef>
                <a:spcPts val="0"/>
              </a:spcBef>
              <a:spcAft>
                <a:spcPts val="1800"/>
              </a:spcAft>
              <a:buClrTx/>
              <a:buSzTx/>
              <a:buFontTx/>
              <a:buNone/>
              <a:tabLst/>
              <a:defRPr sz="1600" b="0" i="0" u="none" strike="noStrike" cap="none" spc="0" baseline="0">
                <a:ln>
                  <a:noFill/>
                </a:ln>
                <a:solidFill>
                  <a:srgbClr val="000000"/>
                </a:solidFill>
                <a:uFillTx/>
                <a:latin typeface="AvenirNext LT Com Regular" panose="020B0503020202020204" pitchFamily="34" charset="0"/>
                <a:ea typeface="AvenirNext LT Com Regular" panose="020B0503020202020204" pitchFamily="34" charset="0"/>
                <a:cs typeface="AvenirNext LT Com Regular" panose="020B0503020202020204" pitchFamily="34" charset="0"/>
                <a:sym typeface="Avenir Next LT Com Regular"/>
              </a:defRPr>
            </a:lvl5pPr>
            <a:lvl6pPr marL="0" marR="0" indent="571500" algn="l" defTabSz="228600" rtl="0" eaLnBrk="1" latinLnBrk="0" hangingPunct="1">
              <a:lnSpc>
                <a:spcPct val="120000"/>
              </a:lnSpc>
              <a:spcBef>
                <a:spcPts val="1500"/>
              </a:spcBef>
              <a:spcAft>
                <a:spcPts val="0"/>
              </a:spcAft>
              <a:buClrTx/>
              <a:buSzTx/>
              <a:buFontTx/>
              <a:buNone/>
              <a:tabLst/>
              <a:defRPr sz="1800" b="0" i="0" u="none" strike="noStrike" cap="none" spc="0" baseline="0">
                <a:ln>
                  <a:noFill/>
                </a:ln>
                <a:solidFill>
                  <a:srgbClr val="000000"/>
                </a:solidFill>
                <a:uFillTx/>
                <a:latin typeface="Avenir Next LT Com Regular"/>
                <a:ea typeface="Avenir Next LT Com Regular"/>
                <a:cs typeface="Avenir Next LT Com Regular"/>
                <a:sym typeface="Avenir Next LT Com Regular"/>
              </a:defRPr>
            </a:lvl6pPr>
            <a:lvl7pPr marL="0" marR="0" indent="685800" algn="l" defTabSz="228600" rtl="0" eaLnBrk="1" latinLnBrk="0" hangingPunct="1">
              <a:lnSpc>
                <a:spcPct val="120000"/>
              </a:lnSpc>
              <a:spcBef>
                <a:spcPts val="1500"/>
              </a:spcBef>
              <a:spcAft>
                <a:spcPts val="0"/>
              </a:spcAft>
              <a:buClrTx/>
              <a:buSzTx/>
              <a:buFontTx/>
              <a:buNone/>
              <a:tabLst/>
              <a:defRPr sz="1800" b="0" i="0" u="none" strike="noStrike" cap="none" spc="0" baseline="0">
                <a:ln>
                  <a:noFill/>
                </a:ln>
                <a:solidFill>
                  <a:srgbClr val="000000"/>
                </a:solidFill>
                <a:uFillTx/>
                <a:latin typeface="Avenir Next LT Com Regular"/>
                <a:ea typeface="Avenir Next LT Com Regular"/>
                <a:cs typeface="Avenir Next LT Com Regular"/>
                <a:sym typeface="Avenir Next LT Com Regular"/>
              </a:defRPr>
            </a:lvl7pPr>
            <a:lvl8pPr marL="0" marR="0" indent="800100" algn="l" defTabSz="228600" rtl="0" eaLnBrk="1" latinLnBrk="0" hangingPunct="1">
              <a:lnSpc>
                <a:spcPct val="120000"/>
              </a:lnSpc>
              <a:spcBef>
                <a:spcPts val="1500"/>
              </a:spcBef>
              <a:spcAft>
                <a:spcPts val="0"/>
              </a:spcAft>
              <a:buClrTx/>
              <a:buSzTx/>
              <a:buFontTx/>
              <a:buNone/>
              <a:tabLst/>
              <a:defRPr sz="1800" b="0" i="0" u="none" strike="noStrike" cap="none" spc="0" baseline="0">
                <a:ln>
                  <a:noFill/>
                </a:ln>
                <a:solidFill>
                  <a:srgbClr val="000000"/>
                </a:solidFill>
                <a:uFillTx/>
                <a:latin typeface="Avenir Next LT Com Regular"/>
                <a:ea typeface="Avenir Next LT Com Regular"/>
                <a:cs typeface="Avenir Next LT Com Regular"/>
                <a:sym typeface="Avenir Next LT Com Regular"/>
              </a:defRPr>
            </a:lvl8pPr>
            <a:lvl9pPr marL="0" marR="0" indent="914400" algn="l" defTabSz="228600" rtl="0" eaLnBrk="1" latinLnBrk="0" hangingPunct="1">
              <a:lnSpc>
                <a:spcPct val="120000"/>
              </a:lnSpc>
              <a:spcBef>
                <a:spcPts val="1500"/>
              </a:spcBef>
              <a:spcAft>
                <a:spcPts val="0"/>
              </a:spcAft>
              <a:buClrTx/>
              <a:buSzTx/>
              <a:buFontTx/>
              <a:buNone/>
              <a:tabLst/>
              <a:defRPr sz="1800" b="0" i="0" u="none" strike="noStrike" cap="none" spc="0" baseline="0">
                <a:ln>
                  <a:noFill/>
                </a:ln>
                <a:solidFill>
                  <a:srgbClr val="000000"/>
                </a:solidFill>
                <a:uFillTx/>
                <a:latin typeface="Avenir Next LT Com Regular"/>
                <a:ea typeface="Avenir Next LT Com Regular"/>
                <a:cs typeface="Avenir Next LT Com Regular"/>
                <a:sym typeface="Avenir Next LT Com Regular"/>
              </a:defRPr>
            </a:lvl9pPr>
          </a:lstStyle>
          <a:p>
            <a:pPr marL="403225" lvl="0" indent="-403225">
              <a:spcAft>
                <a:spcPts val="1200"/>
              </a:spcAft>
              <a:tabLst/>
            </a:pPr>
            <a:r>
              <a:rPr lang="en-US" b="0" kern="0" dirty="0">
                <a:solidFill>
                  <a:schemeClr val="tx1">
                    <a:lumMod val="65000"/>
                    <a:lumOff val="35000"/>
                  </a:schemeClr>
                </a:solidFill>
                <a:latin typeface="AvenirNext LT Com Regular" panose="020B0503020202020204" pitchFamily="34" charset="0"/>
              </a:rPr>
              <a:t>Equity market insights</a:t>
            </a:r>
          </a:p>
          <a:p>
            <a:pPr marL="403225" indent="-403225">
              <a:spcAft>
                <a:spcPts val="1200"/>
              </a:spcAft>
              <a:tabLst/>
            </a:pPr>
            <a:r>
              <a:rPr lang="en-US" b="0" kern="0" dirty="0">
                <a:solidFill>
                  <a:schemeClr val="tx1">
                    <a:lumMod val="65000"/>
                    <a:lumOff val="35000"/>
                  </a:schemeClr>
                </a:solidFill>
                <a:latin typeface="AvenirNext LT Com Regular" panose="020B0503020202020204" pitchFamily="34" charset="0"/>
              </a:rPr>
              <a:t>Deeper dives</a:t>
            </a:r>
          </a:p>
          <a:p>
            <a:pPr marL="403225" lvl="0" indent="-403225">
              <a:spcAft>
                <a:spcPts val="1200"/>
              </a:spcAft>
              <a:tabLst/>
            </a:pPr>
            <a:r>
              <a:rPr lang="en-US" sz="2400" b="0" kern="0" dirty="0">
                <a:solidFill>
                  <a:schemeClr val="tx1">
                    <a:lumMod val="65000"/>
                    <a:lumOff val="35000"/>
                  </a:schemeClr>
                </a:solidFill>
                <a:latin typeface="AvenirNext LT Com Regular" panose="020B0503020202020204" pitchFamily="34" charset="0"/>
              </a:rPr>
              <a:t>         Dividends</a:t>
            </a:r>
          </a:p>
          <a:p>
            <a:pPr marL="403225" lvl="0" indent="-403225">
              <a:spcAft>
                <a:spcPts val="1200"/>
              </a:spcAft>
              <a:tabLst/>
            </a:pPr>
            <a:r>
              <a:rPr lang="en-US" sz="2400" b="0" dirty="0">
                <a:solidFill>
                  <a:schemeClr val="tx1">
                    <a:lumMod val="65000"/>
                    <a:lumOff val="35000"/>
                  </a:schemeClr>
                </a:solidFill>
                <a:latin typeface="AvenirNext LT Com Regular" panose="020B0503020202020204" pitchFamily="34" charset="0"/>
              </a:rPr>
              <a:t>         Selective g</a:t>
            </a:r>
            <a:r>
              <a:rPr lang="en-US" sz="2400" b="0" kern="0" dirty="0">
                <a:solidFill>
                  <a:schemeClr val="tx1">
                    <a:lumMod val="65000"/>
                    <a:lumOff val="35000"/>
                  </a:schemeClr>
                </a:solidFill>
                <a:latin typeface="AvenirNext LT Com Regular" panose="020B0503020202020204" pitchFamily="34" charset="0"/>
              </a:rPr>
              <a:t>rowth</a:t>
            </a:r>
          </a:p>
          <a:p>
            <a:pPr marL="403225" lvl="0" indent="-403225">
              <a:spcAft>
                <a:spcPts val="2600"/>
              </a:spcAft>
              <a:tabLst/>
            </a:pPr>
            <a:r>
              <a:rPr lang="en-US" sz="2400" b="0" kern="0" dirty="0">
                <a:solidFill>
                  <a:schemeClr val="tx1">
                    <a:lumMod val="65000"/>
                    <a:lumOff val="35000"/>
                  </a:schemeClr>
                </a:solidFill>
                <a:latin typeface="AvenirNext LT Com Regular" panose="020B0503020202020204" pitchFamily="34" charset="0"/>
              </a:rPr>
              <a:t>         International</a:t>
            </a:r>
          </a:p>
        </p:txBody>
      </p:sp>
      <p:sp>
        <p:nvSpPr>
          <p:cNvPr id="16" name="Rectangle 15">
            <a:extLst>
              <a:ext uri="{FF2B5EF4-FFF2-40B4-BE49-F238E27FC236}">
                <a16:creationId xmlns:a16="http://schemas.microsoft.com/office/drawing/2014/main" id="{B302B02A-543E-BB7E-5762-46DD1342ACD5}"/>
              </a:ext>
              <a:ext uri="{C183D7F6-B498-43B3-948B-1728B52AA6E4}">
                <adec:decorative xmlns:adec="http://schemas.microsoft.com/office/drawing/2017/decorative" val="1"/>
              </a:ext>
            </a:extLst>
          </p:cNvPr>
          <p:cNvSpPr/>
          <p:nvPr/>
        </p:nvSpPr>
        <p:spPr>
          <a:xfrm>
            <a:off x="7304303" y="3380415"/>
            <a:ext cx="228600" cy="228600"/>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sp>
        <p:nvSpPr>
          <p:cNvPr id="17" name="Rectangle 16">
            <a:extLst>
              <a:ext uri="{FF2B5EF4-FFF2-40B4-BE49-F238E27FC236}">
                <a16:creationId xmlns:a16="http://schemas.microsoft.com/office/drawing/2014/main" id="{19AF7111-59D3-58EC-527F-32CD47AAEAD1}"/>
              </a:ext>
              <a:ext uri="{C183D7F6-B498-43B3-948B-1728B52AA6E4}">
                <adec:decorative xmlns:adec="http://schemas.microsoft.com/office/drawing/2017/decorative" val="1"/>
              </a:ext>
            </a:extLst>
          </p:cNvPr>
          <p:cNvSpPr/>
          <p:nvPr/>
        </p:nvSpPr>
        <p:spPr>
          <a:xfrm>
            <a:off x="7304303" y="4381500"/>
            <a:ext cx="228600" cy="228600"/>
          </a:xfrm>
          <a:prstGeom prst="rect">
            <a:avLst/>
          </a:prstGeom>
          <a:solidFill>
            <a:schemeClr val="accent6"/>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sp>
        <p:nvSpPr>
          <p:cNvPr id="18" name="Rectangle 17">
            <a:extLst>
              <a:ext uri="{FF2B5EF4-FFF2-40B4-BE49-F238E27FC236}">
                <a16:creationId xmlns:a16="http://schemas.microsoft.com/office/drawing/2014/main" id="{7983EA21-2E92-059B-563C-01CFF4BD5A09}"/>
              </a:ext>
              <a:ext uri="{C183D7F6-B498-43B3-948B-1728B52AA6E4}">
                <adec:decorative xmlns:adec="http://schemas.microsoft.com/office/drawing/2017/decorative" val="1"/>
              </a:ext>
            </a:extLst>
          </p:cNvPr>
          <p:cNvSpPr/>
          <p:nvPr/>
        </p:nvSpPr>
        <p:spPr>
          <a:xfrm>
            <a:off x="7304303" y="3884444"/>
            <a:ext cx="228600" cy="228600"/>
          </a:xfrm>
          <a:prstGeom prst="rect">
            <a:avLst/>
          </a:prstGeom>
          <a:solidFill>
            <a:schemeClr val="accent5"/>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chemeClr val="accent6"/>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spTree>
    <p:extLst>
      <p:ext uri="{BB962C8B-B14F-4D97-AF65-F5344CB8AC3E}">
        <p14:creationId xmlns:p14="http://schemas.microsoft.com/office/powerpoint/2010/main" val="920401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AA305-3B51-F642-8EF4-A2B6EA8A5413}"/>
              </a:ext>
            </a:extLst>
          </p:cNvPr>
          <p:cNvSpPr>
            <a:spLocks noGrp="1"/>
          </p:cNvSpPr>
          <p:nvPr>
            <p:ph type="title"/>
          </p:nvPr>
        </p:nvSpPr>
        <p:spPr>
          <a:xfrm>
            <a:off x="508065" y="935663"/>
            <a:ext cx="9975850" cy="2171620"/>
          </a:xfrm>
        </p:spPr>
        <p:txBody>
          <a:bodyPr/>
          <a:lstStyle/>
          <a:p>
            <a:pPr>
              <a:lnSpc>
                <a:spcPct val="98000"/>
              </a:lnSpc>
            </a:pPr>
            <a:r>
              <a:rPr lang="en-US" sz="7200" dirty="0">
                <a:solidFill>
                  <a:schemeClr val="bg1"/>
                </a:solidFill>
              </a:rPr>
              <a:t>Equity market </a:t>
            </a:r>
            <a:br>
              <a:rPr lang="en-US" sz="7200" dirty="0">
                <a:solidFill>
                  <a:schemeClr val="bg1"/>
                </a:solidFill>
              </a:rPr>
            </a:br>
            <a:r>
              <a:rPr lang="en-US" sz="7200" dirty="0">
                <a:solidFill>
                  <a:schemeClr val="bg1"/>
                </a:solidFill>
              </a:rPr>
              <a:t>insights</a:t>
            </a:r>
          </a:p>
        </p:txBody>
      </p:sp>
      <p:sp>
        <p:nvSpPr>
          <p:cNvPr id="4" name="Slide Number Placeholder 3">
            <a:extLst>
              <a:ext uri="{FF2B5EF4-FFF2-40B4-BE49-F238E27FC236}">
                <a16:creationId xmlns:a16="http://schemas.microsoft.com/office/drawing/2014/main" id="{A7D07A59-B7CE-6F39-12D2-53C0B56C775A}"/>
              </a:ext>
            </a:extLst>
          </p:cNvPr>
          <p:cNvSpPr>
            <a:spLocks noGrp="1"/>
          </p:cNvSpPr>
          <p:nvPr>
            <p:ph type="sldNum" sz="quarter" idx="2"/>
          </p:nvPr>
        </p:nvSpPr>
        <p:spPr/>
        <p:txBody>
          <a:bodyPr/>
          <a:lstStyle/>
          <a:p>
            <a:fld id="{86CB4B4D-7CA3-9044-876B-883B54F8677D}" type="slidenum">
              <a:rPr lang="en-US" smtClean="0"/>
              <a:pPr/>
              <a:t>3</a:t>
            </a:fld>
            <a:endParaRPr lang="en-US" dirty="0"/>
          </a:p>
        </p:txBody>
      </p:sp>
    </p:spTree>
    <p:extLst>
      <p:ext uri="{BB962C8B-B14F-4D97-AF65-F5344CB8AC3E}">
        <p14:creationId xmlns:p14="http://schemas.microsoft.com/office/powerpoint/2010/main" val="759158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1CFD0280-A081-2D04-59F3-6B07349A17B4}"/>
              </a:ext>
            </a:extLst>
          </p:cNvPr>
          <p:cNvSpPr/>
          <p:nvPr/>
        </p:nvSpPr>
        <p:spPr>
          <a:xfrm>
            <a:off x="10475686" y="4523949"/>
            <a:ext cx="1144753" cy="476435"/>
          </a:xfrm>
          <a:prstGeom prst="rect">
            <a:avLst/>
          </a:prstGeom>
          <a:solidFill>
            <a:schemeClr val="accent6">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sp>
        <p:nvSpPr>
          <p:cNvPr id="4" name="Rectangle 3">
            <a:extLst>
              <a:ext uri="{FF2B5EF4-FFF2-40B4-BE49-F238E27FC236}">
                <a16:creationId xmlns:a16="http://schemas.microsoft.com/office/drawing/2014/main" id="{D70EE78F-06AF-FA44-1FFA-9AFE3176369F}"/>
              </a:ext>
              <a:ext uri="{C183D7F6-B498-43B3-948B-1728B52AA6E4}">
                <adec:decorative xmlns:adec="http://schemas.microsoft.com/office/drawing/2017/decorative" val="1"/>
              </a:ext>
            </a:extLst>
          </p:cNvPr>
          <p:cNvSpPr/>
          <p:nvPr/>
        </p:nvSpPr>
        <p:spPr>
          <a:xfrm>
            <a:off x="853181" y="3875388"/>
            <a:ext cx="10767319" cy="648561"/>
          </a:xfrm>
          <a:prstGeom prst="rect">
            <a:avLst/>
          </a:prstGeom>
          <a:solidFill>
            <a:schemeClr val="bg1">
              <a:lumMod val="95000"/>
            </a:schemeClr>
          </a:solidFill>
          <a:ln w="635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GB" sz="800" b="1" i="0" u="none" strike="noStrike" cap="none" spc="0" normalizeH="0" baseline="0" dirty="0">
              <a:ln>
                <a:noFill/>
              </a:ln>
              <a:solidFill>
                <a:schemeClr val="tx1"/>
              </a:solidFill>
              <a:uFillTx/>
              <a:latin typeface="AvenirNext LT Com Regular" panose="020B0503020202020204" pitchFamily="34" charset="0"/>
              <a:sym typeface="Avenir Next LT Com Regular"/>
            </a:endParaRPr>
          </a:p>
        </p:txBody>
      </p:sp>
      <p:graphicFrame>
        <p:nvGraphicFramePr>
          <p:cNvPr id="32" name="Chart 31">
            <a:extLst>
              <a:ext uri="{FF2B5EF4-FFF2-40B4-BE49-F238E27FC236}">
                <a16:creationId xmlns:a16="http://schemas.microsoft.com/office/drawing/2014/main" id="{A1416C6D-5C0F-433C-1357-A3189CD9D502}"/>
              </a:ext>
            </a:extLst>
          </p:cNvPr>
          <p:cNvGraphicFramePr/>
          <p:nvPr/>
        </p:nvGraphicFramePr>
        <p:xfrm>
          <a:off x="466445" y="2038426"/>
          <a:ext cx="11420755" cy="3425336"/>
        </p:xfrm>
        <a:graphic>
          <a:graphicData uri="http://schemas.openxmlformats.org/drawingml/2006/chart">
            <c:chart xmlns:c="http://schemas.openxmlformats.org/drawingml/2006/chart" xmlns:r="http://schemas.openxmlformats.org/officeDocument/2006/relationships" r:id="rId3"/>
          </a:graphicData>
        </a:graphic>
      </p:graphicFrame>
      <p:sp>
        <p:nvSpPr>
          <p:cNvPr id="5" name="Slide Number Placeholder 4">
            <a:extLst>
              <a:ext uri="{FF2B5EF4-FFF2-40B4-BE49-F238E27FC236}">
                <a16:creationId xmlns:a16="http://schemas.microsoft.com/office/drawing/2014/main" id="{68353AE9-E775-5E40-4784-1F4DD5546384}"/>
              </a:ext>
            </a:extLst>
          </p:cNvPr>
          <p:cNvSpPr>
            <a:spLocks noGrp="1"/>
          </p:cNvSpPr>
          <p:nvPr>
            <p:ph type="sldNum" sz="quarter" idx="11"/>
          </p:nvPr>
        </p:nvSpPr>
        <p:spPr/>
        <p:txBody>
          <a:bodyPr/>
          <a:lstStyle/>
          <a:p>
            <a:fld id="{86CB4B4D-7CA3-9044-876B-883B54F8677D}" type="slidenum">
              <a:rPr lang="en-US" smtClean="0"/>
              <a:pPr/>
              <a:t>4</a:t>
            </a:fld>
            <a:endParaRPr lang="en-US" dirty="0"/>
          </a:p>
        </p:txBody>
      </p:sp>
      <p:sp>
        <p:nvSpPr>
          <p:cNvPr id="9" name="Text Placeholder 3">
            <a:extLst>
              <a:ext uri="{FF2B5EF4-FFF2-40B4-BE49-F238E27FC236}">
                <a16:creationId xmlns:a16="http://schemas.microsoft.com/office/drawing/2014/main" id="{FAEE1185-B5E8-99DE-1601-267BFFD94CCD}"/>
              </a:ext>
            </a:extLst>
          </p:cNvPr>
          <p:cNvSpPr>
            <a:spLocks noGrp="1"/>
          </p:cNvSpPr>
          <p:nvPr>
            <p:ph type="body" sz="quarter" idx="15"/>
          </p:nvPr>
        </p:nvSpPr>
        <p:spPr/>
        <p:txBody>
          <a:bodyPr/>
          <a:lstStyle/>
          <a:p>
            <a:r>
              <a:rPr lang="en-US" b="0" i="0" dirty="0">
                <a:effectLst/>
              </a:rPr>
              <a:t>As it turns out, 2010 to 2022 was the exception to the long term</a:t>
            </a:r>
            <a:endParaRPr lang="en-US" dirty="0"/>
          </a:p>
        </p:txBody>
      </p:sp>
      <p:sp>
        <p:nvSpPr>
          <p:cNvPr id="2" name="Title 1">
            <a:extLst>
              <a:ext uri="{FF2B5EF4-FFF2-40B4-BE49-F238E27FC236}">
                <a16:creationId xmlns:a16="http://schemas.microsoft.com/office/drawing/2014/main" id="{DEA3F3CA-8EA3-6547-A104-9FB9C7753FF6}"/>
              </a:ext>
            </a:extLst>
          </p:cNvPr>
          <p:cNvSpPr>
            <a:spLocks noGrp="1"/>
          </p:cNvSpPr>
          <p:nvPr>
            <p:ph type="title"/>
          </p:nvPr>
        </p:nvSpPr>
        <p:spPr/>
        <p:txBody>
          <a:bodyPr/>
          <a:lstStyle/>
          <a:p>
            <a:r>
              <a:rPr lang="en-US" i="0" dirty="0">
                <a:effectLst/>
                <a:latin typeface="+mn-lt"/>
              </a:rPr>
              <a:t>Back to normal — the ‘new</a:t>
            </a:r>
            <a:r>
              <a:rPr lang="en-US" dirty="0">
                <a:latin typeface="+mn-lt"/>
              </a:rPr>
              <a:t>’</a:t>
            </a:r>
            <a:r>
              <a:rPr lang="en-US" i="0" dirty="0">
                <a:effectLst/>
                <a:latin typeface="+mn-lt"/>
              </a:rPr>
              <a:t> era of higher rates</a:t>
            </a:r>
            <a:endParaRPr lang="en-US" dirty="0">
              <a:latin typeface="+mn-lt"/>
            </a:endParaRPr>
          </a:p>
        </p:txBody>
      </p:sp>
      <p:sp>
        <p:nvSpPr>
          <p:cNvPr id="14" name="TextBox 13">
            <a:extLst>
              <a:ext uri="{FF2B5EF4-FFF2-40B4-BE49-F238E27FC236}">
                <a16:creationId xmlns:a16="http://schemas.microsoft.com/office/drawing/2014/main" id="{53A99B52-CD39-5DA9-D69E-6695FDB3AECC}"/>
              </a:ext>
            </a:extLst>
          </p:cNvPr>
          <p:cNvSpPr txBox="1"/>
          <p:nvPr/>
        </p:nvSpPr>
        <p:spPr>
          <a:xfrm>
            <a:off x="566928" y="1761025"/>
            <a:ext cx="5372100" cy="215444"/>
          </a:xfrm>
          <a:prstGeom prst="rect">
            <a:avLst/>
          </a:prstGeom>
          <a:ln w="12700">
            <a:miter lim="400000"/>
          </a:ln>
        </p:spPr>
        <p:txBody>
          <a:bodyPr wrap="square" lIns="0" tIns="0" rIns="0" bIns="0" rtlCol="0">
            <a:spAutoFit/>
          </a:bodyPr>
          <a:lstStyle/>
          <a:p>
            <a:pPr algn="l"/>
            <a:r>
              <a:rPr lang="en-US" sz="1400" b="1" dirty="0">
                <a:latin typeface="+mn-lt"/>
              </a:rPr>
              <a:t>U.S. long-term government bond yield (%)</a:t>
            </a:r>
          </a:p>
        </p:txBody>
      </p:sp>
      <p:sp>
        <p:nvSpPr>
          <p:cNvPr id="3" name="TextBox 2">
            <a:extLst>
              <a:ext uri="{FF2B5EF4-FFF2-40B4-BE49-F238E27FC236}">
                <a16:creationId xmlns:a16="http://schemas.microsoft.com/office/drawing/2014/main" id="{BC70D076-9D33-C112-291F-C7655516596C}"/>
              </a:ext>
            </a:extLst>
          </p:cNvPr>
          <p:cNvSpPr txBox="1"/>
          <p:nvPr/>
        </p:nvSpPr>
        <p:spPr>
          <a:xfrm>
            <a:off x="1385957" y="2455427"/>
            <a:ext cx="5798614" cy="618631"/>
          </a:xfrm>
          <a:prstGeom prst="rect">
            <a:avLst/>
          </a:prstGeom>
          <a:solidFill>
            <a:schemeClr val="bg2">
              <a:lumMod val="40000"/>
              <a:lumOff val="60000"/>
              <a:alpha val="34216"/>
            </a:schemeClr>
          </a:solidFill>
          <a:ln w="12700">
            <a:miter lim="400000"/>
          </a:ln>
        </p:spPr>
        <p:txBody>
          <a:bodyPr wrap="square" lIns="0" tIns="73152" rIns="0" bIns="82296" rtlCol="0" anchor="t" anchorCtr="0">
            <a:spAutoFit/>
          </a:bodyPr>
          <a:lstStyle/>
          <a:p>
            <a:pPr>
              <a:lnSpc>
                <a:spcPts val="1800"/>
              </a:lnSpc>
            </a:pPr>
            <a:r>
              <a:rPr lang="en-US" sz="1500" dirty="0">
                <a:solidFill>
                  <a:schemeClr val="tx1">
                    <a:lumMod val="65000"/>
                    <a:lumOff val="35000"/>
                  </a:schemeClr>
                </a:solidFill>
                <a:effectLst/>
                <a:latin typeface="AvenirNext LT Com Regular" panose="020B0503020202020204" pitchFamily="34" charset="0"/>
              </a:rPr>
              <a:t>If the time value of money remains higher than the last decade, equity market leadership may be less one-dimensional.</a:t>
            </a:r>
            <a:endParaRPr lang="en-US" sz="1500" dirty="0">
              <a:solidFill>
                <a:schemeClr val="tx1">
                  <a:lumMod val="65000"/>
                  <a:lumOff val="35000"/>
                </a:schemeClr>
              </a:solidFill>
              <a:latin typeface="AvenirNext LT Com Regular" panose="020B0503020202020204" pitchFamily="34" charset="0"/>
            </a:endParaRPr>
          </a:p>
        </p:txBody>
      </p:sp>
      <p:sp>
        <p:nvSpPr>
          <p:cNvPr id="10" name="Text Placeholder 4">
            <a:extLst>
              <a:ext uri="{FF2B5EF4-FFF2-40B4-BE49-F238E27FC236}">
                <a16:creationId xmlns:a16="http://schemas.microsoft.com/office/drawing/2014/main" id="{4E1F4FDC-2106-0E13-A2D0-AF646B65DA93}"/>
              </a:ext>
            </a:extLst>
          </p:cNvPr>
          <p:cNvSpPr txBox="1">
            <a:spLocks/>
          </p:cNvSpPr>
          <p:nvPr/>
        </p:nvSpPr>
        <p:spPr>
          <a:xfrm>
            <a:off x="1372717" y="3564929"/>
            <a:ext cx="3916460" cy="303500"/>
          </a:xfrm>
          <a:prstGeom prst="rect">
            <a:avLst/>
          </a:prstGeom>
          <a:ln w="12700">
            <a:miter lim="400000"/>
          </a:ln>
          <a:extLst>
            <a:ext uri="{C572A759-6A51-4108-AA02-DFA0A04FC94B}">
              <ma14:wrappingTextBoxFlag xmlns:ma14="http://schemas.microsoft.com/office/mac/drawingml/2011/main" xmlns="" val="1"/>
            </a:ext>
          </a:extLst>
        </p:spPr>
        <p:txBody>
          <a:bodyPr vert="horz" wrap="square" lIns="0" tIns="0" rIns="0" bIns="0" rtlCol="0" anchor="t" anchorCtr="0">
            <a:noAutofit/>
          </a:bodyPr>
          <a:lstStyle>
            <a:lvl1pPr marL="0" marR="0" indent="0" algn="l" defTabSz="206059" rtl="0" eaLnBrk="1" latinLnBrk="0" hangingPunct="1">
              <a:lnSpc>
                <a:spcPct val="110000"/>
              </a:lnSpc>
              <a:spcBef>
                <a:spcPts val="100"/>
              </a:spcBef>
              <a:spcAft>
                <a:spcPts val="600"/>
              </a:spcAft>
              <a:buClrTx/>
              <a:buSzTx/>
              <a:buFont typeface="AvenirNext LT Com Medium" panose="020B0803020202020204" pitchFamily="34" charset="0"/>
              <a:buNone/>
              <a:tabLst/>
              <a:defRPr kumimoji="0" lang="en-US" sz="900" b="0" i="0" u="none" strike="noStrike" kern="0" cap="none" spc="0" normalizeH="0" baseline="0" noProof="0" dirty="0">
                <a:ln>
                  <a:noFill/>
                </a:ln>
                <a:solidFill>
                  <a:srgbClr val="000000"/>
                </a:solidFill>
                <a:effectLst/>
                <a:uLnTx/>
                <a:uFillTx/>
                <a:latin typeface="AvenirNext LT Com Regular" panose="020B0503020202020204" pitchFamily="34" charset="0"/>
                <a:ea typeface="Avenir Next LT Com Regular"/>
                <a:cs typeface="Avenir Next LT Com Regular"/>
                <a:sym typeface="Avenir Next LT Com Regular"/>
              </a:defRPr>
            </a:lvl1pPr>
            <a:lvl2pPr marL="256142" marR="0" indent="0" algn="l" defTabSz="206059" rtl="0" eaLnBrk="1" latinLnBrk="0" hangingPunct="1">
              <a:lnSpc>
                <a:spcPct val="100000"/>
              </a:lnSpc>
              <a:spcBef>
                <a:spcPts val="0"/>
              </a:spcBef>
              <a:spcAft>
                <a:spcPts val="1623"/>
              </a:spcAft>
              <a:buClrTx/>
              <a:buSzTx/>
              <a:buFont typeface="Arial" panose="020B0604020202020204" pitchFamily="34" charset="0"/>
              <a:buNone/>
              <a:tabLst/>
              <a:defRPr sz="1803" b="0" i="0" u="none" strike="noStrike" cap="none" spc="0" baseline="0" dirty="0">
                <a:ln>
                  <a:noFill/>
                </a:ln>
                <a:solidFill>
                  <a:schemeClr val="tx1"/>
                </a:solidFill>
                <a:uFillTx/>
                <a:latin typeface="+mn-lt"/>
                <a:ea typeface="AvenirNext LT Com Regular" panose="020B0503020202020204" pitchFamily="34" charset="0"/>
                <a:cs typeface="AvenirNext LT Com Regular" panose="020B0503020202020204" pitchFamily="34" charset="0"/>
                <a:sym typeface="Avenir Next LT Com Regular"/>
              </a:defRPr>
            </a:lvl2pPr>
            <a:lvl3pPr marL="513717" marR="0" indent="0" algn="l" defTabSz="206059" rtl="0" eaLnBrk="1" latinLnBrk="0" hangingPunct="1">
              <a:lnSpc>
                <a:spcPct val="100000"/>
              </a:lnSpc>
              <a:spcBef>
                <a:spcPts val="0"/>
              </a:spcBef>
              <a:spcAft>
                <a:spcPts val="1623"/>
              </a:spcAft>
              <a:buClrTx/>
              <a:buSzTx/>
              <a:buFont typeface="Arial" panose="020B0604020202020204" pitchFamily="34" charset="0"/>
              <a:buNone/>
              <a:tabLst/>
              <a:defRPr sz="1623" b="0" i="0" u="none" strike="noStrike" cap="none" spc="0" baseline="0" dirty="0">
                <a:ln>
                  <a:noFill/>
                </a:ln>
                <a:solidFill>
                  <a:schemeClr val="tx1"/>
                </a:solidFill>
                <a:uFillTx/>
                <a:latin typeface="+mn-lt"/>
                <a:ea typeface="AvenirNext LT Com Regular" panose="020B0503020202020204" pitchFamily="34" charset="0"/>
                <a:cs typeface="AvenirNext LT Com Regular" panose="020B0503020202020204" pitchFamily="34" charset="0"/>
                <a:sym typeface="Avenir Next LT Com Regular"/>
              </a:defRPr>
            </a:lvl3pPr>
            <a:lvl4pPr marL="0" marR="0" indent="309089" algn="l" defTabSz="206059" rtl="0" eaLnBrk="1" latinLnBrk="0" hangingPunct="1">
              <a:lnSpc>
                <a:spcPct val="100000"/>
              </a:lnSpc>
              <a:spcBef>
                <a:spcPts val="0"/>
              </a:spcBef>
              <a:spcAft>
                <a:spcPts val="1623"/>
              </a:spcAft>
              <a:buClrTx/>
              <a:buSzTx/>
              <a:buFontTx/>
              <a:buNone/>
              <a:tabLst/>
              <a:defRPr sz="1442" b="0" i="0" u="none" strike="noStrike" cap="none" spc="0" baseline="0">
                <a:ln>
                  <a:noFill/>
                </a:ln>
                <a:solidFill>
                  <a:srgbClr val="000000"/>
                </a:solidFill>
                <a:uFillTx/>
                <a:latin typeface="AvenirNext LT Com Regular" panose="020B0503020202020204" pitchFamily="34" charset="0"/>
                <a:ea typeface="AvenirNext LT Com Regular" panose="020B0503020202020204" pitchFamily="34" charset="0"/>
                <a:cs typeface="AvenirNext LT Com Regular" panose="020B0503020202020204" pitchFamily="34" charset="0"/>
                <a:sym typeface="Avenir Next LT Com Regular"/>
              </a:defRPr>
            </a:lvl4pPr>
            <a:lvl5pPr marL="0" marR="0" indent="412118" algn="l" defTabSz="206059" rtl="0" eaLnBrk="1" latinLnBrk="0" hangingPunct="1">
              <a:lnSpc>
                <a:spcPct val="100000"/>
              </a:lnSpc>
              <a:spcBef>
                <a:spcPts val="0"/>
              </a:spcBef>
              <a:spcAft>
                <a:spcPts val="1623"/>
              </a:spcAft>
              <a:buClrTx/>
              <a:buSzTx/>
              <a:buFontTx/>
              <a:buNone/>
              <a:tabLst/>
              <a:defRPr sz="1442" b="0" i="0" u="none" strike="noStrike" cap="none" spc="0" baseline="0">
                <a:ln>
                  <a:noFill/>
                </a:ln>
                <a:solidFill>
                  <a:srgbClr val="000000"/>
                </a:solidFill>
                <a:uFillTx/>
                <a:latin typeface="AvenirNext LT Com Regular" panose="020B0503020202020204" pitchFamily="34" charset="0"/>
                <a:ea typeface="AvenirNext LT Com Regular" panose="020B0503020202020204" pitchFamily="34" charset="0"/>
                <a:cs typeface="AvenirNext LT Com Regular" panose="020B0503020202020204" pitchFamily="34" charset="0"/>
                <a:sym typeface="Avenir Next LT Com Regular"/>
              </a:defRPr>
            </a:lvl5pPr>
            <a:lvl6pPr marL="0" marR="0" indent="515148" algn="l" defTabSz="206059" rtl="0" eaLnBrk="1" latinLnBrk="0" hangingPunct="1">
              <a:lnSpc>
                <a:spcPct val="120000"/>
              </a:lnSpc>
              <a:spcBef>
                <a:spcPts val="1352"/>
              </a:spcBef>
              <a:spcAft>
                <a:spcPts val="0"/>
              </a:spcAft>
              <a:buClrTx/>
              <a:buSzTx/>
              <a:buFontTx/>
              <a:buNone/>
              <a:tabLst/>
              <a:defRPr sz="1623" b="0" i="0" u="none" strike="noStrike" cap="none" spc="0" baseline="0">
                <a:ln>
                  <a:noFill/>
                </a:ln>
                <a:solidFill>
                  <a:srgbClr val="000000"/>
                </a:solidFill>
                <a:uFillTx/>
                <a:latin typeface="Avenir Next LT Com Regular"/>
                <a:ea typeface="Avenir Next LT Com Regular"/>
                <a:cs typeface="Avenir Next LT Com Regular"/>
                <a:sym typeface="Avenir Next LT Com Regular"/>
              </a:defRPr>
            </a:lvl6pPr>
            <a:lvl7pPr marL="0" marR="0" indent="618177" algn="l" defTabSz="206059" rtl="0" eaLnBrk="1" latinLnBrk="0" hangingPunct="1">
              <a:lnSpc>
                <a:spcPct val="120000"/>
              </a:lnSpc>
              <a:spcBef>
                <a:spcPts val="1352"/>
              </a:spcBef>
              <a:spcAft>
                <a:spcPts val="0"/>
              </a:spcAft>
              <a:buClrTx/>
              <a:buSzTx/>
              <a:buFontTx/>
              <a:buNone/>
              <a:tabLst/>
              <a:defRPr sz="1623" b="0" i="0" u="none" strike="noStrike" cap="none" spc="0" baseline="0">
                <a:ln>
                  <a:noFill/>
                </a:ln>
                <a:solidFill>
                  <a:srgbClr val="000000"/>
                </a:solidFill>
                <a:uFillTx/>
                <a:latin typeface="Avenir Next LT Com Regular"/>
                <a:ea typeface="Avenir Next LT Com Regular"/>
                <a:cs typeface="Avenir Next LT Com Regular"/>
                <a:sym typeface="Avenir Next LT Com Regular"/>
              </a:defRPr>
            </a:lvl7pPr>
            <a:lvl8pPr marL="0" marR="0" indent="721207" algn="l" defTabSz="206059" rtl="0" eaLnBrk="1" latinLnBrk="0" hangingPunct="1">
              <a:lnSpc>
                <a:spcPct val="120000"/>
              </a:lnSpc>
              <a:spcBef>
                <a:spcPts val="1352"/>
              </a:spcBef>
              <a:spcAft>
                <a:spcPts val="0"/>
              </a:spcAft>
              <a:buClrTx/>
              <a:buSzTx/>
              <a:buFontTx/>
              <a:buNone/>
              <a:tabLst/>
              <a:defRPr sz="1623" b="0" i="0" u="none" strike="noStrike" cap="none" spc="0" baseline="0">
                <a:ln>
                  <a:noFill/>
                </a:ln>
                <a:solidFill>
                  <a:srgbClr val="000000"/>
                </a:solidFill>
                <a:uFillTx/>
                <a:latin typeface="Avenir Next LT Com Regular"/>
                <a:ea typeface="Avenir Next LT Com Regular"/>
                <a:cs typeface="Avenir Next LT Com Regular"/>
                <a:sym typeface="Avenir Next LT Com Regular"/>
              </a:defRPr>
            </a:lvl8pPr>
            <a:lvl9pPr marL="0" marR="0" indent="824236" algn="l" defTabSz="206059" rtl="0" eaLnBrk="1" latinLnBrk="0" hangingPunct="1">
              <a:lnSpc>
                <a:spcPct val="120000"/>
              </a:lnSpc>
              <a:spcBef>
                <a:spcPts val="1352"/>
              </a:spcBef>
              <a:spcAft>
                <a:spcPts val="0"/>
              </a:spcAft>
              <a:buClrTx/>
              <a:buSzTx/>
              <a:buFontTx/>
              <a:buNone/>
              <a:tabLst/>
              <a:defRPr sz="1623" b="0" i="0" u="none" strike="noStrike" cap="none" spc="0" baseline="0">
                <a:ln>
                  <a:noFill/>
                </a:ln>
                <a:solidFill>
                  <a:srgbClr val="000000"/>
                </a:solidFill>
                <a:uFillTx/>
                <a:latin typeface="Avenir Next LT Com Regular"/>
                <a:ea typeface="Avenir Next LT Com Regular"/>
                <a:cs typeface="Avenir Next LT Com Regular"/>
                <a:sym typeface="Avenir Next LT Com Regular"/>
              </a:defRPr>
            </a:lvl9pPr>
          </a:lstStyle>
          <a:p>
            <a:pPr>
              <a:lnSpc>
                <a:spcPct val="100000"/>
              </a:lnSpc>
              <a:spcBef>
                <a:spcPts val="0"/>
              </a:spcBef>
              <a:spcAft>
                <a:spcPts val="0"/>
              </a:spcAft>
            </a:pPr>
            <a:r>
              <a:rPr lang="en-GB" sz="1000" b="1" dirty="0">
                <a:solidFill>
                  <a:schemeClr val="tx1">
                    <a:lumMod val="65000"/>
                    <a:lumOff val="35000"/>
                  </a:schemeClr>
                </a:solidFill>
              </a:rPr>
              <a:t>Yields were within the 3%-6% range in 61% of all periods</a:t>
            </a:r>
          </a:p>
        </p:txBody>
      </p:sp>
      <p:sp>
        <p:nvSpPr>
          <p:cNvPr id="71" name="Footer Placeholder 12">
            <a:extLst>
              <a:ext uri="{FF2B5EF4-FFF2-40B4-BE49-F238E27FC236}">
                <a16:creationId xmlns:a16="http://schemas.microsoft.com/office/drawing/2014/main" id="{4C59A412-864D-F63B-8291-FCC59B084F0B}"/>
              </a:ext>
            </a:extLst>
          </p:cNvPr>
          <p:cNvSpPr txBox="1">
            <a:spLocks/>
          </p:cNvSpPr>
          <p:nvPr/>
        </p:nvSpPr>
        <p:spPr>
          <a:xfrm>
            <a:off x="570609" y="6043695"/>
            <a:ext cx="11042476" cy="409343"/>
          </a:xfrm>
          <a:prstGeom prst="rect">
            <a:avLst/>
          </a:prstGeom>
        </p:spPr>
        <p:txBody>
          <a:bodyPr wrap="square" lIns="0" tIns="0" rIns="0" bIns="0" anchor="b">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l" defTabSz="228600" rtl="0" fontAlgn="auto" latinLnBrk="0" hangingPunct="0">
              <a:lnSpc>
                <a:spcPct val="90000"/>
              </a:lnSpc>
              <a:spcBef>
                <a:spcPts val="0"/>
              </a:spcBef>
              <a:spcAft>
                <a:spcPts val="300"/>
              </a:spcAft>
              <a:buClrTx/>
              <a:buSzTx/>
              <a:buFontTx/>
              <a:buNone/>
              <a:tabLst/>
              <a:defRPr kumimoji="0" lang="en-US" sz="800" b="0" i="0" u="none" strike="noStrike" cap="none" spc="0" normalizeH="0" baseline="0">
                <a:ln>
                  <a:noFill/>
                </a:ln>
                <a:solidFill>
                  <a:schemeClr val="tx1">
                    <a:lumMod val="65000"/>
                    <a:lumOff val="35000"/>
                  </a:schemeClr>
                </a:solidFill>
                <a:effectLst/>
                <a:uFillTx/>
                <a:latin typeface="AvenirNext LT Com Regular" panose="020B0503020202020204" pitchFamily="34" charset="0"/>
                <a:ea typeface="AvenirNext LT Com Regular" panose="020B0503020202020204" pitchFamily="34" charset="0"/>
                <a:cs typeface="AvenirNext LT Com Regular" panose="020B0503020202020204" pitchFamily="34" charset="0"/>
                <a:sym typeface="Avenir Next LT Com Regular"/>
              </a:defRPr>
            </a:lvl1pPr>
            <a:lvl2pPr marL="0" marR="0" indent="17145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2pPr>
            <a:lvl3pPr marL="0" marR="0" indent="34290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3pPr>
            <a:lvl4pPr marL="0" marR="0" indent="51435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4pPr>
            <a:lvl5pPr marL="0" marR="0" indent="68580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5pPr>
            <a:lvl6pPr marL="0" marR="0" indent="85725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6pPr>
            <a:lvl7pPr marL="0" marR="0" indent="102870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7pPr>
            <a:lvl8pPr marL="0" marR="0" indent="120015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8pPr>
            <a:lvl9pPr marL="0" marR="0" indent="137160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9pPr>
          </a:lstStyle>
          <a:p>
            <a:r>
              <a:rPr lang="en-US" dirty="0"/>
              <a:t>Sources: Robert Shiller, U.S. Federal Reserve.</a:t>
            </a:r>
          </a:p>
          <a:p>
            <a:r>
              <a:rPr lang="en-US" dirty="0"/>
              <a:t>Data for 1870–1961 represent average monthly U.S. long-term government bond yields compiled by Robert Shiller. Data for 1962-2023 represent 10-year Treasury yields, as of December 31 each year within the period. Data as of 12/31/23.</a:t>
            </a:r>
          </a:p>
          <a:p>
            <a:r>
              <a:rPr lang="en-US" dirty="0"/>
              <a:t>Past results are not predictive of results in future periods. </a:t>
            </a:r>
          </a:p>
        </p:txBody>
      </p:sp>
      <p:cxnSp>
        <p:nvCxnSpPr>
          <p:cNvPr id="30" name="Straight Connector 29">
            <a:extLst>
              <a:ext uri="{FF2B5EF4-FFF2-40B4-BE49-F238E27FC236}">
                <a16:creationId xmlns:a16="http://schemas.microsoft.com/office/drawing/2014/main" id="{11A84199-7629-D4D3-64F7-1ED81EE3FD4A}"/>
              </a:ext>
              <a:ext uri="{C183D7F6-B498-43B3-948B-1728B52AA6E4}">
                <adec:decorative xmlns:adec="http://schemas.microsoft.com/office/drawing/2017/decorative" val="1"/>
              </a:ext>
            </a:extLst>
          </p:cNvPr>
          <p:cNvCxnSpPr>
            <a:cxnSpLocks/>
          </p:cNvCxnSpPr>
          <p:nvPr/>
        </p:nvCxnSpPr>
        <p:spPr>
          <a:xfrm>
            <a:off x="1405502" y="3874023"/>
            <a:ext cx="0" cy="648562"/>
          </a:xfrm>
          <a:prstGeom prst="line">
            <a:avLst/>
          </a:prstGeom>
          <a:noFill/>
          <a:ln w="12700" cap="flat">
            <a:solidFill>
              <a:schemeClr val="tx1">
                <a:lumMod val="65000"/>
                <a:lumOff val="35000"/>
              </a:schemeClr>
            </a:solidFill>
            <a:prstDash val="solid"/>
            <a:miter lim="400000"/>
          </a:ln>
          <a:effectLst/>
          <a:sp3d/>
        </p:spPr>
        <p:style>
          <a:lnRef idx="0">
            <a:scrgbClr r="0" g="0" b="0"/>
          </a:lnRef>
          <a:fillRef idx="0">
            <a:scrgbClr r="0" g="0" b="0"/>
          </a:fillRef>
          <a:effectRef idx="0">
            <a:scrgbClr r="0" g="0" b="0"/>
          </a:effectRef>
          <a:fontRef idx="none"/>
        </p:style>
      </p:cxnSp>
      <p:sp>
        <p:nvSpPr>
          <p:cNvPr id="31" name="Oval 30">
            <a:extLst>
              <a:ext uri="{FF2B5EF4-FFF2-40B4-BE49-F238E27FC236}">
                <a16:creationId xmlns:a16="http://schemas.microsoft.com/office/drawing/2014/main" id="{C7DC4FDB-C00E-E0B0-DF70-5CC03A666889}"/>
              </a:ext>
              <a:ext uri="{C183D7F6-B498-43B3-948B-1728B52AA6E4}">
                <adec:decorative xmlns:adec="http://schemas.microsoft.com/office/drawing/2017/decorative" val="1"/>
              </a:ext>
            </a:extLst>
          </p:cNvPr>
          <p:cNvSpPr>
            <a:spLocks/>
          </p:cNvSpPr>
          <p:nvPr/>
        </p:nvSpPr>
        <p:spPr>
          <a:xfrm>
            <a:off x="1367225" y="4476709"/>
            <a:ext cx="77408" cy="79878"/>
          </a:xfrm>
          <a:prstGeom prst="ellipse">
            <a:avLst/>
          </a:prstGeom>
          <a:solidFill>
            <a:schemeClr val="bg1"/>
          </a:solidFill>
          <a:ln w="12700" cap="flat">
            <a:solidFill>
              <a:schemeClr val="tx1">
                <a:lumMod val="65000"/>
                <a:lumOff val="35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GB" sz="16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sp>
        <p:nvSpPr>
          <p:cNvPr id="33" name="Rectangle 32">
            <a:extLst>
              <a:ext uri="{FF2B5EF4-FFF2-40B4-BE49-F238E27FC236}">
                <a16:creationId xmlns:a16="http://schemas.microsoft.com/office/drawing/2014/main" id="{B54A8884-A92E-2FBE-ED12-49DE1C7419A9}"/>
              </a:ext>
              <a:ext uri="{C183D7F6-B498-43B3-948B-1728B52AA6E4}">
                <adec:decorative xmlns:adec="http://schemas.microsoft.com/office/drawing/2017/decorative" val="1"/>
              </a:ext>
            </a:extLst>
          </p:cNvPr>
          <p:cNvSpPr/>
          <p:nvPr/>
        </p:nvSpPr>
        <p:spPr>
          <a:xfrm>
            <a:off x="664951" y="2305146"/>
            <a:ext cx="122528" cy="2939654"/>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sp>
        <p:nvSpPr>
          <p:cNvPr id="35" name="Oval 34">
            <a:extLst>
              <a:ext uri="{FF2B5EF4-FFF2-40B4-BE49-F238E27FC236}">
                <a16:creationId xmlns:a16="http://schemas.microsoft.com/office/drawing/2014/main" id="{08E2CC40-EB4F-F741-7FC0-D1381E4166A4}"/>
              </a:ext>
              <a:ext uri="{C183D7F6-B498-43B3-948B-1728B52AA6E4}">
                <adec:decorative xmlns:adec="http://schemas.microsoft.com/office/drawing/2017/decorative" val="1"/>
              </a:ext>
            </a:extLst>
          </p:cNvPr>
          <p:cNvSpPr>
            <a:spLocks/>
          </p:cNvSpPr>
          <p:nvPr/>
        </p:nvSpPr>
        <p:spPr>
          <a:xfrm>
            <a:off x="1367225" y="3832132"/>
            <a:ext cx="77408" cy="79878"/>
          </a:xfrm>
          <a:prstGeom prst="ellipse">
            <a:avLst/>
          </a:prstGeom>
          <a:solidFill>
            <a:schemeClr val="bg1"/>
          </a:solidFill>
          <a:ln w="12700" cap="flat">
            <a:solidFill>
              <a:schemeClr val="tx1">
                <a:lumMod val="65000"/>
                <a:lumOff val="35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GB" sz="16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sp>
        <p:nvSpPr>
          <p:cNvPr id="18" name="Left Bracket 17">
            <a:extLst>
              <a:ext uri="{FF2B5EF4-FFF2-40B4-BE49-F238E27FC236}">
                <a16:creationId xmlns:a16="http://schemas.microsoft.com/office/drawing/2014/main" id="{46A91B72-BB15-64A4-C389-95233682E2B5}"/>
              </a:ext>
            </a:extLst>
          </p:cNvPr>
          <p:cNvSpPr/>
          <p:nvPr/>
        </p:nvSpPr>
        <p:spPr>
          <a:xfrm>
            <a:off x="10475686" y="4523949"/>
            <a:ext cx="45719" cy="476435"/>
          </a:xfrm>
          <a:prstGeom prst="leftBracket">
            <a:avLst>
              <a:gd name="adj" fmla="val 0"/>
            </a:avLst>
          </a:prstGeom>
          <a:noFill/>
          <a:ln w="12700" cap="flat">
            <a:solidFill>
              <a:schemeClr val="accent6"/>
            </a:solidFill>
            <a:prstDash val="solid"/>
            <a:miter lim="400000"/>
          </a:ln>
          <a:effectLst/>
          <a:sp3d/>
        </p:spPr>
        <p:style>
          <a:lnRef idx="0">
            <a:scrgbClr r="0" g="0" b="0"/>
          </a:lnRef>
          <a:fillRef idx="0">
            <a:scrgbClr r="0" g="0" b="0"/>
          </a:fillRef>
          <a:effectRef idx="0">
            <a:scrgbClr r="0" g="0" b="0"/>
          </a:effectRef>
          <a:fontRef idx="none"/>
        </p:style>
        <p:txBody>
          <a:bodyPr rtlCol="0" anchor="ctr"/>
          <a:lstStyle/>
          <a:p>
            <a:pPr algn="ctr"/>
            <a:endParaRPr lang="en-US"/>
          </a:p>
        </p:txBody>
      </p:sp>
    </p:spTree>
    <p:extLst>
      <p:ext uri="{BB962C8B-B14F-4D97-AF65-F5344CB8AC3E}">
        <p14:creationId xmlns:p14="http://schemas.microsoft.com/office/powerpoint/2010/main" val="1911284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606FCA-85EE-C279-1872-F6464E5611DC}"/>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0ADBF8A-FF1A-83F3-4CCC-B4F7B6570C72}"/>
              </a:ext>
            </a:extLst>
          </p:cNvPr>
          <p:cNvSpPr>
            <a:spLocks noGrp="1"/>
          </p:cNvSpPr>
          <p:nvPr>
            <p:ph type="sldNum" sz="quarter" idx="11"/>
          </p:nvPr>
        </p:nvSpPr>
        <p:spPr/>
        <p:txBody>
          <a:bodyPr/>
          <a:lstStyle/>
          <a:p>
            <a:fld id="{86CB4B4D-7CA3-9044-876B-883B54F8677D}" type="slidenum">
              <a:rPr lang="en-US" smtClean="0"/>
              <a:pPr/>
              <a:t>5</a:t>
            </a:fld>
            <a:endParaRPr lang="en-US" dirty="0"/>
          </a:p>
        </p:txBody>
      </p:sp>
      <p:sp>
        <p:nvSpPr>
          <p:cNvPr id="9" name="Text Placeholder 3">
            <a:extLst>
              <a:ext uri="{FF2B5EF4-FFF2-40B4-BE49-F238E27FC236}">
                <a16:creationId xmlns:a16="http://schemas.microsoft.com/office/drawing/2014/main" id="{2B4538C1-089E-09FB-3A40-DEEF4A02B111}"/>
              </a:ext>
            </a:extLst>
          </p:cNvPr>
          <p:cNvSpPr>
            <a:spLocks noGrp="1"/>
          </p:cNvSpPr>
          <p:nvPr>
            <p:ph type="body" sz="quarter" idx="15"/>
          </p:nvPr>
        </p:nvSpPr>
        <p:spPr/>
        <p:txBody>
          <a:bodyPr/>
          <a:lstStyle/>
          <a:p>
            <a:r>
              <a:rPr lang="en-US" dirty="0"/>
              <a:t>As the Fed’s rate cut expectations changed rapidly in Q3, signs of equity market rotation emerged</a:t>
            </a:r>
          </a:p>
        </p:txBody>
      </p:sp>
      <p:sp>
        <p:nvSpPr>
          <p:cNvPr id="2" name="Title 1">
            <a:extLst>
              <a:ext uri="{FF2B5EF4-FFF2-40B4-BE49-F238E27FC236}">
                <a16:creationId xmlns:a16="http://schemas.microsoft.com/office/drawing/2014/main" id="{8A9C597A-DD81-4649-0247-8920EB6F48A1}"/>
              </a:ext>
            </a:extLst>
          </p:cNvPr>
          <p:cNvSpPr>
            <a:spLocks noGrp="1"/>
          </p:cNvSpPr>
          <p:nvPr>
            <p:ph type="title"/>
          </p:nvPr>
        </p:nvSpPr>
        <p:spPr/>
        <p:txBody>
          <a:bodyPr/>
          <a:lstStyle/>
          <a:p>
            <a:pPr algn="l"/>
            <a:r>
              <a:rPr lang="en-US" i="0" dirty="0">
                <a:effectLst/>
                <a:latin typeface="+mn-lt"/>
              </a:rPr>
              <a:t>A different quarter</a:t>
            </a:r>
            <a:endParaRPr lang="en-US" dirty="0">
              <a:latin typeface="+mn-lt"/>
            </a:endParaRPr>
          </a:p>
        </p:txBody>
      </p:sp>
      <p:sp>
        <p:nvSpPr>
          <p:cNvPr id="14" name="TextBox 13">
            <a:extLst>
              <a:ext uri="{FF2B5EF4-FFF2-40B4-BE49-F238E27FC236}">
                <a16:creationId xmlns:a16="http://schemas.microsoft.com/office/drawing/2014/main" id="{6F5BF3AA-AEF3-A584-566E-FCA9221F256F}"/>
              </a:ext>
            </a:extLst>
          </p:cNvPr>
          <p:cNvSpPr txBox="1"/>
          <p:nvPr/>
        </p:nvSpPr>
        <p:spPr>
          <a:xfrm>
            <a:off x="566928" y="1761025"/>
            <a:ext cx="5372100" cy="215444"/>
          </a:xfrm>
          <a:prstGeom prst="rect">
            <a:avLst/>
          </a:prstGeom>
          <a:ln w="12700">
            <a:miter lim="400000"/>
          </a:ln>
        </p:spPr>
        <p:txBody>
          <a:bodyPr wrap="square" lIns="0" tIns="0" rIns="0" bIns="0" rtlCol="0">
            <a:spAutoFit/>
          </a:bodyPr>
          <a:lstStyle/>
          <a:p>
            <a:pPr algn="l"/>
            <a:r>
              <a:rPr lang="en-US" sz="1400" b="1" dirty="0">
                <a:latin typeface="+mn-lt"/>
              </a:rPr>
              <a:t>Probability of more than three cuts in 2024 (%)</a:t>
            </a:r>
          </a:p>
        </p:txBody>
      </p:sp>
      <p:sp>
        <p:nvSpPr>
          <p:cNvPr id="71" name="Footer Placeholder 12">
            <a:extLst>
              <a:ext uri="{FF2B5EF4-FFF2-40B4-BE49-F238E27FC236}">
                <a16:creationId xmlns:a16="http://schemas.microsoft.com/office/drawing/2014/main" id="{40C23219-E70F-CD7F-A630-A7849B6A922E}"/>
              </a:ext>
            </a:extLst>
          </p:cNvPr>
          <p:cNvSpPr txBox="1">
            <a:spLocks/>
          </p:cNvSpPr>
          <p:nvPr/>
        </p:nvSpPr>
        <p:spPr>
          <a:xfrm>
            <a:off x="570609" y="6217301"/>
            <a:ext cx="4687191" cy="221599"/>
          </a:xfrm>
          <a:prstGeom prst="rect">
            <a:avLst/>
          </a:prstGeom>
        </p:spPr>
        <p:txBody>
          <a:bodyPr wrap="square" lIns="0" tIns="0" rIns="0" bIns="0" anchor="b">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l" defTabSz="228600" rtl="0" fontAlgn="auto" latinLnBrk="0" hangingPunct="0">
              <a:lnSpc>
                <a:spcPct val="90000"/>
              </a:lnSpc>
              <a:spcBef>
                <a:spcPts val="0"/>
              </a:spcBef>
              <a:spcAft>
                <a:spcPts val="300"/>
              </a:spcAft>
              <a:buClrTx/>
              <a:buSzTx/>
              <a:buFontTx/>
              <a:buNone/>
              <a:tabLst/>
              <a:defRPr kumimoji="0" lang="en-US" sz="800" b="0" i="0" u="none" strike="noStrike" cap="none" spc="0" normalizeH="0" baseline="0">
                <a:ln>
                  <a:noFill/>
                </a:ln>
                <a:solidFill>
                  <a:schemeClr val="tx1">
                    <a:lumMod val="65000"/>
                    <a:lumOff val="35000"/>
                  </a:schemeClr>
                </a:solidFill>
                <a:effectLst/>
                <a:uFillTx/>
                <a:latin typeface="AvenirNext LT Com Regular" panose="020B0503020202020204" pitchFamily="34" charset="0"/>
                <a:ea typeface="AvenirNext LT Com Regular" panose="020B0503020202020204" pitchFamily="34" charset="0"/>
                <a:cs typeface="AvenirNext LT Com Regular" panose="020B0503020202020204" pitchFamily="34" charset="0"/>
                <a:sym typeface="Avenir Next LT Com Regular"/>
              </a:defRPr>
            </a:lvl1pPr>
            <a:lvl2pPr marL="0" marR="0" indent="17145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2pPr>
            <a:lvl3pPr marL="0" marR="0" indent="34290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3pPr>
            <a:lvl4pPr marL="0" marR="0" indent="51435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4pPr>
            <a:lvl5pPr marL="0" marR="0" indent="68580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5pPr>
            <a:lvl6pPr marL="0" marR="0" indent="85725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6pPr>
            <a:lvl7pPr marL="0" marR="0" indent="102870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7pPr>
            <a:lvl8pPr marL="0" marR="0" indent="120015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8pPr>
            <a:lvl9pPr marL="0" marR="0" indent="137160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9pPr>
          </a:lstStyle>
          <a:p>
            <a:r>
              <a:rPr lang="en-US" dirty="0"/>
              <a:t>Sources: Capital Group, CME </a:t>
            </a:r>
            <a:r>
              <a:rPr lang="en-US" dirty="0" err="1"/>
              <a:t>FedWatch</a:t>
            </a:r>
            <a:r>
              <a:rPr lang="en-US" dirty="0"/>
              <a:t>. As of 9/30/24. Probabilities based on trading activity in CME Fed Funds futures for the Fed meeting on 12/18/24.</a:t>
            </a:r>
          </a:p>
        </p:txBody>
      </p:sp>
      <p:sp>
        <p:nvSpPr>
          <p:cNvPr id="15" name="TextBox 14">
            <a:extLst>
              <a:ext uri="{FF2B5EF4-FFF2-40B4-BE49-F238E27FC236}">
                <a16:creationId xmlns:a16="http://schemas.microsoft.com/office/drawing/2014/main" id="{803DFD71-6A0D-EC2C-ADDB-AB464D103044}"/>
              </a:ext>
            </a:extLst>
          </p:cNvPr>
          <p:cNvSpPr txBox="1"/>
          <p:nvPr/>
        </p:nvSpPr>
        <p:spPr>
          <a:xfrm>
            <a:off x="6252974" y="1761025"/>
            <a:ext cx="5372100" cy="215444"/>
          </a:xfrm>
          <a:prstGeom prst="rect">
            <a:avLst/>
          </a:prstGeom>
          <a:ln w="12700">
            <a:miter lim="400000"/>
          </a:ln>
        </p:spPr>
        <p:txBody>
          <a:bodyPr wrap="square" lIns="0" tIns="0" rIns="0" bIns="0" rtlCol="0">
            <a:spAutoFit/>
          </a:bodyPr>
          <a:lstStyle/>
          <a:p>
            <a:pPr algn="l"/>
            <a:r>
              <a:rPr lang="en-US" sz="1400" b="1" dirty="0">
                <a:latin typeface="+mn-lt"/>
              </a:rPr>
              <a:t>Cumulative returns (%) in Q3 2024</a:t>
            </a:r>
          </a:p>
        </p:txBody>
      </p:sp>
      <p:graphicFrame>
        <p:nvGraphicFramePr>
          <p:cNvPr id="18" name="Chart 17">
            <a:extLst>
              <a:ext uri="{FF2B5EF4-FFF2-40B4-BE49-F238E27FC236}">
                <a16:creationId xmlns:a16="http://schemas.microsoft.com/office/drawing/2014/main" id="{CC64EB53-4220-2F56-5E8E-E738025E3C61}"/>
              </a:ext>
            </a:extLst>
          </p:cNvPr>
          <p:cNvGraphicFramePr/>
          <p:nvPr/>
        </p:nvGraphicFramePr>
        <p:xfrm>
          <a:off x="8455112" y="2003367"/>
          <a:ext cx="3584444" cy="4028748"/>
        </p:xfrm>
        <a:graphic>
          <a:graphicData uri="http://schemas.openxmlformats.org/drawingml/2006/chart">
            <c:chart xmlns:c="http://schemas.openxmlformats.org/drawingml/2006/chart" xmlns:r="http://schemas.openxmlformats.org/officeDocument/2006/relationships" r:id="rId3"/>
          </a:graphicData>
        </a:graphic>
      </p:graphicFrame>
      <p:sp>
        <p:nvSpPr>
          <p:cNvPr id="19" name="TextBox 18">
            <a:extLst>
              <a:ext uri="{FF2B5EF4-FFF2-40B4-BE49-F238E27FC236}">
                <a16:creationId xmlns:a16="http://schemas.microsoft.com/office/drawing/2014/main" id="{D6F046D5-EF1D-D3EE-6FB1-7D9BDA044F44}"/>
              </a:ext>
            </a:extLst>
          </p:cNvPr>
          <p:cNvSpPr txBox="1"/>
          <p:nvPr/>
        </p:nvSpPr>
        <p:spPr>
          <a:xfrm>
            <a:off x="7403335" y="-462708"/>
            <a:ext cx="3505457" cy="385590"/>
          </a:xfrm>
          <a:prstGeom prst="rect">
            <a:avLst/>
          </a:prstGeom>
          <a:ln w="12700">
            <a:miter lim="400000"/>
          </a:ln>
        </p:spPr>
        <p:txBody>
          <a:bodyPr wrap="square" lIns="0" tIns="0" rIns="0" bIns="0" rtlCol="0">
            <a:spAutoFit/>
          </a:bodyPr>
          <a:lstStyle/>
          <a:p>
            <a:endParaRPr lang="en-US" sz="1400" b="1" dirty="0" err="1">
              <a:latin typeface="+mn-lt"/>
            </a:endParaRPr>
          </a:p>
        </p:txBody>
      </p:sp>
      <p:graphicFrame>
        <p:nvGraphicFramePr>
          <p:cNvPr id="20" name="Table 19">
            <a:extLst>
              <a:ext uri="{FF2B5EF4-FFF2-40B4-BE49-F238E27FC236}">
                <a16:creationId xmlns:a16="http://schemas.microsoft.com/office/drawing/2014/main" id="{39616ACF-8B2A-AC48-8671-27227460730A}"/>
              </a:ext>
            </a:extLst>
          </p:cNvPr>
          <p:cNvGraphicFramePr>
            <a:graphicFrameLocks noGrp="1"/>
          </p:cNvGraphicFramePr>
          <p:nvPr/>
        </p:nvGraphicFramePr>
        <p:xfrm>
          <a:off x="5985286" y="2051695"/>
          <a:ext cx="2387447" cy="3663305"/>
        </p:xfrm>
        <a:graphic>
          <a:graphicData uri="http://schemas.openxmlformats.org/drawingml/2006/table">
            <a:tbl>
              <a:tblPr>
                <a:tableStyleId>{5940675A-B579-460E-94D1-54222C63F5DA}</a:tableStyleId>
              </a:tblPr>
              <a:tblGrid>
                <a:gridCol w="2387447">
                  <a:extLst>
                    <a:ext uri="{9D8B030D-6E8A-4147-A177-3AD203B41FA5}">
                      <a16:colId xmlns:a16="http://schemas.microsoft.com/office/drawing/2014/main" val="245083690"/>
                    </a:ext>
                  </a:extLst>
                </a:gridCol>
              </a:tblGrid>
              <a:tr h="815879">
                <a:tc>
                  <a:txBody>
                    <a:bodyPr/>
                    <a:lstStyle/>
                    <a:p>
                      <a:pPr algn="r" fontAlgn="b"/>
                      <a:r>
                        <a:rPr lang="en-US" sz="1200" u="none" strike="noStrike" dirty="0">
                          <a:effectLst/>
                        </a:rPr>
                        <a:t>S&amp;P High Yield Dividend Aristocrats Index</a:t>
                      </a:r>
                      <a:endParaRPr lang="en-US" sz="1200" b="0" i="0" u="none" strike="noStrike" dirty="0">
                        <a:solidFill>
                          <a:srgbClr val="000000"/>
                        </a:solidFill>
                        <a:effectLst/>
                        <a:latin typeface="Aptos Narrow" panose="020B00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464866286"/>
                  </a:ext>
                </a:extLst>
              </a:tr>
              <a:tr h="370926">
                <a:tc>
                  <a:txBody>
                    <a:bodyPr/>
                    <a:lstStyle/>
                    <a:p>
                      <a:pPr algn="r" fontAlgn="b"/>
                      <a:r>
                        <a:rPr lang="en-US" sz="1200" u="none" strike="noStrike" dirty="0">
                          <a:effectLst/>
                        </a:rPr>
                        <a:t>Russell 1000 Value Index</a:t>
                      </a:r>
                      <a:endParaRPr lang="en-US" sz="1200" b="0" i="0" u="none" strike="noStrike" dirty="0">
                        <a:solidFill>
                          <a:srgbClr val="000000"/>
                        </a:solidFill>
                        <a:effectLst/>
                        <a:latin typeface="Aptos Narrow" panose="020B00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622546555"/>
                  </a:ext>
                </a:extLst>
              </a:tr>
              <a:tr h="781050">
                <a:tc>
                  <a:txBody>
                    <a:bodyPr/>
                    <a:lstStyle/>
                    <a:p>
                      <a:pPr algn="r" fontAlgn="b"/>
                      <a:r>
                        <a:rPr lang="en-US" sz="1200" u="none" strike="noStrike" dirty="0">
                          <a:effectLst/>
                        </a:rPr>
                        <a:t>Russell 2000 Index</a:t>
                      </a:r>
                      <a:endParaRPr lang="en-US" sz="1200" b="0" i="0" u="none" strike="noStrike" dirty="0">
                        <a:solidFill>
                          <a:srgbClr val="000000"/>
                        </a:solidFill>
                        <a:effectLst/>
                        <a:latin typeface="Aptos Narrow" panose="020B00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571029882"/>
                  </a:ext>
                </a:extLst>
              </a:tr>
              <a:tr h="466725">
                <a:tc>
                  <a:txBody>
                    <a:bodyPr/>
                    <a:lstStyle/>
                    <a:p>
                      <a:pPr algn="r" fontAlgn="b"/>
                      <a:r>
                        <a:rPr lang="en-US" sz="1200" u="none" strike="noStrike" dirty="0">
                          <a:effectLst/>
                        </a:rPr>
                        <a:t>MSCI All Country World Index (ACWI) ex USA</a:t>
                      </a:r>
                      <a:endParaRPr lang="en-US" sz="1200" b="0" i="0" u="none" strike="noStrike" dirty="0">
                        <a:solidFill>
                          <a:srgbClr val="000000"/>
                        </a:solidFill>
                        <a:effectLst/>
                        <a:latin typeface="Aptos Narrow" panose="020B00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577343213"/>
                  </a:ext>
                </a:extLst>
              </a:tr>
              <a:tr h="685800">
                <a:tc>
                  <a:txBody>
                    <a:bodyPr/>
                    <a:lstStyle/>
                    <a:p>
                      <a:pPr algn="r" fontAlgn="b"/>
                      <a:r>
                        <a:rPr lang="en-US" sz="1200" u="none" strike="noStrike" dirty="0">
                          <a:effectLst/>
                        </a:rPr>
                        <a:t>S&amp;P 500 Index</a:t>
                      </a:r>
                      <a:endParaRPr lang="en-US" sz="1200" b="0" i="0" u="none" strike="noStrike" dirty="0">
                        <a:solidFill>
                          <a:srgbClr val="000000"/>
                        </a:solidFill>
                        <a:effectLst/>
                        <a:latin typeface="Aptos Narrow" panose="020B00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47239743"/>
                  </a:ext>
                </a:extLst>
              </a:tr>
              <a:tr h="542925">
                <a:tc>
                  <a:txBody>
                    <a:bodyPr/>
                    <a:lstStyle/>
                    <a:p>
                      <a:pPr algn="r" fontAlgn="b"/>
                      <a:r>
                        <a:rPr lang="en-US" sz="1200" u="none" strike="noStrike" dirty="0">
                          <a:effectLst/>
                        </a:rPr>
                        <a:t>Russell 1000 Growth Index</a:t>
                      </a:r>
                      <a:endParaRPr lang="en-US" sz="1200" b="0" i="0" u="none" strike="noStrike" dirty="0">
                        <a:solidFill>
                          <a:srgbClr val="000000"/>
                        </a:solidFill>
                        <a:effectLst/>
                        <a:latin typeface="Aptos Narrow" panose="020B00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445328508"/>
                  </a:ext>
                </a:extLst>
              </a:tr>
            </a:tbl>
          </a:graphicData>
        </a:graphic>
      </p:graphicFrame>
      <p:sp>
        <p:nvSpPr>
          <p:cNvPr id="3" name="Footer Placeholder 12">
            <a:extLst>
              <a:ext uri="{FF2B5EF4-FFF2-40B4-BE49-F238E27FC236}">
                <a16:creationId xmlns:a16="http://schemas.microsoft.com/office/drawing/2014/main" id="{4F59D474-B701-2DA8-9B15-FB1A4F015F8C}"/>
              </a:ext>
            </a:extLst>
          </p:cNvPr>
          <p:cNvSpPr txBox="1">
            <a:spLocks/>
          </p:cNvSpPr>
          <p:nvPr/>
        </p:nvSpPr>
        <p:spPr>
          <a:xfrm>
            <a:off x="6240778" y="6068030"/>
            <a:ext cx="5372101" cy="370871"/>
          </a:xfrm>
          <a:prstGeom prst="rect">
            <a:avLst/>
          </a:prstGeom>
        </p:spPr>
        <p:txBody>
          <a:bodyPr wrap="square" lIns="0" tIns="0" rIns="0" bIns="0" anchor="b">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l" defTabSz="228600" rtl="0" fontAlgn="auto" latinLnBrk="0" hangingPunct="0">
              <a:lnSpc>
                <a:spcPct val="90000"/>
              </a:lnSpc>
              <a:spcBef>
                <a:spcPts val="0"/>
              </a:spcBef>
              <a:spcAft>
                <a:spcPts val="300"/>
              </a:spcAft>
              <a:buClrTx/>
              <a:buSzTx/>
              <a:buFontTx/>
              <a:buNone/>
              <a:tabLst/>
              <a:defRPr kumimoji="0" lang="en-US" sz="800" b="0" i="0" u="none" strike="noStrike" cap="none" spc="0" normalizeH="0" baseline="0">
                <a:ln>
                  <a:noFill/>
                </a:ln>
                <a:solidFill>
                  <a:schemeClr val="tx1">
                    <a:lumMod val="65000"/>
                    <a:lumOff val="35000"/>
                  </a:schemeClr>
                </a:solidFill>
                <a:effectLst/>
                <a:uFillTx/>
                <a:latin typeface="AvenirNext LT Com Regular" panose="020B0503020202020204" pitchFamily="34" charset="0"/>
                <a:ea typeface="AvenirNext LT Com Regular" panose="020B0503020202020204" pitchFamily="34" charset="0"/>
                <a:cs typeface="AvenirNext LT Com Regular" panose="020B0503020202020204" pitchFamily="34" charset="0"/>
                <a:sym typeface="Avenir Next LT Com Regular"/>
              </a:defRPr>
            </a:lvl1pPr>
            <a:lvl2pPr marL="0" marR="0" indent="17145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2pPr>
            <a:lvl3pPr marL="0" marR="0" indent="34290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3pPr>
            <a:lvl4pPr marL="0" marR="0" indent="51435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4pPr>
            <a:lvl5pPr marL="0" marR="0" indent="68580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5pPr>
            <a:lvl6pPr marL="0" marR="0" indent="85725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6pPr>
            <a:lvl7pPr marL="0" marR="0" indent="102870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7pPr>
            <a:lvl8pPr marL="0" marR="0" indent="120015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8pPr>
            <a:lvl9pPr marL="0" marR="0" indent="137160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9pPr>
          </a:lstStyle>
          <a:p>
            <a:r>
              <a:rPr lang="en-US" dirty="0"/>
              <a:t>Sources: Capital Group, Morningstar. As of 9/30/24.</a:t>
            </a:r>
          </a:p>
          <a:p>
            <a:r>
              <a:rPr lang="en-US" b="0" i="0" dirty="0">
                <a:effectLst/>
                <a:latin typeface="+mj-lt"/>
              </a:rPr>
              <a:t>Past results are not predictive of results in future periods. The indexes are unmanaged and, therefore, have no expenses. Investors cannot invest directly in an index. </a:t>
            </a:r>
          </a:p>
        </p:txBody>
      </p:sp>
      <p:graphicFrame>
        <p:nvGraphicFramePr>
          <p:cNvPr id="4" name="Chart 3">
            <a:extLst>
              <a:ext uri="{FF2B5EF4-FFF2-40B4-BE49-F238E27FC236}">
                <a16:creationId xmlns:a16="http://schemas.microsoft.com/office/drawing/2014/main" id="{FECA948F-954D-875C-D7C4-26B77AE8686F}"/>
              </a:ext>
            </a:extLst>
          </p:cNvPr>
          <p:cNvGraphicFramePr/>
          <p:nvPr/>
        </p:nvGraphicFramePr>
        <p:xfrm>
          <a:off x="474212" y="2293197"/>
          <a:ext cx="4783588" cy="3787245"/>
        </p:xfrm>
        <a:graphic>
          <a:graphicData uri="http://schemas.openxmlformats.org/drawingml/2006/chart">
            <c:chart xmlns:c="http://schemas.openxmlformats.org/drawingml/2006/chart" xmlns:r="http://schemas.openxmlformats.org/officeDocument/2006/relationships" r:id="rId4"/>
          </a:graphicData>
        </a:graphic>
      </p:graphicFrame>
      <p:sp>
        <p:nvSpPr>
          <p:cNvPr id="8" name="Left Bracket 7">
            <a:extLst>
              <a:ext uri="{FF2B5EF4-FFF2-40B4-BE49-F238E27FC236}">
                <a16:creationId xmlns:a16="http://schemas.microsoft.com/office/drawing/2014/main" id="{5F1B46DD-4B55-8925-1CAB-C5BBC4518F58}"/>
              </a:ext>
            </a:extLst>
          </p:cNvPr>
          <p:cNvSpPr/>
          <p:nvPr/>
        </p:nvSpPr>
        <p:spPr>
          <a:xfrm rot="5400000">
            <a:off x="10207594" y="4210020"/>
            <a:ext cx="49183" cy="3119528"/>
          </a:xfrm>
          <a:prstGeom prst="leftBracket">
            <a:avLst>
              <a:gd name="adj" fmla="val 0"/>
            </a:avLst>
          </a:prstGeom>
          <a:noFill/>
          <a:ln w="9525" cap="flat">
            <a:solidFill>
              <a:schemeClr val="tx1"/>
            </a:solidFill>
            <a:prstDash val="solid"/>
            <a:miter lim="400000"/>
          </a:ln>
          <a:effectLst/>
          <a:sp3d/>
        </p:spPr>
        <p:style>
          <a:lnRef idx="0">
            <a:scrgbClr r="0" g="0" b="0"/>
          </a:lnRef>
          <a:fillRef idx="0">
            <a:scrgbClr r="0" g="0" b="0"/>
          </a:fillRef>
          <a:effectRef idx="0">
            <a:scrgbClr r="0" g="0" b="0"/>
          </a:effectRef>
          <a:fontRef idx="none"/>
        </p:style>
        <p:txBody>
          <a:bodyPr rtlCol="0" anchor="ctr"/>
          <a:lstStyle/>
          <a:p>
            <a:pPr algn="ctr"/>
            <a:endParaRPr lang="en-US"/>
          </a:p>
        </p:txBody>
      </p:sp>
      <p:cxnSp>
        <p:nvCxnSpPr>
          <p:cNvPr id="11" name="Straight Connector 10">
            <a:extLst>
              <a:ext uri="{FF2B5EF4-FFF2-40B4-BE49-F238E27FC236}">
                <a16:creationId xmlns:a16="http://schemas.microsoft.com/office/drawing/2014/main" id="{96911721-C154-7E3D-A099-63763D8D6537}"/>
              </a:ext>
            </a:extLst>
          </p:cNvPr>
          <p:cNvCxnSpPr/>
          <p:nvPr/>
        </p:nvCxnSpPr>
        <p:spPr>
          <a:xfrm>
            <a:off x="9709150" y="5745192"/>
            <a:ext cx="0" cy="49184"/>
          </a:xfrm>
          <a:prstGeom prst="line">
            <a:avLst/>
          </a:prstGeom>
          <a:noFill/>
          <a:ln w="9525" cap="flat">
            <a:solidFill>
              <a:schemeClr val="tx1"/>
            </a:solidFill>
            <a:prstDash val="solid"/>
            <a:miter lim="400000"/>
          </a:ln>
          <a:effectLst/>
          <a:sp3d/>
        </p:spPr>
        <p:style>
          <a:lnRef idx="0">
            <a:scrgbClr r="0" g="0" b="0"/>
          </a:lnRef>
          <a:fillRef idx="0">
            <a:scrgbClr r="0" g="0" b="0"/>
          </a:fillRef>
          <a:effectRef idx="0">
            <a:scrgbClr r="0" g="0" b="0"/>
          </a:effectRef>
          <a:fontRef idx="none"/>
        </p:style>
      </p:cxnSp>
      <p:cxnSp>
        <p:nvCxnSpPr>
          <p:cNvPr id="12" name="Straight Connector 11">
            <a:extLst>
              <a:ext uri="{FF2B5EF4-FFF2-40B4-BE49-F238E27FC236}">
                <a16:creationId xmlns:a16="http://schemas.microsoft.com/office/drawing/2014/main" id="{56BB76D5-F9A2-658D-52DC-E3B83F2A396B}"/>
              </a:ext>
            </a:extLst>
          </p:cNvPr>
          <p:cNvCxnSpPr/>
          <p:nvPr/>
        </p:nvCxnSpPr>
        <p:spPr>
          <a:xfrm>
            <a:off x="10756900" y="5745192"/>
            <a:ext cx="0" cy="49184"/>
          </a:xfrm>
          <a:prstGeom prst="line">
            <a:avLst/>
          </a:prstGeom>
          <a:noFill/>
          <a:ln w="9525" cap="flat">
            <a:solidFill>
              <a:schemeClr val="tx1"/>
            </a:solidFill>
            <a:prstDash val="solid"/>
            <a:miter lim="4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2137431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8E54FE7-23F2-733F-AFE2-35A1369D4859}"/>
              </a:ext>
            </a:extLst>
          </p:cNvPr>
          <p:cNvSpPr/>
          <p:nvPr/>
        </p:nvSpPr>
        <p:spPr>
          <a:xfrm>
            <a:off x="8956234" y="2006459"/>
            <a:ext cx="2438597" cy="3673927"/>
          </a:xfrm>
          <a:prstGeom prst="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sp>
        <p:nvSpPr>
          <p:cNvPr id="9" name="Rectangle 8">
            <a:extLst>
              <a:ext uri="{FF2B5EF4-FFF2-40B4-BE49-F238E27FC236}">
                <a16:creationId xmlns:a16="http://schemas.microsoft.com/office/drawing/2014/main" id="{9CDE0C3F-BE52-A19A-0175-5E07B9FD0AFC}"/>
              </a:ext>
            </a:extLst>
          </p:cNvPr>
          <p:cNvSpPr/>
          <p:nvPr/>
        </p:nvSpPr>
        <p:spPr>
          <a:xfrm>
            <a:off x="6163862" y="2006458"/>
            <a:ext cx="2438597" cy="3673927"/>
          </a:xfrm>
          <a:prstGeom prst="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sp>
        <p:nvSpPr>
          <p:cNvPr id="11" name="Rectangle 10">
            <a:extLst>
              <a:ext uri="{FF2B5EF4-FFF2-40B4-BE49-F238E27FC236}">
                <a16:creationId xmlns:a16="http://schemas.microsoft.com/office/drawing/2014/main" id="{D1534842-DE84-9B42-2CAA-02E672429635}"/>
              </a:ext>
            </a:extLst>
          </p:cNvPr>
          <p:cNvSpPr/>
          <p:nvPr/>
        </p:nvSpPr>
        <p:spPr>
          <a:xfrm>
            <a:off x="3371491" y="2006457"/>
            <a:ext cx="2438597" cy="3673927"/>
          </a:xfrm>
          <a:prstGeom prst="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sp>
        <p:nvSpPr>
          <p:cNvPr id="12" name="Rectangle 11">
            <a:extLst>
              <a:ext uri="{FF2B5EF4-FFF2-40B4-BE49-F238E27FC236}">
                <a16:creationId xmlns:a16="http://schemas.microsoft.com/office/drawing/2014/main" id="{6191FE53-2C23-7045-7E87-82F9C68B8643}"/>
              </a:ext>
            </a:extLst>
          </p:cNvPr>
          <p:cNvSpPr/>
          <p:nvPr/>
        </p:nvSpPr>
        <p:spPr>
          <a:xfrm>
            <a:off x="579120" y="2006458"/>
            <a:ext cx="2438597" cy="3673925"/>
          </a:xfrm>
          <a:prstGeom prst="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sp>
        <p:nvSpPr>
          <p:cNvPr id="4" name="Slide Number Placeholder 3">
            <a:extLst>
              <a:ext uri="{FF2B5EF4-FFF2-40B4-BE49-F238E27FC236}">
                <a16:creationId xmlns:a16="http://schemas.microsoft.com/office/drawing/2014/main" id="{8C68E3D8-7E61-429E-FE22-8E36C95E1101}"/>
              </a:ext>
            </a:extLst>
          </p:cNvPr>
          <p:cNvSpPr>
            <a:spLocks noGrp="1"/>
          </p:cNvSpPr>
          <p:nvPr>
            <p:ph type="sldNum" sz="quarter" idx="11"/>
          </p:nvPr>
        </p:nvSpPr>
        <p:spPr/>
        <p:txBody>
          <a:bodyPr/>
          <a:lstStyle/>
          <a:p>
            <a:pPr marL="0" marR="0" lvl="0" indent="0" algn="r" defTabSz="228600" rtl="0" eaLnBrk="1" fontAlgn="auto" latinLnBrk="0" hangingPunct="0">
              <a:lnSpc>
                <a:spcPct val="100000"/>
              </a:lnSpc>
              <a:spcBef>
                <a:spcPts val="0"/>
              </a:spcBef>
              <a:spcAft>
                <a:spcPts val="0"/>
              </a:spcAft>
              <a:buClrTx/>
              <a:buSzTx/>
              <a:buFontTx/>
              <a:buNone/>
              <a:tabLst/>
              <a:defRPr/>
            </a:pPr>
            <a:fld id="{86CB4B4D-7CA3-9044-876B-883B54F8677D}" type="slidenum">
              <a:rPr kumimoji="0" lang="en-US" sz="800" b="0" i="0" u="none" strike="noStrike" kern="0" cap="none" spc="0" normalizeH="0" baseline="0" noProof="0" smtClean="0">
                <a:ln>
                  <a:noFill/>
                </a:ln>
                <a:solidFill>
                  <a:srgbClr val="000000"/>
                </a:solidFill>
                <a:effectLst/>
                <a:uLnTx/>
                <a:uFillTx/>
                <a:latin typeface="AvenirNext LT Com Regular" panose="020B0503020202020204" pitchFamily="34" charset="0"/>
                <a:sym typeface="Avenir Next LT Com Regular"/>
              </a:rPr>
              <a:pPr marL="0" marR="0" lvl="0" indent="0" algn="r" defTabSz="228600" rtl="0" eaLnBrk="1" fontAlgn="auto" latinLnBrk="0" hangingPunct="0">
                <a:lnSpc>
                  <a:spcPct val="100000"/>
                </a:lnSpc>
                <a:spcBef>
                  <a:spcPts val="0"/>
                </a:spcBef>
                <a:spcAft>
                  <a:spcPts val="0"/>
                </a:spcAft>
                <a:buClrTx/>
                <a:buSzTx/>
                <a:buFontTx/>
                <a:buNone/>
                <a:tabLst/>
                <a:defRPr/>
              </a:pPr>
              <a:t>6</a:t>
            </a:fld>
            <a:endParaRPr kumimoji="0" lang="en-US" sz="800" b="0" i="0" u="none" strike="noStrike" kern="0" cap="none" spc="0" normalizeH="0" baseline="0" noProof="0" dirty="0">
              <a:ln>
                <a:noFill/>
              </a:ln>
              <a:solidFill>
                <a:srgbClr val="000000"/>
              </a:solidFill>
              <a:effectLst/>
              <a:uLnTx/>
              <a:uFillTx/>
              <a:latin typeface="AvenirNext LT Com Regular" panose="020B0503020202020204" pitchFamily="34" charset="0"/>
              <a:sym typeface="Avenir Next LT Com Regular"/>
            </a:endParaRPr>
          </a:p>
        </p:txBody>
      </p:sp>
      <p:sp>
        <p:nvSpPr>
          <p:cNvPr id="2" name="Text Placeholder 1">
            <a:extLst>
              <a:ext uri="{FF2B5EF4-FFF2-40B4-BE49-F238E27FC236}">
                <a16:creationId xmlns:a16="http://schemas.microsoft.com/office/drawing/2014/main" id="{685A93AD-63FE-1833-C494-1F2B25888246}"/>
              </a:ext>
            </a:extLst>
          </p:cNvPr>
          <p:cNvSpPr>
            <a:spLocks noGrp="1"/>
          </p:cNvSpPr>
          <p:nvPr>
            <p:ph type="body" sz="quarter" idx="15"/>
          </p:nvPr>
        </p:nvSpPr>
        <p:spPr/>
        <p:txBody>
          <a:bodyPr/>
          <a:lstStyle/>
          <a:p>
            <a:r>
              <a:rPr lang="en-US" sz="1800" b="0" i="0" dirty="0">
                <a:solidFill>
                  <a:schemeClr val="tx1">
                    <a:lumMod val="65000"/>
                    <a:lumOff val="35000"/>
                  </a:schemeClr>
                </a:solidFill>
                <a:effectLst/>
                <a:latin typeface="+mn-lt"/>
              </a:rPr>
              <a:t>Valuations don’t appear overly stretched</a:t>
            </a:r>
            <a:endParaRPr lang="en-US" sz="1800" dirty="0">
              <a:solidFill>
                <a:schemeClr val="tx1">
                  <a:lumMod val="65000"/>
                  <a:lumOff val="35000"/>
                </a:schemeClr>
              </a:solidFill>
              <a:latin typeface="+mn-lt"/>
            </a:endParaRPr>
          </a:p>
        </p:txBody>
      </p:sp>
      <p:sp>
        <p:nvSpPr>
          <p:cNvPr id="5" name="Title 4">
            <a:extLst>
              <a:ext uri="{FF2B5EF4-FFF2-40B4-BE49-F238E27FC236}">
                <a16:creationId xmlns:a16="http://schemas.microsoft.com/office/drawing/2014/main" id="{A758CFE2-C14D-8A46-B86A-6714FB066104}"/>
              </a:ext>
            </a:extLst>
          </p:cNvPr>
          <p:cNvSpPr>
            <a:spLocks noGrp="1"/>
          </p:cNvSpPr>
          <p:nvPr>
            <p:ph type="title"/>
          </p:nvPr>
        </p:nvSpPr>
        <p:spPr/>
        <p:txBody>
          <a:bodyPr/>
          <a:lstStyle/>
          <a:p>
            <a:r>
              <a:rPr lang="en-US" dirty="0">
                <a:latin typeface="+mn-lt"/>
              </a:rPr>
              <a:t>Global c</a:t>
            </a:r>
            <a:r>
              <a:rPr lang="en-US" i="0" dirty="0">
                <a:effectLst/>
                <a:latin typeface="+mn-lt"/>
              </a:rPr>
              <a:t>orporate earnings rebound anticipated in 2024</a:t>
            </a:r>
            <a:endParaRPr lang="en-US" dirty="0">
              <a:latin typeface="+mn-lt"/>
            </a:endParaRPr>
          </a:p>
        </p:txBody>
      </p:sp>
      <p:sp>
        <p:nvSpPr>
          <p:cNvPr id="6" name="Content Placeholder 2">
            <a:extLst>
              <a:ext uri="{FF2B5EF4-FFF2-40B4-BE49-F238E27FC236}">
                <a16:creationId xmlns:a16="http://schemas.microsoft.com/office/drawing/2014/main" id="{16658455-3DC5-56F4-1210-B791B5F23441}"/>
              </a:ext>
            </a:extLst>
          </p:cNvPr>
          <p:cNvSpPr txBox="1">
            <a:spLocks/>
          </p:cNvSpPr>
          <p:nvPr/>
        </p:nvSpPr>
        <p:spPr>
          <a:xfrm>
            <a:off x="566927" y="1595452"/>
            <a:ext cx="7048753" cy="215444"/>
          </a:xfrm>
          <a:prstGeom prst="rect">
            <a:avLst/>
          </a:prstGeom>
          <a:noFill/>
        </p:spPr>
        <p:txBody>
          <a:bodyPr wrap="square" lIns="0" tIns="0" rIns="0" bIns="0" rtlCol="0">
            <a:spAutoFit/>
          </a:bodyPr>
          <a:lstStyle>
            <a:lvl1pPr marL="0" marR="0" indent="0" algn="l" defTabSz="228600" rtl="0" eaLnBrk="1" latinLnBrk="0" hangingPunct="1">
              <a:lnSpc>
                <a:spcPct val="100000"/>
              </a:lnSpc>
              <a:spcBef>
                <a:spcPts val="600"/>
              </a:spcBef>
              <a:spcAft>
                <a:spcPts val="1800"/>
              </a:spcAft>
              <a:buClrTx/>
              <a:buSzTx/>
              <a:buFont typeface="AvenirNext LT Com Medium" panose="020B0803020202020204" pitchFamily="34" charset="0"/>
              <a:buNone/>
              <a:tabLst/>
              <a:defRPr sz="2400" b="0" i="0" u="none" strike="noStrike" cap="none" spc="0" baseline="0">
                <a:ln>
                  <a:noFill/>
                </a:ln>
                <a:solidFill>
                  <a:schemeClr val="tx1"/>
                </a:solidFill>
                <a:uFillTx/>
                <a:latin typeface="+mn-lt"/>
                <a:ea typeface="AvenirNext LT Com Regular" panose="020B0503020202020204" pitchFamily="34" charset="0"/>
                <a:cs typeface="AvenirNext LT Com Regular" panose="020B0503020202020204" pitchFamily="34" charset="0"/>
                <a:sym typeface="Avenir Next LT Com Regular"/>
              </a:defRPr>
            </a:lvl1pPr>
            <a:lvl2pPr marL="284162" marR="0" indent="0" algn="l" defTabSz="228600" rtl="0" eaLnBrk="1" latinLnBrk="0" hangingPunct="1">
              <a:lnSpc>
                <a:spcPct val="100000"/>
              </a:lnSpc>
              <a:spcBef>
                <a:spcPts val="0"/>
              </a:spcBef>
              <a:spcAft>
                <a:spcPts val="1800"/>
              </a:spcAft>
              <a:buClrTx/>
              <a:buSzTx/>
              <a:buFont typeface="Arial" panose="020B0604020202020204" pitchFamily="34" charset="0"/>
              <a:buNone/>
              <a:tabLst/>
              <a:defRPr sz="2000" b="0" i="0" u="none" strike="noStrike" cap="none" spc="0" baseline="0">
                <a:ln>
                  <a:noFill/>
                </a:ln>
                <a:solidFill>
                  <a:schemeClr val="tx1"/>
                </a:solidFill>
                <a:uFillTx/>
                <a:latin typeface="+mn-lt"/>
                <a:ea typeface="AvenirNext LT Com Regular" panose="020B0503020202020204" pitchFamily="34" charset="0"/>
                <a:cs typeface="AvenirNext LT Com Regular" panose="020B0503020202020204" pitchFamily="34" charset="0"/>
                <a:sym typeface="Avenir Next LT Com Regular"/>
              </a:defRPr>
            </a:lvl2pPr>
            <a:lvl3pPr marL="569913" marR="0" indent="0" algn="l" defTabSz="228600" rtl="0" eaLnBrk="1" latinLnBrk="0" hangingPunct="1">
              <a:lnSpc>
                <a:spcPct val="100000"/>
              </a:lnSpc>
              <a:spcBef>
                <a:spcPts val="0"/>
              </a:spcBef>
              <a:spcAft>
                <a:spcPts val="1800"/>
              </a:spcAft>
              <a:buClrTx/>
              <a:buSzTx/>
              <a:buFont typeface="Arial" panose="020B0604020202020204" pitchFamily="34" charset="0"/>
              <a:buNone/>
              <a:tabLst/>
              <a:defRPr sz="1800" b="0" i="0" u="none" strike="noStrike" cap="none" spc="0" baseline="0">
                <a:ln>
                  <a:noFill/>
                </a:ln>
                <a:solidFill>
                  <a:schemeClr val="tx1"/>
                </a:solidFill>
                <a:uFillTx/>
                <a:latin typeface="+mn-lt"/>
                <a:ea typeface="AvenirNext LT Com Regular" panose="020B0503020202020204" pitchFamily="34" charset="0"/>
                <a:cs typeface="AvenirNext LT Com Regular" panose="020B0503020202020204" pitchFamily="34" charset="0"/>
                <a:sym typeface="Avenir Next LT Com Regular"/>
              </a:defRPr>
            </a:lvl3pPr>
            <a:lvl4pPr marL="0" marR="0" indent="342900" algn="l" defTabSz="228600" rtl="0" eaLnBrk="1" latinLnBrk="0" hangingPunct="1">
              <a:lnSpc>
                <a:spcPct val="100000"/>
              </a:lnSpc>
              <a:spcBef>
                <a:spcPts val="0"/>
              </a:spcBef>
              <a:spcAft>
                <a:spcPts val="1800"/>
              </a:spcAft>
              <a:buClrTx/>
              <a:buSzTx/>
              <a:buFontTx/>
              <a:buNone/>
              <a:tabLst/>
              <a:defRPr sz="1600" b="0" i="0" u="none" strike="noStrike" cap="none" spc="0" baseline="0">
                <a:ln>
                  <a:noFill/>
                </a:ln>
                <a:solidFill>
                  <a:srgbClr val="000000"/>
                </a:solidFill>
                <a:uFillTx/>
                <a:latin typeface="AvenirNext LT Com Regular" panose="020B0503020202020204" pitchFamily="34" charset="0"/>
                <a:ea typeface="AvenirNext LT Com Regular" panose="020B0503020202020204" pitchFamily="34" charset="0"/>
                <a:cs typeface="AvenirNext LT Com Regular" panose="020B0503020202020204" pitchFamily="34" charset="0"/>
                <a:sym typeface="Avenir Next LT Com Regular"/>
              </a:defRPr>
            </a:lvl4pPr>
            <a:lvl5pPr marL="0" marR="0" indent="457200" algn="l" defTabSz="228600" rtl="0" eaLnBrk="1" latinLnBrk="0" hangingPunct="1">
              <a:lnSpc>
                <a:spcPct val="100000"/>
              </a:lnSpc>
              <a:spcBef>
                <a:spcPts val="0"/>
              </a:spcBef>
              <a:spcAft>
                <a:spcPts val="1800"/>
              </a:spcAft>
              <a:buClrTx/>
              <a:buSzTx/>
              <a:buFontTx/>
              <a:buNone/>
              <a:tabLst/>
              <a:defRPr sz="1600" b="0" i="0" u="none" strike="noStrike" cap="none" spc="0" baseline="0">
                <a:ln>
                  <a:noFill/>
                </a:ln>
                <a:solidFill>
                  <a:srgbClr val="000000"/>
                </a:solidFill>
                <a:uFillTx/>
                <a:latin typeface="AvenirNext LT Com Regular" panose="020B0503020202020204" pitchFamily="34" charset="0"/>
                <a:ea typeface="AvenirNext LT Com Regular" panose="020B0503020202020204" pitchFamily="34" charset="0"/>
                <a:cs typeface="AvenirNext LT Com Regular" panose="020B0503020202020204" pitchFamily="34" charset="0"/>
                <a:sym typeface="Avenir Next LT Com Regular"/>
              </a:defRPr>
            </a:lvl5pPr>
            <a:lvl6pPr marL="0" marR="0" indent="571500" algn="l" defTabSz="228600" rtl="0" eaLnBrk="1" latinLnBrk="0" hangingPunct="1">
              <a:lnSpc>
                <a:spcPct val="120000"/>
              </a:lnSpc>
              <a:spcBef>
                <a:spcPts val="1500"/>
              </a:spcBef>
              <a:spcAft>
                <a:spcPts val="0"/>
              </a:spcAft>
              <a:buClrTx/>
              <a:buSzTx/>
              <a:buFontTx/>
              <a:buNone/>
              <a:tabLst/>
              <a:defRPr sz="1800" b="0" i="0" u="none" strike="noStrike" cap="none" spc="0" baseline="0">
                <a:ln>
                  <a:noFill/>
                </a:ln>
                <a:solidFill>
                  <a:srgbClr val="000000"/>
                </a:solidFill>
                <a:uFillTx/>
                <a:latin typeface="Avenir Next LT Com Regular"/>
                <a:ea typeface="Avenir Next LT Com Regular"/>
                <a:cs typeface="Avenir Next LT Com Regular"/>
                <a:sym typeface="Avenir Next LT Com Regular"/>
              </a:defRPr>
            </a:lvl6pPr>
            <a:lvl7pPr marL="0" marR="0" indent="685800" algn="l" defTabSz="228600" rtl="0" eaLnBrk="1" latinLnBrk="0" hangingPunct="1">
              <a:lnSpc>
                <a:spcPct val="120000"/>
              </a:lnSpc>
              <a:spcBef>
                <a:spcPts val="1500"/>
              </a:spcBef>
              <a:spcAft>
                <a:spcPts val="0"/>
              </a:spcAft>
              <a:buClrTx/>
              <a:buSzTx/>
              <a:buFontTx/>
              <a:buNone/>
              <a:tabLst/>
              <a:defRPr sz="1800" b="0" i="0" u="none" strike="noStrike" cap="none" spc="0" baseline="0">
                <a:ln>
                  <a:noFill/>
                </a:ln>
                <a:solidFill>
                  <a:srgbClr val="000000"/>
                </a:solidFill>
                <a:uFillTx/>
                <a:latin typeface="Avenir Next LT Com Regular"/>
                <a:ea typeface="Avenir Next LT Com Regular"/>
                <a:cs typeface="Avenir Next LT Com Regular"/>
                <a:sym typeface="Avenir Next LT Com Regular"/>
              </a:defRPr>
            </a:lvl7pPr>
            <a:lvl8pPr marL="0" marR="0" indent="800100" algn="l" defTabSz="228600" rtl="0" eaLnBrk="1" latinLnBrk="0" hangingPunct="1">
              <a:lnSpc>
                <a:spcPct val="120000"/>
              </a:lnSpc>
              <a:spcBef>
                <a:spcPts val="1500"/>
              </a:spcBef>
              <a:spcAft>
                <a:spcPts val="0"/>
              </a:spcAft>
              <a:buClrTx/>
              <a:buSzTx/>
              <a:buFontTx/>
              <a:buNone/>
              <a:tabLst/>
              <a:defRPr sz="1800" b="0" i="0" u="none" strike="noStrike" cap="none" spc="0" baseline="0">
                <a:ln>
                  <a:noFill/>
                </a:ln>
                <a:solidFill>
                  <a:srgbClr val="000000"/>
                </a:solidFill>
                <a:uFillTx/>
                <a:latin typeface="Avenir Next LT Com Regular"/>
                <a:ea typeface="Avenir Next LT Com Regular"/>
                <a:cs typeface="Avenir Next LT Com Regular"/>
                <a:sym typeface="Avenir Next LT Com Regular"/>
              </a:defRPr>
            </a:lvl8pPr>
            <a:lvl9pPr marL="0" marR="0" indent="914400" algn="l" defTabSz="228600" rtl="0" eaLnBrk="1" latinLnBrk="0" hangingPunct="1">
              <a:lnSpc>
                <a:spcPct val="120000"/>
              </a:lnSpc>
              <a:spcBef>
                <a:spcPts val="1500"/>
              </a:spcBef>
              <a:spcAft>
                <a:spcPts val="0"/>
              </a:spcAft>
              <a:buClrTx/>
              <a:buSzTx/>
              <a:buFontTx/>
              <a:buNone/>
              <a:tabLst/>
              <a:defRPr sz="1800" b="0" i="0" u="none" strike="noStrike" cap="none" spc="0" baseline="0">
                <a:ln>
                  <a:noFill/>
                </a:ln>
                <a:solidFill>
                  <a:srgbClr val="000000"/>
                </a:solidFill>
                <a:uFillTx/>
                <a:latin typeface="Avenir Next LT Com Regular"/>
                <a:ea typeface="Avenir Next LT Com Regular"/>
                <a:cs typeface="Avenir Next LT Com Regular"/>
                <a:sym typeface="Avenir Next LT Com Regular"/>
              </a:defRPr>
            </a:lvl9pPr>
          </a:lstStyle>
          <a:p>
            <a:r>
              <a:rPr lang="en-US" sz="1400" b="1" dirty="0">
                <a:solidFill>
                  <a:srgbClr val="222222"/>
                </a:solidFill>
                <a:latin typeface="+mj-lt"/>
              </a:rPr>
              <a:t>Annual </a:t>
            </a:r>
            <a:r>
              <a:rPr lang="en-US" sz="1400" b="1" i="0" dirty="0">
                <a:solidFill>
                  <a:srgbClr val="222222"/>
                </a:solidFill>
                <a:effectLst/>
                <a:latin typeface="+mj-lt"/>
              </a:rPr>
              <a:t>earnings growth (% change YoY)</a:t>
            </a:r>
            <a:endParaRPr lang="en-US" sz="1400" b="1" i="0" dirty="0">
              <a:effectLst/>
              <a:latin typeface="+mj-lt"/>
            </a:endParaRPr>
          </a:p>
        </p:txBody>
      </p:sp>
      <p:graphicFrame>
        <p:nvGraphicFramePr>
          <p:cNvPr id="13" name="Chart 12">
            <a:extLst>
              <a:ext uri="{FF2B5EF4-FFF2-40B4-BE49-F238E27FC236}">
                <a16:creationId xmlns:a16="http://schemas.microsoft.com/office/drawing/2014/main" id="{25872DB2-F1AF-CBC5-8D1C-5161B550A5E7}"/>
              </a:ext>
            </a:extLst>
          </p:cNvPr>
          <p:cNvGraphicFramePr/>
          <p:nvPr/>
        </p:nvGraphicFramePr>
        <p:xfrm>
          <a:off x="187286" y="2115014"/>
          <a:ext cx="11556695" cy="293843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Table 17">
            <a:extLst>
              <a:ext uri="{FF2B5EF4-FFF2-40B4-BE49-F238E27FC236}">
                <a16:creationId xmlns:a16="http://schemas.microsoft.com/office/drawing/2014/main" id="{D8FE3D99-F542-D2EF-33DF-BC77DA25310F}"/>
              </a:ext>
            </a:extLst>
          </p:cNvPr>
          <p:cNvGraphicFramePr>
            <a:graphicFrameLocks noGrp="1"/>
          </p:cNvGraphicFramePr>
          <p:nvPr/>
        </p:nvGraphicFramePr>
        <p:xfrm>
          <a:off x="718605" y="3870075"/>
          <a:ext cx="1984203" cy="370840"/>
        </p:xfrm>
        <a:graphic>
          <a:graphicData uri="http://schemas.openxmlformats.org/drawingml/2006/table">
            <a:tbl>
              <a:tblPr firstRow="1" bandRow="1">
                <a:tableStyleId>{5940675A-B579-460E-94D1-54222C63F5DA}</a:tableStyleId>
              </a:tblPr>
              <a:tblGrid>
                <a:gridCol w="661401">
                  <a:extLst>
                    <a:ext uri="{9D8B030D-6E8A-4147-A177-3AD203B41FA5}">
                      <a16:colId xmlns:a16="http://schemas.microsoft.com/office/drawing/2014/main" val="1748381821"/>
                    </a:ext>
                  </a:extLst>
                </a:gridCol>
                <a:gridCol w="661401">
                  <a:extLst>
                    <a:ext uri="{9D8B030D-6E8A-4147-A177-3AD203B41FA5}">
                      <a16:colId xmlns:a16="http://schemas.microsoft.com/office/drawing/2014/main" val="1368669014"/>
                    </a:ext>
                  </a:extLst>
                </a:gridCol>
                <a:gridCol w="661401">
                  <a:extLst>
                    <a:ext uri="{9D8B030D-6E8A-4147-A177-3AD203B41FA5}">
                      <a16:colId xmlns:a16="http://schemas.microsoft.com/office/drawing/2014/main" val="2621677507"/>
                    </a:ext>
                  </a:extLst>
                </a:gridCol>
              </a:tblGrid>
              <a:tr h="370840">
                <a:tc>
                  <a:txBody>
                    <a:bodyPr/>
                    <a:lstStyle/>
                    <a:p>
                      <a:pPr algn="ctr"/>
                      <a:r>
                        <a:rPr lang="en-US" sz="1200" dirty="0"/>
                        <a:t>2023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200" dirty="0"/>
                        <a:t>2024</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200" dirty="0"/>
                        <a:t>2025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6632322"/>
                  </a:ext>
                </a:extLst>
              </a:tr>
            </a:tbl>
          </a:graphicData>
        </a:graphic>
      </p:graphicFrame>
      <p:graphicFrame>
        <p:nvGraphicFramePr>
          <p:cNvPr id="19" name="Table 18">
            <a:extLst>
              <a:ext uri="{FF2B5EF4-FFF2-40B4-BE49-F238E27FC236}">
                <a16:creationId xmlns:a16="http://schemas.microsoft.com/office/drawing/2014/main" id="{BE40C214-C007-C4B0-5818-0561E549188A}"/>
              </a:ext>
            </a:extLst>
          </p:cNvPr>
          <p:cNvGraphicFramePr>
            <a:graphicFrameLocks noGrp="1"/>
          </p:cNvGraphicFramePr>
          <p:nvPr/>
        </p:nvGraphicFramePr>
        <p:xfrm>
          <a:off x="3570053" y="3870075"/>
          <a:ext cx="1985439" cy="370840"/>
        </p:xfrm>
        <a:graphic>
          <a:graphicData uri="http://schemas.openxmlformats.org/drawingml/2006/table">
            <a:tbl>
              <a:tblPr firstRow="1" bandRow="1">
                <a:tableStyleId>{5940675A-B579-460E-94D1-54222C63F5DA}</a:tableStyleId>
              </a:tblPr>
              <a:tblGrid>
                <a:gridCol w="661813">
                  <a:extLst>
                    <a:ext uri="{9D8B030D-6E8A-4147-A177-3AD203B41FA5}">
                      <a16:colId xmlns:a16="http://schemas.microsoft.com/office/drawing/2014/main" val="1748381821"/>
                    </a:ext>
                  </a:extLst>
                </a:gridCol>
                <a:gridCol w="661813">
                  <a:extLst>
                    <a:ext uri="{9D8B030D-6E8A-4147-A177-3AD203B41FA5}">
                      <a16:colId xmlns:a16="http://schemas.microsoft.com/office/drawing/2014/main" val="1368669014"/>
                    </a:ext>
                  </a:extLst>
                </a:gridCol>
                <a:gridCol w="661813">
                  <a:extLst>
                    <a:ext uri="{9D8B030D-6E8A-4147-A177-3AD203B41FA5}">
                      <a16:colId xmlns:a16="http://schemas.microsoft.com/office/drawing/2014/main" val="2621677507"/>
                    </a:ext>
                  </a:extLst>
                </a:gridCol>
              </a:tblGrid>
              <a:tr h="370840">
                <a:tc>
                  <a:txBody>
                    <a:bodyPr/>
                    <a:lstStyle/>
                    <a:p>
                      <a:pPr algn="ctr"/>
                      <a:r>
                        <a:rPr lang="en-US" sz="1200" dirty="0"/>
                        <a:t>2023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200" dirty="0"/>
                        <a:t>2024</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200" dirty="0"/>
                        <a:t>2025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6632322"/>
                  </a:ext>
                </a:extLst>
              </a:tr>
            </a:tbl>
          </a:graphicData>
        </a:graphic>
      </p:graphicFrame>
      <p:graphicFrame>
        <p:nvGraphicFramePr>
          <p:cNvPr id="20" name="Table 19">
            <a:extLst>
              <a:ext uri="{FF2B5EF4-FFF2-40B4-BE49-F238E27FC236}">
                <a16:creationId xmlns:a16="http://schemas.microsoft.com/office/drawing/2014/main" id="{C787FB7A-DAF7-41F1-1143-1A15362C7982}"/>
              </a:ext>
            </a:extLst>
          </p:cNvPr>
          <p:cNvGraphicFramePr>
            <a:graphicFrameLocks noGrp="1"/>
          </p:cNvGraphicFramePr>
          <p:nvPr/>
        </p:nvGraphicFramePr>
        <p:xfrm>
          <a:off x="6397760" y="3870075"/>
          <a:ext cx="1953024" cy="370840"/>
        </p:xfrm>
        <a:graphic>
          <a:graphicData uri="http://schemas.openxmlformats.org/drawingml/2006/table">
            <a:tbl>
              <a:tblPr firstRow="1" bandRow="1">
                <a:tableStyleId>{5940675A-B579-460E-94D1-54222C63F5DA}</a:tableStyleId>
              </a:tblPr>
              <a:tblGrid>
                <a:gridCol w="651008">
                  <a:extLst>
                    <a:ext uri="{9D8B030D-6E8A-4147-A177-3AD203B41FA5}">
                      <a16:colId xmlns:a16="http://schemas.microsoft.com/office/drawing/2014/main" val="1748381821"/>
                    </a:ext>
                  </a:extLst>
                </a:gridCol>
                <a:gridCol w="651008">
                  <a:extLst>
                    <a:ext uri="{9D8B030D-6E8A-4147-A177-3AD203B41FA5}">
                      <a16:colId xmlns:a16="http://schemas.microsoft.com/office/drawing/2014/main" val="1368669014"/>
                    </a:ext>
                  </a:extLst>
                </a:gridCol>
                <a:gridCol w="651008">
                  <a:extLst>
                    <a:ext uri="{9D8B030D-6E8A-4147-A177-3AD203B41FA5}">
                      <a16:colId xmlns:a16="http://schemas.microsoft.com/office/drawing/2014/main" val="2621677507"/>
                    </a:ext>
                  </a:extLst>
                </a:gridCol>
              </a:tblGrid>
              <a:tr h="370840">
                <a:tc>
                  <a:txBody>
                    <a:bodyPr/>
                    <a:lstStyle/>
                    <a:p>
                      <a:pPr algn="ctr"/>
                      <a:r>
                        <a:rPr lang="en-US" sz="1200" dirty="0"/>
                        <a:t>2023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200" dirty="0"/>
                        <a:t>2024</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200" dirty="0"/>
                        <a:t>2025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6632322"/>
                  </a:ext>
                </a:extLst>
              </a:tr>
            </a:tbl>
          </a:graphicData>
        </a:graphic>
      </p:graphicFrame>
      <p:graphicFrame>
        <p:nvGraphicFramePr>
          <p:cNvPr id="21" name="Table 20">
            <a:extLst>
              <a:ext uri="{FF2B5EF4-FFF2-40B4-BE49-F238E27FC236}">
                <a16:creationId xmlns:a16="http://schemas.microsoft.com/office/drawing/2014/main" id="{6CF0280F-58FD-396E-DA67-11A233854DF9}"/>
              </a:ext>
            </a:extLst>
          </p:cNvPr>
          <p:cNvGraphicFramePr>
            <a:graphicFrameLocks noGrp="1"/>
          </p:cNvGraphicFramePr>
          <p:nvPr/>
        </p:nvGraphicFramePr>
        <p:xfrm>
          <a:off x="9254188" y="3870075"/>
          <a:ext cx="1909266" cy="370840"/>
        </p:xfrm>
        <a:graphic>
          <a:graphicData uri="http://schemas.openxmlformats.org/drawingml/2006/table">
            <a:tbl>
              <a:tblPr firstRow="1" bandRow="1">
                <a:tableStyleId>{5940675A-B579-460E-94D1-54222C63F5DA}</a:tableStyleId>
              </a:tblPr>
              <a:tblGrid>
                <a:gridCol w="636422">
                  <a:extLst>
                    <a:ext uri="{9D8B030D-6E8A-4147-A177-3AD203B41FA5}">
                      <a16:colId xmlns:a16="http://schemas.microsoft.com/office/drawing/2014/main" val="1748381821"/>
                    </a:ext>
                  </a:extLst>
                </a:gridCol>
                <a:gridCol w="636422">
                  <a:extLst>
                    <a:ext uri="{9D8B030D-6E8A-4147-A177-3AD203B41FA5}">
                      <a16:colId xmlns:a16="http://schemas.microsoft.com/office/drawing/2014/main" val="1368669014"/>
                    </a:ext>
                  </a:extLst>
                </a:gridCol>
                <a:gridCol w="636422">
                  <a:extLst>
                    <a:ext uri="{9D8B030D-6E8A-4147-A177-3AD203B41FA5}">
                      <a16:colId xmlns:a16="http://schemas.microsoft.com/office/drawing/2014/main" val="2621677507"/>
                    </a:ext>
                  </a:extLst>
                </a:gridCol>
              </a:tblGrid>
              <a:tr h="370840">
                <a:tc>
                  <a:txBody>
                    <a:bodyPr/>
                    <a:lstStyle/>
                    <a:p>
                      <a:pPr algn="ctr"/>
                      <a:r>
                        <a:rPr lang="en-US" sz="1200" dirty="0">
                          <a:solidFill>
                            <a:schemeClr val="tx1"/>
                          </a:solidFill>
                        </a:rPr>
                        <a:t>2023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200" dirty="0"/>
                        <a:t>2024</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200" dirty="0"/>
                        <a:t>2025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6632322"/>
                  </a:ext>
                </a:extLst>
              </a:tr>
            </a:tbl>
          </a:graphicData>
        </a:graphic>
      </p:graphicFrame>
      <p:sp>
        <p:nvSpPr>
          <p:cNvPr id="22" name="TextBox 21">
            <a:extLst>
              <a:ext uri="{FF2B5EF4-FFF2-40B4-BE49-F238E27FC236}">
                <a16:creationId xmlns:a16="http://schemas.microsoft.com/office/drawing/2014/main" id="{8D5F6174-86DB-8731-AA2D-7C897FC8CFF4}"/>
              </a:ext>
            </a:extLst>
          </p:cNvPr>
          <p:cNvSpPr txBox="1"/>
          <p:nvPr/>
        </p:nvSpPr>
        <p:spPr>
          <a:xfrm>
            <a:off x="964405" y="2141751"/>
            <a:ext cx="1668026" cy="184666"/>
          </a:xfrm>
          <a:prstGeom prst="rect">
            <a:avLst/>
          </a:prstGeom>
          <a:ln w="12700">
            <a:miter lim="400000"/>
          </a:ln>
        </p:spPr>
        <p:txBody>
          <a:bodyPr wrap="square" lIns="0" tIns="0" rIns="0" bIns="0" rtlCol="0">
            <a:spAutoFit/>
          </a:bodyPr>
          <a:lstStyle/>
          <a:p>
            <a:r>
              <a:rPr lang="en-US" sz="1200" b="1" dirty="0">
                <a:latin typeface="+mn-lt"/>
              </a:rPr>
              <a:t>U.S.</a:t>
            </a:r>
          </a:p>
        </p:txBody>
      </p:sp>
      <p:sp>
        <p:nvSpPr>
          <p:cNvPr id="23" name="TextBox 22">
            <a:extLst>
              <a:ext uri="{FF2B5EF4-FFF2-40B4-BE49-F238E27FC236}">
                <a16:creationId xmlns:a16="http://schemas.microsoft.com/office/drawing/2014/main" id="{3078FF08-3758-6DFD-08E9-8E595CE886D2}"/>
              </a:ext>
            </a:extLst>
          </p:cNvPr>
          <p:cNvSpPr txBox="1"/>
          <p:nvPr/>
        </p:nvSpPr>
        <p:spPr>
          <a:xfrm>
            <a:off x="3854416" y="2141751"/>
            <a:ext cx="1668026" cy="184666"/>
          </a:xfrm>
          <a:prstGeom prst="rect">
            <a:avLst/>
          </a:prstGeom>
          <a:ln w="12700">
            <a:miter lim="400000"/>
          </a:ln>
        </p:spPr>
        <p:txBody>
          <a:bodyPr wrap="square" lIns="0" tIns="0" rIns="0" bIns="0" rtlCol="0">
            <a:spAutoFit/>
          </a:bodyPr>
          <a:lstStyle/>
          <a:p>
            <a:r>
              <a:rPr lang="en-US" sz="1200" b="1" dirty="0">
                <a:latin typeface="+mn-lt"/>
              </a:rPr>
              <a:t>Europe</a:t>
            </a:r>
          </a:p>
        </p:txBody>
      </p:sp>
      <p:sp>
        <p:nvSpPr>
          <p:cNvPr id="24" name="TextBox 23">
            <a:extLst>
              <a:ext uri="{FF2B5EF4-FFF2-40B4-BE49-F238E27FC236}">
                <a16:creationId xmlns:a16="http://schemas.microsoft.com/office/drawing/2014/main" id="{80B755CD-DAD4-BE04-5DD1-72D93778AF5F}"/>
              </a:ext>
            </a:extLst>
          </p:cNvPr>
          <p:cNvSpPr txBox="1"/>
          <p:nvPr/>
        </p:nvSpPr>
        <p:spPr>
          <a:xfrm>
            <a:off x="6553731" y="2141751"/>
            <a:ext cx="1668026" cy="184666"/>
          </a:xfrm>
          <a:prstGeom prst="rect">
            <a:avLst/>
          </a:prstGeom>
          <a:ln w="12700">
            <a:miter lim="400000"/>
          </a:ln>
        </p:spPr>
        <p:txBody>
          <a:bodyPr wrap="square" lIns="0" tIns="0" rIns="0" bIns="0" rtlCol="0">
            <a:spAutoFit/>
          </a:bodyPr>
          <a:lstStyle/>
          <a:p>
            <a:r>
              <a:rPr lang="en-US" sz="1200" b="1" dirty="0">
                <a:latin typeface="+mn-lt"/>
              </a:rPr>
              <a:t>Japan</a:t>
            </a:r>
          </a:p>
        </p:txBody>
      </p:sp>
      <p:sp>
        <p:nvSpPr>
          <p:cNvPr id="25" name="TextBox 24">
            <a:extLst>
              <a:ext uri="{FF2B5EF4-FFF2-40B4-BE49-F238E27FC236}">
                <a16:creationId xmlns:a16="http://schemas.microsoft.com/office/drawing/2014/main" id="{EB374367-9764-AD64-BEF8-00C71E91BA43}"/>
              </a:ext>
            </a:extLst>
          </p:cNvPr>
          <p:cNvSpPr txBox="1"/>
          <p:nvPr/>
        </p:nvSpPr>
        <p:spPr>
          <a:xfrm>
            <a:off x="9352774" y="2141751"/>
            <a:ext cx="1668026" cy="184666"/>
          </a:xfrm>
          <a:prstGeom prst="rect">
            <a:avLst/>
          </a:prstGeom>
          <a:ln w="12700">
            <a:miter lim="400000"/>
          </a:ln>
        </p:spPr>
        <p:txBody>
          <a:bodyPr wrap="square" lIns="0" tIns="0" rIns="0" bIns="0" rtlCol="0">
            <a:spAutoFit/>
          </a:bodyPr>
          <a:lstStyle/>
          <a:p>
            <a:r>
              <a:rPr lang="en-US" sz="1200" b="1" dirty="0">
                <a:latin typeface="+mn-lt"/>
              </a:rPr>
              <a:t>Emerging markets</a:t>
            </a:r>
          </a:p>
        </p:txBody>
      </p:sp>
      <p:cxnSp>
        <p:nvCxnSpPr>
          <p:cNvPr id="27" name="Straight Connector 26">
            <a:extLst>
              <a:ext uri="{FF2B5EF4-FFF2-40B4-BE49-F238E27FC236}">
                <a16:creationId xmlns:a16="http://schemas.microsoft.com/office/drawing/2014/main" id="{14F7CD6D-A9A7-980E-A492-C8B693377D70}"/>
              </a:ext>
            </a:extLst>
          </p:cNvPr>
          <p:cNvCxnSpPr>
            <a:cxnSpLocks/>
          </p:cNvCxnSpPr>
          <p:nvPr/>
        </p:nvCxnSpPr>
        <p:spPr>
          <a:xfrm>
            <a:off x="723481" y="3825391"/>
            <a:ext cx="10671350" cy="0"/>
          </a:xfrm>
          <a:prstGeom prst="line">
            <a:avLst/>
          </a:prstGeom>
          <a:noFill/>
          <a:ln w="9525" cap="flat">
            <a:solidFill>
              <a:schemeClr val="bg2">
                <a:lumMod val="75000"/>
              </a:schemeClr>
            </a:solidFill>
            <a:prstDash val="solid"/>
            <a:miter lim="400000"/>
          </a:ln>
          <a:effectLst/>
          <a:sp3d/>
        </p:spPr>
        <p:style>
          <a:lnRef idx="0">
            <a:scrgbClr r="0" g="0" b="0"/>
          </a:lnRef>
          <a:fillRef idx="0">
            <a:scrgbClr r="0" g="0" b="0"/>
          </a:fillRef>
          <a:effectRef idx="0">
            <a:scrgbClr r="0" g="0" b="0"/>
          </a:effectRef>
          <a:fontRef idx="none"/>
        </p:style>
      </p:cxnSp>
      <p:sp>
        <p:nvSpPr>
          <p:cNvPr id="29" name="TextBox 28">
            <a:extLst>
              <a:ext uri="{FF2B5EF4-FFF2-40B4-BE49-F238E27FC236}">
                <a16:creationId xmlns:a16="http://schemas.microsoft.com/office/drawing/2014/main" id="{00F625C0-6FD3-6040-E567-A56B5B9087A9}"/>
              </a:ext>
            </a:extLst>
          </p:cNvPr>
          <p:cNvSpPr txBox="1"/>
          <p:nvPr/>
        </p:nvSpPr>
        <p:spPr>
          <a:xfrm>
            <a:off x="747294" y="4422769"/>
            <a:ext cx="2562330" cy="184666"/>
          </a:xfrm>
          <a:prstGeom prst="rect">
            <a:avLst/>
          </a:prstGeom>
          <a:ln w="12700">
            <a:miter lim="400000"/>
          </a:ln>
        </p:spPr>
        <p:txBody>
          <a:bodyPr wrap="square" lIns="0" tIns="0" rIns="0" bIns="0" rtlCol="0">
            <a:spAutoFit/>
          </a:bodyPr>
          <a:lstStyle/>
          <a:p>
            <a:pPr algn="l"/>
            <a:r>
              <a:rPr lang="en-US" sz="1200" b="1" dirty="0">
                <a:latin typeface="+mn-lt"/>
              </a:rPr>
              <a:t>Forward P/E ratios</a:t>
            </a:r>
          </a:p>
        </p:txBody>
      </p:sp>
      <p:graphicFrame>
        <p:nvGraphicFramePr>
          <p:cNvPr id="30" name="Table 29">
            <a:extLst>
              <a:ext uri="{FF2B5EF4-FFF2-40B4-BE49-F238E27FC236}">
                <a16:creationId xmlns:a16="http://schemas.microsoft.com/office/drawing/2014/main" id="{828BFD78-408C-2E53-9F99-9EC9E5734EEC}"/>
              </a:ext>
            </a:extLst>
          </p:cNvPr>
          <p:cNvGraphicFramePr>
            <a:graphicFrameLocks noGrp="1"/>
          </p:cNvGraphicFramePr>
          <p:nvPr/>
        </p:nvGraphicFramePr>
        <p:xfrm>
          <a:off x="739791" y="5000959"/>
          <a:ext cx="2117254" cy="523177"/>
        </p:xfrm>
        <a:graphic>
          <a:graphicData uri="http://schemas.openxmlformats.org/drawingml/2006/table">
            <a:tbl>
              <a:tblPr firstRow="1" bandRow="1">
                <a:tableStyleId>{5940675A-B579-460E-94D1-54222C63F5DA}</a:tableStyleId>
              </a:tblPr>
              <a:tblGrid>
                <a:gridCol w="1058627">
                  <a:extLst>
                    <a:ext uri="{9D8B030D-6E8A-4147-A177-3AD203B41FA5}">
                      <a16:colId xmlns:a16="http://schemas.microsoft.com/office/drawing/2014/main" val="3568525019"/>
                    </a:ext>
                  </a:extLst>
                </a:gridCol>
                <a:gridCol w="1058627">
                  <a:extLst>
                    <a:ext uri="{9D8B030D-6E8A-4147-A177-3AD203B41FA5}">
                      <a16:colId xmlns:a16="http://schemas.microsoft.com/office/drawing/2014/main" val="2210634616"/>
                    </a:ext>
                  </a:extLst>
                </a:gridCol>
              </a:tblGrid>
              <a:tr h="370840">
                <a:tc>
                  <a:txBody>
                    <a:bodyPr/>
                    <a:lstStyle/>
                    <a:p>
                      <a:pPr algn="ctr"/>
                      <a:r>
                        <a:rPr lang="en-US" sz="1000" dirty="0"/>
                        <a:t>Current</a:t>
                      </a:r>
                    </a:p>
                    <a:p>
                      <a:pPr marL="0" marR="0" lvl="0" indent="0" algn="ctr" defTabSz="228600" eaLnBrk="1" fontAlgn="auto" latinLnBrk="0" hangingPunct="1">
                        <a:lnSpc>
                          <a:spcPct val="110000"/>
                        </a:lnSpc>
                        <a:spcBef>
                          <a:spcPts val="600"/>
                        </a:spcBef>
                        <a:spcAft>
                          <a:spcPts val="0"/>
                        </a:spcAft>
                        <a:buClrTx/>
                        <a:buSzTx/>
                        <a:buFontTx/>
                        <a:buNone/>
                        <a:tabLst/>
                        <a:defRPr/>
                      </a:pPr>
                      <a:r>
                        <a:rPr lang="en-US" sz="1200" b="1" dirty="0">
                          <a:solidFill>
                            <a:schemeClr val="tx1"/>
                          </a:solidFill>
                        </a:rPr>
                        <a:t>21.6x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dirty="0"/>
                        <a:t>10-year avg.</a:t>
                      </a:r>
                    </a:p>
                    <a:p>
                      <a:pPr algn="ctr"/>
                      <a:r>
                        <a:rPr lang="en-US" sz="1200" b="0" dirty="0"/>
                        <a:t>18.0x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52970467"/>
                  </a:ext>
                </a:extLst>
              </a:tr>
            </a:tbl>
          </a:graphicData>
        </a:graphic>
      </p:graphicFrame>
      <p:graphicFrame>
        <p:nvGraphicFramePr>
          <p:cNvPr id="32" name="Table 31">
            <a:extLst>
              <a:ext uri="{FF2B5EF4-FFF2-40B4-BE49-F238E27FC236}">
                <a16:creationId xmlns:a16="http://schemas.microsoft.com/office/drawing/2014/main" id="{311A7121-F34B-EEBD-C5CB-0ED0477EB788}"/>
              </a:ext>
            </a:extLst>
          </p:cNvPr>
          <p:cNvGraphicFramePr>
            <a:graphicFrameLocks noGrp="1"/>
          </p:cNvGraphicFramePr>
          <p:nvPr/>
        </p:nvGraphicFramePr>
        <p:xfrm>
          <a:off x="3537003" y="5000959"/>
          <a:ext cx="2117254" cy="523177"/>
        </p:xfrm>
        <a:graphic>
          <a:graphicData uri="http://schemas.openxmlformats.org/drawingml/2006/table">
            <a:tbl>
              <a:tblPr firstRow="1" bandRow="1">
                <a:tableStyleId>{5940675A-B579-460E-94D1-54222C63F5DA}</a:tableStyleId>
              </a:tblPr>
              <a:tblGrid>
                <a:gridCol w="1058627">
                  <a:extLst>
                    <a:ext uri="{9D8B030D-6E8A-4147-A177-3AD203B41FA5}">
                      <a16:colId xmlns:a16="http://schemas.microsoft.com/office/drawing/2014/main" val="3568525019"/>
                    </a:ext>
                  </a:extLst>
                </a:gridCol>
                <a:gridCol w="1058627">
                  <a:extLst>
                    <a:ext uri="{9D8B030D-6E8A-4147-A177-3AD203B41FA5}">
                      <a16:colId xmlns:a16="http://schemas.microsoft.com/office/drawing/2014/main" val="2210634616"/>
                    </a:ext>
                  </a:extLst>
                </a:gridCol>
              </a:tblGrid>
              <a:tr h="370840">
                <a:tc>
                  <a:txBody>
                    <a:bodyPr/>
                    <a:lstStyle/>
                    <a:p>
                      <a:pPr algn="ctr"/>
                      <a:r>
                        <a:rPr lang="en-US" sz="1000" dirty="0"/>
                        <a:t>Current</a:t>
                      </a:r>
                    </a:p>
                    <a:p>
                      <a:pPr marL="0" marR="0" lvl="0" indent="0" algn="ctr" defTabSz="228600" eaLnBrk="1" fontAlgn="auto" latinLnBrk="0" hangingPunct="1">
                        <a:lnSpc>
                          <a:spcPct val="110000"/>
                        </a:lnSpc>
                        <a:spcBef>
                          <a:spcPts val="600"/>
                        </a:spcBef>
                        <a:spcAft>
                          <a:spcPts val="0"/>
                        </a:spcAft>
                        <a:buClrTx/>
                        <a:buSzTx/>
                        <a:buFontTx/>
                        <a:buNone/>
                        <a:tabLst/>
                        <a:defRPr/>
                      </a:pPr>
                      <a:r>
                        <a:rPr lang="en-US" sz="1200" b="1" dirty="0">
                          <a:solidFill>
                            <a:schemeClr val="tx1"/>
                          </a:solidFill>
                        </a:rPr>
                        <a:t>13.7x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dirty="0"/>
                        <a:t>10-year avg.</a:t>
                      </a:r>
                    </a:p>
                    <a:p>
                      <a:pPr algn="ctr"/>
                      <a:r>
                        <a:rPr lang="en-US" sz="1200" b="0" dirty="0"/>
                        <a:t>14.3x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52970467"/>
                  </a:ext>
                </a:extLst>
              </a:tr>
            </a:tbl>
          </a:graphicData>
        </a:graphic>
      </p:graphicFrame>
      <p:graphicFrame>
        <p:nvGraphicFramePr>
          <p:cNvPr id="33" name="Table 32">
            <a:extLst>
              <a:ext uri="{FF2B5EF4-FFF2-40B4-BE49-F238E27FC236}">
                <a16:creationId xmlns:a16="http://schemas.microsoft.com/office/drawing/2014/main" id="{8ED9E097-0F1F-5F33-59AE-C7961F9710E6}"/>
              </a:ext>
            </a:extLst>
          </p:cNvPr>
          <p:cNvGraphicFramePr>
            <a:graphicFrameLocks noGrp="1"/>
          </p:cNvGraphicFramePr>
          <p:nvPr/>
        </p:nvGraphicFramePr>
        <p:xfrm>
          <a:off x="6324533" y="5000958"/>
          <a:ext cx="2117254" cy="523177"/>
        </p:xfrm>
        <a:graphic>
          <a:graphicData uri="http://schemas.openxmlformats.org/drawingml/2006/table">
            <a:tbl>
              <a:tblPr firstRow="1" bandRow="1">
                <a:tableStyleId>{5940675A-B579-460E-94D1-54222C63F5DA}</a:tableStyleId>
              </a:tblPr>
              <a:tblGrid>
                <a:gridCol w="1058627">
                  <a:extLst>
                    <a:ext uri="{9D8B030D-6E8A-4147-A177-3AD203B41FA5}">
                      <a16:colId xmlns:a16="http://schemas.microsoft.com/office/drawing/2014/main" val="3568525019"/>
                    </a:ext>
                  </a:extLst>
                </a:gridCol>
                <a:gridCol w="1058627">
                  <a:extLst>
                    <a:ext uri="{9D8B030D-6E8A-4147-A177-3AD203B41FA5}">
                      <a16:colId xmlns:a16="http://schemas.microsoft.com/office/drawing/2014/main" val="2210634616"/>
                    </a:ext>
                  </a:extLst>
                </a:gridCol>
              </a:tblGrid>
              <a:tr h="370840">
                <a:tc>
                  <a:txBody>
                    <a:bodyPr/>
                    <a:lstStyle/>
                    <a:p>
                      <a:pPr algn="ctr"/>
                      <a:r>
                        <a:rPr lang="en-US" sz="1000" dirty="0"/>
                        <a:t>Current</a:t>
                      </a:r>
                    </a:p>
                    <a:p>
                      <a:pPr marL="0" marR="0" lvl="0" indent="0" algn="ctr" defTabSz="228600" eaLnBrk="1" fontAlgn="auto" latinLnBrk="0" hangingPunct="1">
                        <a:lnSpc>
                          <a:spcPct val="110000"/>
                        </a:lnSpc>
                        <a:spcBef>
                          <a:spcPts val="600"/>
                        </a:spcBef>
                        <a:spcAft>
                          <a:spcPts val="0"/>
                        </a:spcAft>
                        <a:buClrTx/>
                        <a:buSzTx/>
                        <a:buFontTx/>
                        <a:buNone/>
                        <a:tabLst/>
                        <a:defRPr/>
                      </a:pPr>
                      <a:r>
                        <a:rPr lang="en-US" sz="1200" b="1" dirty="0">
                          <a:solidFill>
                            <a:schemeClr val="tx1"/>
                          </a:solidFill>
                        </a:rPr>
                        <a:t>14.1x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dirty="0"/>
                        <a:t>10-year avg.</a:t>
                      </a:r>
                    </a:p>
                    <a:p>
                      <a:pPr algn="ctr"/>
                      <a:r>
                        <a:rPr lang="en-US" sz="1200" b="0" dirty="0"/>
                        <a:t>14.2x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52970467"/>
                  </a:ext>
                </a:extLst>
              </a:tr>
            </a:tbl>
          </a:graphicData>
        </a:graphic>
      </p:graphicFrame>
      <p:graphicFrame>
        <p:nvGraphicFramePr>
          <p:cNvPr id="34" name="Table 33">
            <a:extLst>
              <a:ext uri="{FF2B5EF4-FFF2-40B4-BE49-F238E27FC236}">
                <a16:creationId xmlns:a16="http://schemas.microsoft.com/office/drawing/2014/main" id="{D0FCA6E3-E410-A6C4-C613-AC85A3982EEF}"/>
              </a:ext>
            </a:extLst>
          </p:cNvPr>
          <p:cNvGraphicFramePr>
            <a:graphicFrameLocks noGrp="1"/>
          </p:cNvGraphicFramePr>
          <p:nvPr/>
        </p:nvGraphicFramePr>
        <p:xfrm>
          <a:off x="9108181" y="5000957"/>
          <a:ext cx="2117254" cy="523177"/>
        </p:xfrm>
        <a:graphic>
          <a:graphicData uri="http://schemas.openxmlformats.org/drawingml/2006/table">
            <a:tbl>
              <a:tblPr firstRow="1" bandRow="1">
                <a:tableStyleId>{5940675A-B579-460E-94D1-54222C63F5DA}</a:tableStyleId>
              </a:tblPr>
              <a:tblGrid>
                <a:gridCol w="1058627">
                  <a:extLst>
                    <a:ext uri="{9D8B030D-6E8A-4147-A177-3AD203B41FA5}">
                      <a16:colId xmlns:a16="http://schemas.microsoft.com/office/drawing/2014/main" val="3568525019"/>
                    </a:ext>
                  </a:extLst>
                </a:gridCol>
                <a:gridCol w="1058627">
                  <a:extLst>
                    <a:ext uri="{9D8B030D-6E8A-4147-A177-3AD203B41FA5}">
                      <a16:colId xmlns:a16="http://schemas.microsoft.com/office/drawing/2014/main" val="2210634616"/>
                    </a:ext>
                  </a:extLst>
                </a:gridCol>
              </a:tblGrid>
              <a:tr h="370840">
                <a:tc>
                  <a:txBody>
                    <a:bodyPr/>
                    <a:lstStyle/>
                    <a:p>
                      <a:pPr algn="ctr"/>
                      <a:r>
                        <a:rPr lang="en-US" sz="1000" dirty="0"/>
                        <a:t>Current</a:t>
                      </a:r>
                    </a:p>
                    <a:p>
                      <a:pPr marL="0" marR="0" lvl="0" indent="0" algn="ctr" defTabSz="228600" eaLnBrk="1" fontAlgn="auto" latinLnBrk="0" hangingPunct="1">
                        <a:lnSpc>
                          <a:spcPct val="110000"/>
                        </a:lnSpc>
                        <a:spcBef>
                          <a:spcPts val="600"/>
                        </a:spcBef>
                        <a:spcAft>
                          <a:spcPts val="0"/>
                        </a:spcAft>
                        <a:buClrTx/>
                        <a:buSzTx/>
                        <a:buFontTx/>
                        <a:buNone/>
                        <a:tabLst/>
                        <a:defRPr/>
                      </a:pPr>
                      <a:r>
                        <a:rPr lang="en-US" sz="1200" b="1" dirty="0">
                          <a:solidFill>
                            <a:schemeClr val="tx1"/>
                          </a:solidFill>
                        </a:rPr>
                        <a:t>12.6</a:t>
                      </a:r>
                      <a:r>
                        <a:rPr lang="en-US" sz="1200" b="1" dirty="0">
                          <a:solidFill>
                            <a:schemeClr val="bg2">
                              <a:lumMod val="50000"/>
                            </a:schemeClr>
                          </a:solidFill>
                        </a:rPr>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dirty="0"/>
                        <a:t>10-year avg.</a:t>
                      </a:r>
                    </a:p>
                    <a:p>
                      <a:pPr algn="ctr"/>
                      <a:r>
                        <a:rPr lang="en-US" sz="1200" b="0" dirty="0"/>
                        <a:t>12.2x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52970467"/>
                  </a:ext>
                </a:extLst>
              </a:tr>
            </a:tbl>
          </a:graphicData>
        </a:graphic>
      </p:graphicFrame>
      <p:sp>
        <p:nvSpPr>
          <p:cNvPr id="14" name="Footer Placeholder 12">
            <a:extLst>
              <a:ext uri="{FF2B5EF4-FFF2-40B4-BE49-F238E27FC236}">
                <a16:creationId xmlns:a16="http://schemas.microsoft.com/office/drawing/2014/main" id="{F213DFA5-5287-3FF6-26E2-E6582F0E2690}"/>
              </a:ext>
            </a:extLst>
          </p:cNvPr>
          <p:cNvSpPr txBox="1">
            <a:spLocks/>
          </p:cNvSpPr>
          <p:nvPr/>
        </p:nvSpPr>
        <p:spPr>
          <a:xfrm>
            <a:off x="570609" y="5708641"/>
            <a:ext cx="10824222" cy="741742"/>
          </a:xfrm>
          <a:prstGeom prst="rect">
            <a:avLst/>
          </a:prstGeom>
        </p:spPr>
        <p:txBody>
          <a:bodyPr wrap="square" lIns="0" tIns="0" rIns="0" bIns="0" anchor="b">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l" defTabSz="228600" rtl="0" fontAlgn="auto" latinLnBrk="0" hangingPunct="0">
              <a:lnSpc>
                <a:spcPct val="90000"/>
              </a:lnSpc>
              <a:spcBef>
                <a:spcPts val="0"/>
              </a:spcBef>
              <a:spcAft>
                <a:spcPts val="300"/>
              </a:spcAft>
              <a:buClrTx/>
              <a:buSzTx/>
              <a:buFontTx/>
              <a:buNone/>
              <a:tabLst/>
              <a:defRPr kumimoji="0" lang="en-US" sz="800" b="0" i="0" u="none" strike="noStrike" cap="none" spc="0" normalizeH="0" baseline="0">
                <a:ln>
                  <a:noFill/>
                </a:ln>
                <a:solidFill>
                  <a:schemeClr val="tx1">
                    <a:lumMod val="65000"/>
                    <a:lumOff val="35000"/>
                  </a:schemeClr>
                </a:solidFill>
                <a:effectLst/>
                <a:uFillTx/>
                <a:latin typeface="AvenirNext LT Com Regular" panose="020B0503020202020204" pitchFamily="34" charset="0"/>
                <a:ea typeface="AvenirNext LT Com Regular" panose="020B0503020202020204" pitchFamily="34" charset="0"/>
                <a:cs typeface="AvenirNext LT Com Regular" panose="020B0503020202020204" pitchFamily="34" charset="0"/>
                <a:sym typeface="Avenir Next LT Com Regular"/>
              </a:defRPr>
            </a:lvl1pPr>
            <a:lvl2pPr marL="0" marR="0" indent="17145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2pPr>
            <a:lvl3pPr marL="0" marR="0" indent="34290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3pPr>
            <a:lvl4pPr marL="0" marR="0" indent="51435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4pPr>
            <a:lvl5pPr marL="0" marR="0" indent="68580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5pPr>
            <a:lvl6pPr marL="0" marR="0" indent="85725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6pPr>
            <a:lvl7pPr marL="0" marR="0" indent="102870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7pPr>
            <a:lvl8pPr marL="0" marR="0" indent="120015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8pPr>
            <a:lvl9pPr marL="0" marR="0" indent="137160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9pPr>
          </a:lstStyle>
          <a:p>
            <a:br>
              <a:rPr lang="en-US" dirty="0">
                <a:latin typeface="+mj-lt"/>
              </a:rPr>
            </a:br>
            <a:r>
              <a:rPr lang="en-US" b="0" i="0" dirty="0">
                <a:effectLst/>
                <a:latin typeface="+mj-lt"/>
              </a:rPr>
              <a:t>Projections are based on consensus from Wall Street analysts. </a:t>
            </a:r>
          </a:p>
          <a:p>
            <a:r>
              <a:rPr lang="en-US" b="0" i="0" dirty="0">
                <a:effectLst/>
                <a:latin typeface="+mj-lt"/>
              </a:rPr>
              <a:t>Sources: Capital Group, FactSet, MSCI, S&amp;P Dow Jones Indices LLC. Estimated annual earnings growth is represented by the mean consensus earnings per share estimates for the years ending December 2023, December 2024 and December 2025 across S&amp;P 500 Index (United States), MSCI Europe Index (Europe), MSCI Japan Index (Japan) and MSCI Emerging Markets Index (emerging markets). Figures for 2024 and 2025 are estimates as of 9/30/24. YoY = year over year. The forward price-to-earnings ratio (P/E) is computed by dividing the price of a company's stock by the company's annual earnings per share for the next fiscal year. 10-year avg. is from 9/30/14-9/30/24.</a:t>
            </a:r>
          </a:p>
          <a:p>
            <a:r>
              <a:rPr lang="en-US" b="0" i="0" dirty="0">
                <a:effectLst/>
                <a:latin typeface="+mj-lt"/>
              </a:rPr>
              <a:t>Past results are not predictive of results in future periods.</a:t>
            </a:r>
            <a:endParaRPr lang="en-US" dirty="0">
              <a:latin typeface="+mj-lt"/>
            </a:endParaRPr>
          </a:p>
        </p:txBody>
      </p:sp>
    </p:spTree>
    <p:extLst>
      <p:ext uri="{BB962C8B-B14F-4D97-AF65-F5344CB8AC3E}">
        <p14:creationId xmlns:p14="http://schemas.microsoft.com/office/powerpoint/2010/main" val="1847979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AA305-3B51-F642-8EF4-A2B6EA8A5413}"/>
              </a:ext>
            </a:extLst>
          </p:cNvPr>
          <p:cNvSpPr>
            <a:spLocks noGrp="1"/>
          </p:cNvSpPr>
          <p:nvPr>
            <p:ph type="title"/>
          </p:nvPr>
        </p:nvSpPr>
        <p:spPr>
          <a:xfrm>
            <a:off x="508065" y="935663"/>
            <a:ext cx="9975850" cy="1085810"/>
          </a:xfrm>
        </p:spPr>
        <p:txBody>
          <a:bodyPr/>
          <a:lstStyle/>
          <a:p>
            <a:pPr>
              <a:lnSpc>
                <a:spcPct val="98000"/>
              </a:lnSpc>
            </a:pPr>
            <a:r>
              <a:rPr lang="en-US" sz="7200" dirty="0">
                <a:solidFill>
                  <a:schemeClr val="bg1"/>
                </a:solidFill>
              </a:rPr>
              <a:t>Deeper dives</a:t>
            </a:r>
          </a:p>
        </p:txBody>
      </p:sp>
      <p:sp>
        <p:nvSpPr>
          <p:cNvPr id="4" name="Slide Number Placeholder 3">
            <a:extLst>
              <a:ext uri="{FF2B5EF4-FFF2-40B4-BE49-F238E27FC236}">
                <a16:creationId xmlns:a16="http://schemas.microsoft.com/office/drawing/2014/main" id="{A7D07A59-B7CE-6F39-12D2-53C0B56C775A}"/>
              </a:ext>
            </a:extLst>
          </p:cNvPr>
          <p:cNvSpPr>
            <a:spLocks noGrp="1"/>
          </p:cNvSpPr>
          <p:nvPr>
            <p:ph type="sldNum" sz="quarter" idx="2"/>
          </p:nvPr>
        </p:nvSpPr>
        <p:spPr>
          <a:xfrm>
            <a:off x="10908857" y="6550679"/>
            <a:ext cx="711647" cy="126509"/>
          </a:xfrm>
        </p:spPr>
        <p:txBody>
          <a:bodyPr/>
          <a:lstStyle/>
          <a:p>
            <a:fld id="{86CB4B4D-7CA3-9044-876B-883B54F8677D}" type="slidenum">
              <a:rPr lang="en-US" smtClean="0"/>
              <a:pPr/>
              <a:t>7</a:t>
            </a:fld>
            <a:endParaRPr lang="en-US" dirty="0"/>
          </a:p>
        </p:txBody>
      </p:sp>
      <p:sp>
        <p:nvSpPr>
          <p:cNvPr id="5" name="Subtitle">
            <a:extLst>
              <a:ext uri="{FF2B5EF4-FFF2-40B4-BE49-F238E27FC236}">
                <a16:creationId xmlns:a16="http://schemas.microsoft.com/office/drawing/2014/main" id="{5050D8F7-1E93-3B0E-4780-4CC58D229F72}"/>
              </a:ext>
            </a:extLst>
          </p:cNvPr>
          <p:cNvSpPr txBox="1">
            <a:spLocks/>
          </p:cNvSpPr>
          <p:nvPr/>
        </p:nvSpPr>
        <p:spPr>
          <a:xfrm>
            <a:off x="1337981" y="2796053"/>
            <a:ext cx="4601525" cy="1940952"/>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Autofit/>
          </a:bodyPr>
          <a:lstStyle>
            <a:lvl1pPr marL="0" marR="0" indent="0" algn="l" defTabSz="228600" rtl="0" eaLnBrk="1" latinLnBrk="0" hangingPunct="1">
              <a:lnSpc>
                <a:spcPct val="95000"/>
              </a:lnSpc>
              <a:spcBef>
                <a:spcPts val="0"/>
              </a:spcBef>
              <a:spcAft>
                <a:spcPts val="1800"/>
              </a:spcAft>
              <a:buClrTx/>
              <a:buSzTx/>
              <a:buFont typeface="AvenirNext LT Com Medium" panose="020B0803020202020204" pitchFamily="34" charset="0"/>
              <a:buNone/>
              <a:tabLst>
                <a:tab pos="476250" algn="l"/>
              </a:tabLst>
              <a:defRPr sz="3000" b="1" i="0" u="none" strike="noStrike" cap="none" spc="-30" baseline="0">
                <a:ln>
                  <a:noFill/>
                </a:ln>
                <a:solidFill>
                  <a:schemeClr val="accent1"/>
                </a:solidFill>
                <a:uFillTx/>
                <a:latin typeface="+mn-lt"/>
                <a:ea typeface="+mn-ea"/>
                <a:cs typeface="+mn-cs"/>
                <a:sym typeface="Avenir Next LT Com Demi"/>
              </a:defRPr>
            </a:lvl1pPr>
            <a:lvl2pPr marL="284162" marR="0" indent="0" algn="l" defTabSz="228600" rtl="0" eaLnBrk="1" latinLnBrk="0" hangingPunct="1">
              <a:lnSpc>
                <a:spcPct val="100000"/>
              </a:lnSpc>
              <a:spcBef>
                <a:spcPts val="0"/>
              </a:spcBef>
              <a:spcAft>
                <a:spcPts val="1800"/>
              </a:spcAft>
              <a:buClrTx/>
              <a:buSzTx/>
              <a:buFont typeface="Arial" panose="020B0604020202020204" pitchFamily="34" charset="0"/>
              <a:buNone/>
              <a:tabLst/>
              <a:defRPr sz="1800" b="0" i="0" u="none" strike="noStrike" cap="none" spc="0" baseline="0">
                <a:ln>
                  <a:noFill/>
                </a:ln>
                <a:solidFill>
                  <a:srgbClr val="000000"/>
                </a:solidFill>
                <a:uFillTx/>
                <a:latin typeface="+mn-lt"/>
                <a:ea typeface="AvenirNext LT Com Regular" panose="020B0503020202020204" pitchFamily="34" charset="0"/>
                <a:cs typeface="AvenirNext LT Com Regular" panose="020B0503020202020204" pitchFamily="34" charset="0"/>
                <a:sym typeface="Avenir Next LT Com Regular"/>
              </a:defRPr>
            </a:lvl2pPr>
            <a:lvl3pPr marL="569913" marR="0" indent="0" algn="l" defTabSz="228600" rtl="0" eaLnBrk="1" latinLnBrk="0" hangingPunct="1">
              <a:lnSpc>
                <a:spcPct val="100000"/>
              </a:lnSpc>
              <a:spcBef>
                <a:spcPts val="0"/>
              </a:spcBef>
              <a:spcAft>
                <a:spcPts val="1800"/>
              </a:spcAft>
              <a:buClrTx/>
              <a:buSzTx/>
              <a:buFont typeface="Arial" panose="020B0604020202020204" pitchFamily="34" charset="0"/>
              <a:buNone/>
              <a:tabLst/>
              <a:defRPr sz="1600" b="0" i="0" u="none" strike="noStrike" cap="none" spc="0" baseline="0">
                <a:ln>
                  <a:noFill/>
                </a:ln>
                <a:solidFill>
                  <a:srgbClr val="000000"/>
                </a:solidFill>
                <a:uFillTx/>
                <a:latin typeface="+mn-lt"/>
                <a:ea typeface="AvenirNext LT Com Regular" panose="020B0503020202020204" pitchFamily="34" charset="0"/>
                <a:cs typeface="AvenirNext LT Com Regular" panose="020B0503020202020204" pitchFamily="34" charset="0"/>
                <a:sym typeface="Avenir Next LT Com Regular"/>
              </a:defRPr>
            </a:lvl3pPr>
            <a:lvl4pPr marL="0" marR="0" indent="342900" algn="l" defTabSz="228600" rtl="0" eaLnBrk="1" latinLnBrk="0" hangingPunct="1">
              <a:lnSpc>
                <a:spcPct val="100000"/>
              </a:lnSpc>
              <a:spcBef>
                <a:spcPts val="0"/>
              </a:spcBef>
              <a:spcAft>
                <a:spcPts val="1800"/>
              </a:spcAft>
              <a:buClrTx/>
              <a:buSzTx/>
              <a:buFontTx/>
              <a:buNone/>
              <a:tabLst/>
              <a:defRPr sz="1600" b="0" i="0" u="none" strike="noStrike" cap="none" spc="0" baseline="0">
                <a:ln>
                  <a:noFill/>
                </a:ln>
                <a:solidFill>
                  <a:srgbClr val="000000"/>
                </a:solidFill>
                <a:uFillTx/>
                <a:latin typeface="AvenirNext LT Com Regular" panose="020B0503020202020204" pitchFamily="34" charset="0"/>
                <a:ea typeface="AvenirNext LT Com Regular" panose="020B0503020202020204" pitchFamily="34" charset="0"/>
                <a:cs typeface="AvenirNext LT Com Regular" panose="020B0503020202020204" pitchFamily="34" charset="0"/>
                <a:sym typeface="Avenir Next LT Com Regular"/>
              </a:defRPr>
            </a:lvl4pPr>
            <a:lvl5pPr marL="0" marR="0" indent="457200" algn="l" defTabSz="228600" rtl="0" eaLnBrk="1" latinLnBrk="0" hangingPunct="1">
              <a:lnSpc>
                <a:spcPct val="100000"/>
              </a:lnSpc>
              <a:spcBef>
                <a:spcPts val="0"/>
              </a:spcBef>
              <a:spcAft>
                <a:spcPts val="1800"/>
              </a:spcAft>
              <a:buClrTx/>
              <a:buSzTx/>
              <a:buFontTx/>
              <a:buNone/>
              <a:tabLst/>
              <a:defRPr sz="1600" b="0" i="0" u="none" strike="noStrike" cap="none" spc="0" baseline="0">
                <a:ln>
                  <a:noFill/>
                </a:ln>
                <a:solidFill>
                  <a:srgbClr val="000000"/>
                </a:solidFill>
                <a:uFillTx/>
                <a:latin typeface="AvenirNext LT Com Regular" panose="020B0503020202020204" pitchFamily="34" charset="0"/>
                <a:ea typeface="AvenirNext LT Com Regular" panose="020B0503020202020204" pitchFamily="34" charset="0"/>
                <a:cs typeface="AvenirNext LT Com Regular" panose="020B0503020202020204" pitchFamily="34" charset="0"/>
                <a:sym typeface="Avenir Next LT Com Regular"/>
              </a:defRPr>
            </a:lvl5pPr>
            <a:lvl6pPr marL="0" marR="0" indent="571500" algn="l" defTabSz="228600" rtl="0" eaLnBrk="1" latinLnBrk="0" hangingPunct="1">
              <a:lnSpc>
                <a:spcPct val="120000"/>
              </a:lnSpc>
              <a:spcBef>
                <a:spcPts val="1500"/>
              </a:spcBef>
              <a:spcAft>
                <a:spcPts val="0"/>
              </a:spcAft>
              <a:buClrTx/>
              <a:buSzTx/>
              <a:buFontTx/>
              <a:buNone/>
              <a:tabLst/>
              <a:defRPr sz="1800" b="0" i="0" u="none" strike="noStrike" cap="none" spc="0" baseline="0">
                <a:ln>
                  <a:noFill/>
                </a:ln>
                <a:solidFill>
                  <a:srgbClr val="000000"/>
                </a:solidFill>
                <a:uFillTx/>
                <a:latin typeface="Avenir Next LT Com Regular"/>
                <a:ea typeface="Avenir Next LT Com Regular"/>
                <a:cs typeface="Avenir Next LT Com Regular"/>
                <a:sym typeface="Avenir Next LT Com Regular"/>
              </a:defRPr>
            </a:lvl6pPr>
            <a:lvl7pPr marL="0" marR="0" indent="685800" algn="l" defTabSz="228600" rtl="0" eaLnBrk="1" latinLnBrk="0" hangingPunct="1">
              <a:lnSpc>
                <a:spcPct val="120000"/>
              </a:lnSpc>
              <a:spcBef>
                <a:spcPts val="1500"/>
              </a:spcBef>
              <a:spcAft>
                <a:spcPts val="0"/>
              </a:spcAft>
              <a:buClrTx/>
              <a:buSzTx/>
              <a:buFontTx/>
              <a:buNone/>
              <a:tabLst/>
              <a:defRPr sz="1800" b="0" i="0" u="none" strike="noStrike" cap="none" spc="0" baseline="0">
                <a:ln>
                  <a:noFill/>
                </a:ln>
                <a:solidFill>
                  <a:srgbClr val="000000"/>
                </a:solidFill>
                <a:uFillTx/>
                <a:latin typeface="Avenir Next LT Com Regular"/>
                <a:ea typeface="Avenir Next LT Com Regular"/>
                <a:cs typeface="Avenir Next LT Com Regular"/>
                <a:sym typeface="Avenir Next LT Com Regular"/>
              </a:defRPr>
            </a:lvl7pPr>
            <a:lvl8pPr marL="0" marR="0" indent="800100" algn="l" defTabSz="228600" rtl="0" eaLnBrk="1" latinLnBrk="0" hangingPunct="1">
              <a:lnSpc>
                <a:spcPct val="120000"/>
              </a:lnSpc>
              <a:spcBef>
                <a:spcPts val="1500"/>
              </a:spcBef>
              <a:spcAft>
                <a:spcPts val="0"/>
              </a:spcAft>
              <a:buClrTx/>
              <a:buSzTx/>
              <a:buFontTx/>
              <a:buNone/>
              <a:tabLst/>
              <a:defRPr sz="1800" b="0" i="0" u="none" strike="noStrike" cap="none" spc="0" baseline="0">
                <a:ln>
                  <a:noFill/>
                </a:ln>
                <a:solidFill>
                  <a:srgbClr val="000000"/>
                </a:solidFill>
                <a:uFillTx/>
                <a:latin typeface="Avenir Next LT Com Regular"/>
                <a:ea typeface="Avenir Next LT Com Regular"/>
                <a:cs typeface="Avenir Next LT Com Regular"/>
                <a:sym typeface="Avenir Next LT Com Regular"/>
              </a:defRPr>
            </a:lvl8pPr>
            <a:lvl9pPr marL="0" marR="0" indent="914400" algn="l" defTabSz="228600" rtl="0" eaLnBrk="1" latinLnBrk="0" hangingPunct="1">
              <a:lnSpc>
                <a:spcPct val="120000"/>
              </a:lnSpc>
              <a:spcBef>
                <a:spcPts val="1500"/>
              </a:spcBef>
              <a:spcAft>
                <a:spcPts val="0"/>
              </a:spcAft>
              <a:buClrTx/>
              <a:buSzTx/>
              <a:buFontTx/>
              <a:buNone/>
              <a:tabLst/>
              <a:defRPr sz="1800" b="0" i="0" u="none" strike="noStrike" cap="none" spc="0" baseline="0">
                <a:ln>
                  <a:noFill/>
                </a:ln>
                <a:solidFill>
                  <a:srgbClr val="000000"/>
                </a:solidFill>
                <a:uFillTx/>
                <a:latin typeface="Avenir Next LT Com Regular"/>
                <a:ea typeface="Avenir Next LT Com Regular"/>
                <a:cs typeface="Avenir Next LT Com Regular"/>
                <a:sym typeface="Avenir Next LT Com Regular"/>
              </a:defRPr>
            </a:lvl9pPr>
          </a:lstStyle>
          <a:p>
            <a:pPr marL="403225" lvl="0" indent="-403225">
              <a:spcAft>
                <a:spcPts val="1200"/>
              </a:spcAft>
              <a:tabLst/>
            </a:pPr>
            <a:r>
              <a:rPr lang="en-US" sz="3600" kern="0" dirty="0">
                <a:solidFill>
                  <a:schemeClr val="bg1"/>
                </a:solidFill>
                <a:latin typeface="AvenirNext LT Com Regular" panose="020B0503020202020204" pitchFamily="34" charset="0"/>
              </a:rPr>
              <a:t>Dividends</a:t>
            </a:r>
          </a:p>
          <a:p>
            <a:pPr marL="403225" lvl="0" indent="-403225">
              <a:spcAft>
                <a:spcPts val="1200"/>
              </a:spcAft>
              <a:tabLst/>
            </a:pPr>
            <a:r>
              <a:rPr lang="en-US" sz="3600" dirty="0">
                <a:solidFill>
                  <a:schemeClr val="bg1"/>
                </a:solidFill>
                <a:latin typeface="AvenirNext LT Com Regular" panose="020B0503020202020204" pitchFamily="34" charset="0"/>
              </a:rPr>
              <a:t>Selective growth</a:t>
            </a:r>
          </a:p>
          <a:p>
            <a:pPr marL="403225" lvl="0" indent="-403225">
              <a:spcAft>
                <a:spcPts val="2600"/>
              </a:spcAft>
              <a:tabLst/>
            </a:pPr>
            <a:r>
              <a:rPr lang="en-US" sz="3600" dirty="0">
                <a:solidFill>
                  <a:schemeClr val="bg1"/>
                </a:solidFill>
                <a:latin typeface="AvenirNext LT Com Regular" panose="020B0503020202020204" pitchFamily="34" charset="0"/>
              </a:rPr>
              <a:t>International</a:t>
            </a:r>
          </a:p>
        </p:txBody>
      </p:sp>
      <p:sp>
        <p:nvSpPr>
          <p:cNvPr id="6" name="Rectangle 5">
            <a:extLst>
              <a:ext uri="{FF2B5EF4-FFF2-40B4-BE49-F238E27FC236}">
                <a16:creationId xmlns:a16="http://schemas.microsoft.com/office/drawing/2014/main" id="{6AD2D284-9C27-05B2-A479-D4C99318BDDF}"/>
              </a:ext>
              <a:ext uri="{C183D7F6-B498-43B3-948B-1728B52AA6E4}">
                <adec:decorative xmlns:adec="http://schemas.microsoft.com/office/drawing/2017/decorative" val="1"/>
              </a:ext>
            </a:extLst>
          </p:cNvPr>
          <p:cNvSpPr/>
          <p:nvPr/>
        </p:nvSpPr>
        <p:spPr>
          <a:xfrm>
            <a:off x="585216" y="2837275"/>
            <a:ext cx="384186" cy="384186"/>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sp>
        <p:nvSpPr>
          <p:cNvPr id="7" name="Rectangle 6">
            <a:extLst>
              <a:ext uri="{FF2B5EF4-FFF2-40B4-BE49-F238E27FC236}">
                <a16:creationId xmlns:a16="http://schemas.microsoft.com/office/drawing/2014/main" id="{6952EF44-393E-42C7-3F6B-5DA2840D36FF}"/>
              </a:ext>
              <a:ext uri="{C183D7F6-B498-43B3-948B-1728B52AA6E4}">
                <adec:decorative xmlns:adec="http://schemas.microsoft.com/office/drawing/2017/decorative" val="1"/>
              </a:ext>
            </a:extLst>
          </p:cNvPr>
          <p:cNvSpPr/>
          <p:nvPr/>
        </p:nvSpPr>
        <p:spPr>
          <a:xfrm>
            <a:off x="585216" y="4215445"/>
            <a:ext cx="384186" cy="384186"/>
          </a:xfrm>
          <a:prstGeom prst="rect">
            <a:avLst/>
          </a:prstGeom>
          <a:solidFill>
            <a:schemeClr val="accent6"/>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sp>
        <p:nvSpPr>
          <p:cNvPr id="8" name="Rectangle 7">
            <a:extLst>
              <a:ext uri="{FF2B5EF4-FFF2-40B4-BE49-F238E27FC236}">
                <a16:creationId xmlns:a16="http://schemas.microsoft.com/office/drawing/2014/main" id="{F589B9F2-A95C-7FC7-CE67-A2DD05F0ED0D}"/>
              </a:ext>
              <a:ext uri="{C183D7F6-B498-43B3-948B-1728B52AA6E4}">
                <adec:decorative xmlns:adec="http://schemas.microsoft.com/office/drawing/2017/decorative" val="1"/>
              </a:ext>
            </a:extLst>
          </p:cNvPr>
          <p:cNvSpPr/>
          <p:nvPr/>
        </p:nvSpPr>
        <p:spPr>
          <a:xfrm>
            <a:off x="585216" y="3540684"/>
            <a:ext cx="384186" cy="384186"/>
          </a:xfrm>
          <a:prstGeom prst="rect">
            <a:avLst/>
          </a:prstGeom>
          <a:solidFill>
            <a:schemeClr val="accent5"/>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chemeClr val="accent6"/>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spTree>
    <p:extLst>
      <p:ext uri="{BB962C8B-B14F-4D97-AF65-F5344CB8AC3E}">
        <p14:creationId xmlns:p14="http://schemas.microsoft.com/office/powerpoint/2010/main" val="52734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Footer Placeholder 15">
            <a:extLst>
              <a:ext uri="{FF2B5EF4-FFF2-40B4-BE49-F238E27FC236}">
                <a16:creationId xmlns:a16="http://schemas.microsoft.com/office/drawing/2014/main" id="{03145F50-63FA-846E-0288-10386D01BD71}"/>
              </a:ext>
            </a:extLst>
          </p:cNvPr>
          <p:cNvSpPr>
            <a:spLocks noGrp="1"/>
          </p:cNvSpPr>
          <p:nvPr>
            <p:ph type="ftr" sz="quarter" idx="10"/>
          </p:nvPr>
        </p:nvSpPr>
        <p:spPr/>
        <p:txBody>
          <a:bodyPr wrap="square">
            <a:spAutoFit/>
          </a:bodyPr>
          <a:lstStyle/>
          <a:p>
            <a:pPr marL="45720" indent="-45720"/>
            <a:r>
              <a:rPr lang="en-US" dirty="0">
                <a:solidFill>
                  <a:schemeClr val="tx1">
                    <a:lumMod val="65000"/>
                    <a:lumOff val="35000"/>
                  </a:schemeClr>
                </a:solidFill>
                <a:latin typeface="+mj-lt"/>
              </a:rPr>
              <a:t>	Source: Capital Group. </a:t>
            </a:r>
            <a:r>
              <a:rPr lang="en-US" sz="800" dirty="0">
                <a:solidFill>
                  <a:schemeClr val="tx1">
                    <a:lumMod val="65000"/>
                    <a:lumOff val="35000"/>
                  </a:schemeClr>
                </a:solidFill>
                <a:latin typeface="+mj-lt"/>
              </a:rPr>
              <a:t>Data as of 12/31/23</a:t>
            </a:r>
            <a:r>
              <a:rPr lang="en-US" dirty="0">
                <a:solidFill>
                  <a:schemeClr val="tx1">
                    <a:lumMod val="65000"/>
                    <a:lumOff val="35000"/>
                  </a:schemeClr>
                </a:solidFill>
                <a:latin typeface="+mj-lt"/>
              </a:rPr>
              <a:t>.</a:t>
            </a:r>
          </a:p>
          <a:p>
            <a:pPr marL="45720" indent="-45720"/>
            <a:r>
              <a:rPr lang="en-US" dirty="0">
                <a:solidFill>
                  <a:schemeClr val="tx1">
                    <a:lumMod val="65000"/>
                    <a:lumOff val="35000"/>
                  </a:schemeClr>
                </a:solidFill>
                <a:latin typeface="+mj-lt"/>
              </a:rPr>
              <a:t>*Total return for the S&amp;P 500 Index was negative for the 2000s. Dividends provided a 1.8% annualized return over the decade.</a:t>
            </a:r>
          </a:p>
          <a:p>
            <a:pPr marL="45720" indent="-45720"/>
            <a:r>
              <a:rPr lang="en-US" dirty="0">
                <a:solidFill>
                  <a:schemeClr val="tx1">
                    <a:lumMod val="65000"/>
                    <a:lumOff val="35000"/>
                  </a:schemeClr>
                </a:solidFill>
                <a:latin typeface="+mj-lt"/>
              </a:rPr>
              <a:t>	Past results are not predictive of results in future periods. </a:t>
            </a:r>
          </a:p>
        </p:txBody>
      </p:sp>
      <p:sp>
        <p:nvSpPr>
          <p:cNvPr id="4" name="Text Placeholder 3">
            <a:extLst>
              <a:ext uri="{FF2B5EF4-FFF2-40B4-BE49-F238E27FC236}">
                <a16:creationId xmlns:a16="http://schemas.microsoft.com/office/drawing/2014/main" id="{AE8DC058-357E-4652-197C-96C3C792EDB1}"/>
              </a:ext>
            </a:extLst>
          </p:cNvPr>
          <p:cNvSpPr>
            <a:spLocks noGrp="1"/>
          </p:cNvSpPr>
          <p:nvPr>
            <p:ph type="body" sz="quarter" idx="15"/>
          </p:nvPr>
        </p:nvSpPr>
        <p:spPr/>
        <p:txBody>
          <a:bodyPr/>
          <a:lstStyle/>
          <a:p>
            <a:endParaRPr lang="en-US"/>
          </a:p>
        </p:txBody>
      </p:sp>
      <p:sp>
        <p:nvSpPr>
          <p:cNvPr id="7" name="Title 6">
            <a:extLst>
              <a:ext uri="{FF2B5EF4-FFF2-40B4-BE49-F238E27FC236}">
                <a16:creationId xmlns:a16="http://schemas.microsoft.com/office/drawing/2014/main" id="{7C57E2BC-55A9-1DE5-C355-8BF2EA7BA1C0}"/>
              </a:ext>
            </a:extLst>
          </p:cNvPr>
          <p:cNvSpPr>
            <a:spLocks noGrp="1"/>
          </p:cNvSpPr>
          <p:nvPr>
            <p:ph type="title"/>
          </p:nvPr>
        </p:nvSpPr>
        <p:spPr/>
        <p:txBody>
          <a:bodyPr/>
          <a:lstStyle/>
          <a:p>
            <a:r>
              <a:rPr lang="en-US" i="0" dirty="0">
                <a:effectLst/>
                <a:latin typeface="+mn-lt"/>
              </a:rPr>
              <a:t>Dividends may be relevant for the first time in decades</a:t>
            </a:r>
            <a:endParaRPr lang="en-US" dirty="0">
              <a:latin typeface="+mn-lt"/>
            </a:endParaRPr>
          </a:p>
        </p:txBody>
      </p:sp>
      <p:sp>
        <p:nvSpPr>
          <p:cNvPr id="8" name="Triangle 7">
            <a:extLst>
              <a:ext uri="{FF2B5EF4-FFF2-40B4-BE49-F238E27FC236}">
                <a16:creationId xmlns:a16="http://schemas.microsoft.com/office/drawing/2014/main" id="{D28D475A-F67E-A9E5-66F7-99CA45865627}"/>
              </a:ext>
            </a:extLst>
          </p:cNvPr>
          <p:cNvSpPr/>
          <p:nvPr/>
        </p:nvSpPr>
        <p:spPr>
          <a:xfrm rot="10800000">
            <a:off x="687425" y="275537"/>
            <a:ext cx="213360" cy="86880"/>
          </a:xfrm>
          <a:prstGeom prst="triangle">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sp>
        <p:nvSpPr>
          <p:cNvPr id="9" name="TextBox 8">
            <a:extLst>
              <a:ext uri="{FF2B5EF4-FFF2-40B4-BE49-F238E27FC236}">
                <a16:creationId xmlns:a16="http://schemas.microsoft.com/office/drawing/2014/main" id="{C00321AA-B039-2E92-3704-D612C58EDCDD}"/>
              </a:ext>
            </a:extLst>
          </p:cNvPr>
          <p:cNvSpPr txBox="1"/>
          <p:nvPr/>
        </p:nvSpPr>
        <p:spPr>
          <a:xfrm>
            <a:off x="567279" y="107390"/>
            <a:ext cx="1127241" cy="153888"/>
          </a:xfrm>
          <a:prstGeom prst="rect">
            <a:avLst/>
          </a:prstGeom>
          <a:ln w="12700">
            <a:miter lim="400000"/>
          </a:ln>
        </p:spPr>
        <p:txBody>
          <a:bodyPr wrap="square" lIns="0" tIns="0" rIns="0" bIns="0" rtlCol="0">
            <a:spAutoFit/>
          </a:bodyPr>
          <a:lstStyle/>
          <a:p>
            <a:pPr algn="l"/>
            <a:r>
              <a:rPr lang="en-US" sz="1000" b="1" spc="170" dirty="0">
                <a:latin typeface="+mn-lt"/>
              </a:rPr>
              <a:t>DIVIDENDS</a:t>
            </a:r>
          </a:p>
        </p:txBody>
      </p:sp>
      <p:graphicFrame>
        <p:nvGraphicFramePr>
          <p:cNvPr id="17" name="Table 8">
            <a:extLst>
              <a:ext uri="{FF2B5EF4-FFF2-40B4-BE49-F238E27FC236}">
                <a16:creationId xmlns:a16="http://schemas.microsoft.com/office/drawing/2014/main" id="{57319161-4CC9-5E16-D266-6CB0117A7E18}"/>
              </a:ext>
            </a:extLst>
          </p:cNvPr>
          <p:cNvGraphicFramePr>
            <a:graphicFrameLocks noGrp="1"/>
          </p:cNvGraphicFramePr>
          <p:nvPr/>
        </p:nvGraphicFramePr>
        <p:xfrm>
          <a:off x="576593" y="380872"/>
          <a:ext cx="1412922" cy="133715"/>
        </p:xfrm>
        <a:graphic>
          <a:graphicData uri="http://schemas.openxmlformats.org/drawingml/2006/table">
            <a:tbl>
              <a:tblPr firstRow="1" bandRow="1">
                <a:tableStyleId>{5940675A-B579-460E-94D1-54222C63F5DA}</a:tableStyleId>
              </a:tblPr>
              <a:tblGrid>
                <a:gridCol w="470974">
                  <a:extLst>
                    <a:ext uri="{9D8B030D-6E8A-4147-A177-3AD203B41FA5}">
                      <a16:colId xmlns:a16="http://schemas.microsoft.com/office/drawing/2014/main" val="1633483447"/>
                    </a:ext>
                  </a:extLst>
                </a:gridCol>
                <a:gridCol w="470974">
                  <a:extLst>
                    <a:ext uri="{9D8B030D-6E8A-4147-A177-3AD203B41FA5}">
                      <a16:colId xmlns:a16="http://schemas.microsoft.com/office/drawing/2014/main" val="3520656743"/>
                    </a:ext>
                  </a:extLst>
                </a:gridCol>
                <a:gridCol w="470974">
                  <a:extLst>
                    <a:ext uri="{9D8B030D-6E8A-4147-A177-3AD203B41FA5}">
                      <a16:colId xmlns:a16="http://schemas.microsoft.com/office/drawing/2014/main" val="832219501"/>
                    </a:ext>
                  </a:extLst>
                </a:gridCol>
              </a:tblGrid>
              <a:tr h="133715">
                <a:tc>
                  <a:txBody>
                    <a:bodyPr/>
                    <a:lstStyle/>
                    <a:p>
                      <a:endParaRPr lang="en-US" dirty="0">
                        <a:solidFill>
                          <a:schemeClr val="accent1"/>
                        </a:solidFill>
                      </a:endParaRPr>
                    </a:p>
                  </a:txBody>
                  <a:tcPr marL="0" marR="0" marT="0" marB="0">
                    <a:lnL w="19050" cap="flat" cmpd="sng" algn="ctr">
                      <a:solidFill>
                        <a:schemeClr val="bg2">
                          <a:lumMod val="20000"/>
                          <a:lumOff val="80000"/>
                        </a:schemeClr>
                      </a:solidFill>
                      <a:prstDash val="solid"/>
                      <a:round/>
                      <a:headEnd type="none" w="med" len="med"/>
                      <a:tailEnd type="none" w="med" len="med"/>
                    </a:lnL>
                    <a:lnR w="19050" cap="flat" cmpd="sng" algn="ctr">
                      <a:solidFill>
                        <a:schemeClr val="bg2">
                          <a:lumMod val="20000"/>
                          <a:lumOff val="80000"/>
                        </a:schemeClr>
                      </a:solidFill>
                      <a:prstDash val="solid"/>
                      <a:round/>
                      <a:headEnd type="none" w="med" len="med"/>
                      <a:tailEnd type="none" w="med" len="med"/>
                    </a:lnR>
                    <a:lnT w="19050" cap="flat" cmpd="sng" algn="ctr">
                      <a:solidFill>
                        <a:schemeClr val="bg2">
                          <a:lumMod val="20000"/>
                          <a:lumOff val="80000"/>
                        </a:schemeClr>
                      </a:solidFill>
                      <a:prstDash val="solid"/>
                      <a:round/>
                      <a:headEnd type="none" w="med" len="med"/>
                      <a:tailEnd type="none" w="med" len="med"/>
                    </a:lnT>
                    <a:lnB w="19050" cap="flat" cmpd="sng" algn="ctr">
                      <a:solidFill>
                        <a:schemeClr val="bg2">
                          <a:lumMod val="20000"/>
                          <a:lumOff val="80000"/>
                        </a:schemeClr>
                      </a:solidFill>
                      <a:prstDash val="solid"/>
                      <a:round/>
                      <a:headEnd type="none" w="med" len="med"/>
                      <a:tailEnd type="none" w="med" len="med"/>
                    </a:lnB>
                    <a:solidFill>
                      <a:schemeClr val="accent1"/>
                    </a:solidFill>
                  </a:tcPr>
                </a:tc>
                <a:tc>
                  <a:txBody>
                    <a:bodyPr/>
                    <a:lstStyle/>
                    <a:p>
                      <a:endParaRPr lang="en-US" dirty="0"/>
                    </a:p>
                  </a:txBody>
                  <a:tcPr marL="0" marR="0" marT="0" marB="0">
                    <a:lnL w="19050" cap="flat" cmpd="sng" algn="ctr">
                      <a:solidFill>
                        <a:schemeClr val="bg2">
                          <a:lumMod val="20000"/>
                          <a:lumOff val="80000"/>
                        </a:schemeClr>
                      </a:solidFill>
                      <a:prstDash val="solid"/>
                      <a:round/>
                      <a:headEnd type="none" w="med" len="med"/>
                      <a:tailEnd type="none" w="med" len="med"/>
                    </a:lnL>
                    <a:lnR w="19050" cap="flat" cmpd="sng" algn="ctr">
                      <a:solidFill>
                        <a:schemeClr val="bg2">
                          <a:lumMod val="20000"/>
                          <a:lumOff val="80000"/>
                        </a:schemeClr>
                      </a:solidFill>
                      <a:prstDash val="solid"/>
                      <a:round/>
                      <a:headEnd type="none" w="med" len="med"/>
                      <a:tailEnd type="none" w="med" len="med"/>
                    </a:lnR>
                    <a:lnT w="19050" cap="flat" cmpd="sng" algn="ctr">
                      <a:solidFill>
                        <a:schemeClr val="bg2">
                          <a:lumMod val="20000"/>
                          <a:lumOff val="80000"/>
                        </a:schemeClr>
                      </a:solidFill>
                      <a:prstDash val="solid"/>
                      <a:round/>
                      <a:headEnd type="none" w="med" len="med"/>
                      <a:tailEnd type="none" w="med" len="med"/>
                    </a:lnT>
                    <a:lnB w="19050" cap="flat" cmpd="sng" algn="ctr">
                      <a:solidFill>
                        <a:schemeClr val="bg2">
                          <a:lumMod val="20000"/>
                          <a:lumOff val="80000"/>
                        </a:schemeClr>
                      </a:solidFill>
                      <a:prstDash val="solid"/>
                      <a:round/>
                      <a:headEnd type="none" w="med" len="med"/>
                      <a:tailEnd type="none" w="med" len="med"/>
                    </a:lnB>
                    <a:solidFill>
                      <a:schemeClr val="accent5"/>
                    </a:solidFill>
                  </a:tcPr>
                </a:tc>
                <a:tc>
                  <a:txBody>
                    <a:bodyPr/>
                    <a:lstStyle/>
                    <a:p>
                      <a:endParaRPr lang="en-US" dirty="0"/>
                    </a:p>
                  </a:txBody>
                  <a:tcPr marL="0" marR="0" marT="0" marB="0">
                    <a:lnL w="19050" cap="flat" cmpd="sng" algn="ctr">
                      <a:solidFill>
                        <a:schemeClr val="bg2">
                          <a:lumMod val="20000"/>
                          <a:lumOff val="80000"/>
                        </a:schemeClr>
                      </a:solidFill>
                      <a:prstDash val="solid"/>
                      <a:round/>
                      <a:headEnd type="none" w="med" len="med"/>
                      <a:tailEnd type="none" w="med" len="med"/>
                    </a:lnL>
                    <a:lnR w="19050" cap="flat" cmpd="sng" algn="ctr">
                      <a:solidFill>
                        <a:schemeClr val="bg2">
                          <a:lumMod val="20000"/>
                          <a:lumOff val="80000"/>
                        </a:schemeClr>
                      </a:solidFill>
                      <a:prstDash val="solid"/>
                      <a:round/>
                      <a:headEnd type="none" w="med" len="med"/>
                      <a:tailEnd type="none" w="med" len="med"/>
                    </a:lnR>
                    <a:lnT w="19050" cap="flat" cmpd="sng" algn="ctr">
                      <a:solidFill>
                        <a:schemeClr val="bg2">
                          <a:lumMod val="20000"/>
                          <a:lumOff val="80000"/>
                        </a:schemeClr>
                      </a:solidFill>
                      <a:prstDash val="solid"/>
                      <a:round/>
                      <a:headEnd type="none" w="med" len="med"/>
                      <a:tailEnd type="none" w="med" len="med"/>
                    </a:lnT>
                    <a:lnB w="19050" cap="flat" cmpd="sng" algn="ctr">
                      <a:solidFill>
                        <a:schemeClr val="bg2">
                          <a:lumMod val="20000"/>
                          <a:lumOff val="80000"/>
                        </a:schemeClr>
                      </a:solidFill>
                      <a:prstDash val="solid"/>
                      <a:round/>
                      <a:headEnd type="none" w="med" len="med"/>
                      <a:tailEnd type="none" w="med" len="med"/>
                    </a:lnB>
                    <a:solidFill>
                      <a:schemeClr val="accent6"/>
                    </a:solidFill>
                  </a:tcPr>
                </a:tc>
                <a:extLst>
                  <a:ext uri="{0D108BD9-81ED-4DB2-BD59-A6C34878D82A}">
                    <a16:rowId xmlns:a16="http://schemas.microsoft.com/office/drawing/2014/main" val="2508868059"/>
                  </a:ext>
                </a:extLst>
              </a:tr>
            </a:tbl>
          </a:graphicData>
        </a:graphic>
      </p:graphicFrame>
      <p:sp>
        <p:nvSpPr>
          <p:cNvPr id="58" name="TextBox 57">
            <a:extLst>
              <a:ext uri="{FF2B5EF4-FFF2-40B4-BE49-F238E27FC236}">
                <a16:creationId xmlns:a16="http://schemas.microsoft.com/office/drawing/2014/main" id="{CF6C9CFF-8E0E-4D08-43AE-1A5CAF0E6681}"/>
              </a:ext>
            </a:extLst>
          </p:cNvPr>
          <p:cNvSpPr txBox="1"/>
          <p:nvPr/>
        </p:nvSpPr>
        <p:spPr>
          <a:xfrm>
            <a:off x="3855531" y="7871381"/>
            <a:ext cx="65" cy="215444"/>
          </a:xfrm>
          <a:prstGeom prst="rect">
            <a:avLst/>
          </a:prstGeom>
          <a:ln w="12700">
            <a:miter lim="400000"/>
          </a:ln>
        </p:spPr>
        <p:txBody>
          <a:bodyPr wrap="none" lIns="0" tIns="0" rIns="0" bIns="0" rtlCol="0">
            <a:spAutoFit/>
          </a:bodyPr>
          <a:lstStyle/>
          <a:p>
            <a:endParaRPr lang="en-US" sz="1400" b="1" dirty="0" err="1">
              <a:latin typeface="+mn-lt"/>
            </a:endParaRPr>
          </a:p>
        </p:txBody>
      </p:sp>
      <p:sp>
        <p:nvSpPr>
          <p:cNvPr id="59" name="TextBox 58">
            <a:extLst>
              <a:ext uri="{FF2B5EF4-FFF2-40B4-BE49-F238E27FC236}">
                <a16:creationId xmlns:a16="http://schemas.microsoft.com/office/drawing/2014/main" id="{25E2746A-8E0C-69E6-6AD0-3963C0F4B75E}"/>
              </a:ext>
            </a:extLst>
          </p:cNvPr>
          <p:cNvSpPr txBox="1"/>
          <p:nvPr/>
        </p:nvSpPr>
        <p:spPr>
          <a:xfrm>
            <a:off x="637277" y="-1634836"/>
            <a:ext cx="65" cy="215444"/>
          </a:xfrm>
          <a:prstGeom prst="rect">
            <a:avLst/>
          </a:prstGeom>
          <a:ln w="12700">
            <a:miter lim="400000"/>
          </a:ln>
        </p:spPr>
        <p:txBody>
          <a:bodyPr wrap="none" lIns="0" tIns="0" rIns="0" bIns="0" rtlCol="0">
            <a:spAutoFit/>
          </a:bodyPr>
          <a:lstStyle/>
          <a:p>
            <a:endParaRPr lang="en-US" sz="1400" b="1" dirty="0" err="1">
              <a:latin typeface="+mn-lt"/>
            </a:endParaRPr>
          </a:p>
        </p:txBody>
      </p:sp>
      <p:sp>
        <p:nvSpPr>
          <p:cNvPr id="3" name="Slide Number Placeholder 4">
            <a:extLst>
              <a:ext uri="{FF2B5EF4-FFF2-40B4-BE49-F238E27FC236}">
                <a16:creationId xmlns:a16="http://schemas.microsoft.com/office/drawing/2014/main" id="{AE9148E0-9FA9-03F2-D5C6-ED4D01577AF3}"/>
              </a:ext>
            </a:extLst>
          </p:cNvPr>
          <p:cNvSpPr txBox="1">
            <a:spLocks/>
          </p:cNvSpPr>
          <p:nvPr/>
        </p:nvSpPr>
        <p:spPr>
          <a:xfrm>
            <a:off x="10799306" y="6588492"/>
            <a:ext cx="821194" cy="100584"/>
          </a:xfrm>
          <a:prstGeom prst="rect">
            <a:avLst/>
          </a:prstGeom>
        </p:spPr>
        <p:txBody>
          <a:bodyPr lIns="0" tIns="0" rIns="0" bIns="0" anchor="b" anchorCtr="0"/>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1pPr>
            <a:lvl2pPr marL="0" marR="0" indent="17145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2pPr>
            <a:lvl3pPr marL="0" marR="0" indent="34290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3pPr>
            <a:lvl4pPr marL="0" marR="0" indent="51435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4pPr>
            <a:lvl5pPr marL="0" marR="0" indent="68580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5pPr>
            <a:lvl6pPr marL="0" marR="0" indent="85725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6pPr>
            <a:lvl7pPr marL="0" marR="0" indent="102870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7pPr>
            <a:lvl8pPr marL="0" marR="0" indent="120015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8pPr>
            <a:lvl9pPr marL="0" marR="0" indent="137160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9pPr>
          </a:lstStyle>
          <a:p>
            <a:pPr algn="r"/>
            <a:fld id="{86CB4B4D-7CA3-9044-876B-883B54F8677D}" type="slidenum">
              <a:rPr lang="en-US" sz="800" smtClean="0"/>
              <a:pPr algn="r"/>
              <a:t>8</a:t>
            </a:fld>
            <a:endParaRPr lang="en-US" sz="800" dirty="0"/>
          </a:p>
        </p:txBody>
      </p:sp>
      <p:sp>
        <p:nvSpPr>
          <p:cNvPr id="14" name="Content Placeholder 2">
            <a:extLst>
              <a:ext uri="{FF2B5EF4-FFF2-40B4-BE49-F238E27FC236}">
                <a16:creationId xmlns:a16="http://schemas.microsoft.com/office/drawing/2014/main" id="{9EABBDB9-5CB4-866C-8CCC-F294FA9D6DD3}"/>
              </a:ext>
            </a:extLst>
          </p:cNvPr>
          <p:cNvSpPr txBox="1">
            <a:spLocks/>
          </p:cNvSpPr>
          <p:nvPr/>
        </p:nvSpPr>
        <p:spPr>
          <a:xfrm>
            <a:off x="571500" y="1948947"/>
            <a:ext cx="4897438" cy="184666"/>
          </a:xfrm>
          <a:prstGeom prst="rect">
            <a:avLst/>
          </a:prstGeom>
          <a:noFill/>
        </p:spPr>
        <p:txBody>
          <a:bodyPr wrap="square" lIns="0" tIns="0" rIns="0" bIns="0" rtlCol="0">
            <a:spAutoFit/>
          </a:bodyPr>
          <a:lstStyle>
            <a:lvl1pPr marL="0" marR="0" indent="0" algn="l" defTabSz="228600" rtl="0" eaLnBrk="1" latinLnBrk="0" hangingPunct="1">
              <a:lnSpc>
                <a:spcPct val="100000"/>
              </a:lnSpc>
              <a:spcBef>
                <a:spcPts val="600"/>
              </a:spcBef>
              <a:spcAft>
                <a:spcPts val="1800"/>
              </a:spcAft>
              <a:buClrTx/>
              <a:buSzTx/>
              <a:buFont typeface="AvenirNext LT Com Medium" panose="020B0803020202020204" pitchFamily="34" charset="0"/>
              <a:buNone/>
              <a:tabLst/>
              <a:defRPr sz="2400" b="0" i="0" u="none" strike="noStrike" cap="none" spc="0" baseline="0">
                <a:ln>
                  <a:noFill/>
                </a:ln>
                <a:solidFill>
                  <a:schemeClr val="tx1"/>
                </a:solidFill>
                <a:uFillTx/>
                <a:latin typeface="+mn-lt"/>
                <a:ea typeface="AvenirNext LT Com Regular" panose="020B0503020202020204" pitchFamily="34" charset="0"/>
                <a:cs typeface="AvenirNext LT Com Regular" panose="020B0503020202020204" pitchFamily="34" charset="0"/>
                <a:sym typeface="Avenir Next LT Com Regular"/>
              </a:defRPr>
            </a:lvl1pPr>
            <a:lvl2pPr marL="284162" marR="0" indent="0" algn="l" defTabSz="228600" rtl="0" eaLnBrk="1" latinLnBrk="0" hangingPunct="1">
              <a:lnSpc>
                <a:spcPct val="100000"/>
              </a:lnSpc>
              <a:spcBef>
                <a:spcPts val="0"/>
              </a:spcBef>
              <a:spcAft>
                <a:spcPts val="1800"/>
              </a:spcAft>
              <a:buClrTx/>
              <a:buSzTx/>
              <a:buFont typeface="Arial" panose="020B0604020202020204" pitchFamily="34" charset="0"/>
              <a:buNone/>
              <a:tabLst/>
              <a:defRPr sz="2000" b="0" i="0" u="none" strike="noStrike" cap="none" spc="0" baseline="0">
                <a:ln>
                  <a:noFill/>
                </a:ln>
                <a:solidFill>
                  <a:schemeClr val="tx1"/>
                </a:solidFill>
                <a:uFillTx/>
                <a:latin typeface="+mn-lt"/>
                <a:ea typeface="AvenirNext LT Com Regular" panose="020B0503020202020204" pitchFamily="34" charset="0"/>
                <a:cs typeface="AvenirNext LT Com Regular" panose="020B0503020202020204" pitchFamily="34" charset="0"/>
                <a:sym typeface="Avenir Next LT Com Regular"/>
              </a:defRPr>
            </a:lvl2pPr>
            <a:lvl3pPr marL="569913" marR="0" indent="0" algn="l" defTabSz="228600" rtl="0" eaLnBrk="1" latinLnBrk="0" hangingPunct="1">
              <a:lnSpc>
                <a:spcPct val="100000"/>
              </a:lnSpc>
              <a:spcBef>
                <a:spcPts val="0"/>
              </a:spcBef>
              <a:spcAft>
                <a:spcPts val="1800"/>
              </a:spcAft>
              <a:buClrTx/>
              <a:buSzTx/>
              <a:buFont typeface="Arial" panose="020B0604020202020204" pitchFamily="34" charset="0"/>
              <a:buNone/>
              <a:tabLst/>
              <a:defRPr sz="1800" b="0" i="0" u="none" strike="noStrike" cap="none" spc="0" baseline="0">
                <a:ln>
                  <a:noFill/>
                </a:ln>
                <a:solidFill>
                  <a:schemeClr val="tx1"/>
                </a:solidFill>
                <a:uFillTx/>
                <a:latin typeface="+mn-lt"/>
                <a:ea typeface="AvenirNext LT Com Regular" panose="020B0503020202020204" pitchFamily="34" charset="0"/>
                <a:cs typeface="AvenirNext LT Com Regular" panose="020B0503020202020204" pitchFamily="34" charset="0"/>
                <a:sym typeface="Avenir Next LT Com Regular"/>
              </a:defRPr>
            </a:lvl3pPr>
            <a:lvl4pPr marL="0" marR="0" indent="342900" algn="l" defTabSz="228600" rtl="0" eaLnBrk="1" latinLnBrk="0" hangingPunct="1">
              <a:lnSpc>
                <a:spcPct val="100000"/>
              </a:lnSpc>
              <a:spcBef>
                <a:spcPts val="0"/>
              </a:spcBef>
              <a:spcAft>
                <a:spcPts val="1800"/>
              </a:spcAft>
              <a:buClrTx/>
              <a:buSzTx/>
              <a:buFontTx/>
              <a:buNone/>
              <a:tabLst/>
              <a:defRPr sz="1600" b="0" i="0" u="none" strike="noStrike" cap="none" spc="0" baseline="0">
                <a:ln>
                  <a:noFill/>
                </a:ln>
                <a:solidFill>
                  <a:srgbClr val="000000"/>
                </a:solidFill>
                <a:uFillTx/>
                <a:latin typeface="AvenirNext LT Com Regular" panose="020B0503020202020204" pitchFamily="34" charset="0"/>
                <a:ea typeface="AvenirNext LT Com Regular" panose="020B0503020202020204" pitchFamily="34" charset="0"/>
                <a:cs typeface="AvenirNext LT Com Regular" panose="020B0503020202020204" pitchFamily="34" charset="0"/>
                <a:sym typeface="Avenir Next LT Com Regular"/>
              </a:defRPr>
            </a:lvl4pPr>
            <a:lvl5pPr marL="0" marR="0" indent="457200" algn="l" defTabSz="228600" rtl="0" eaLnBrk="1" latinLnBrk="0" hangingPunct="1">
              <a:lnSpc>
                <a:spcPct val="100000"/>
              </a:lnSpc>
              <a:spcBef>
                <a:spcPts val="0"/>
              </a:spcBef>
              <a:spcAft>
                <a:spcPts val="1800"/>
              </a:spcAft>
              <a:buClrTx/>
              <a:buSzTx/>
              <a:buFontTx/>
              <a:buNone/>
              <a:tabLst/>
              <a:defRPr sz="1600" b="0" i="0" u="none" strike="noStrike" cap="none" spc="0" baseline="0">
                <a:ln>
                  <a:noFill/>
                </a:ln>
                <a:solidFill>
                  <a:srgbClr val="000000"/>
                </a:solidFill>
                <a:uFillTx/>
                <a:latin typeface="AvenirNext LT Com Regular" panose="020B0503020202020204" pitchFamily="34" charset="0"/>
                <a:ea typeface="AvenirNext LT Com Regular" panose="020B0503020202020204" pitchFamily="34" charset="0"/>
                <a:cs typeface="AvenirNext LT Com Regular" panose="020B0503020202020204" pitchFamily="34" charset="0"/>
                <a:sym typeface="Avenir Next LT Com Regular"/>
              </a:defRPr>
            </a:lvl5pPr>
            <a:lvl6pPr marL="0" marR="0" indent="571500" algn="l" defTabSz="228600" rtl="0" eaLnBrk="1" latinLnBrk="0" hangingPunct="1">
              <a:lnSpc>
                <a:spcPct val="120000"/>
              </a:lnSpc>
              <a:spcBef>
                <a:spcPts val="1500"/>
              </a:spcBef>
              <a:spcAft>
                <a:spcPts val="0"/>
              </a:spcAft>
              <a:buClrTx/>
              <a:buSzTx/>
              <a:buFontTx/>
              <a:buNone/>
              <a:tabLst/>
              <a:defRPr sz="1800" b="0" i="0" u="none" strike="noStrike" cap="none" spc="0" baseline="0">
                <a:ln>
                  <a:noFill/>
                </a:ln>
                <a:solidFill>
                  <a:srgbClr val="000000"/>
                </a:solidFill>
                <a:uFillTx/>
                <a:latin typeface="Avenir Next LT Com Regular"/>
                <a:ea typeface="Avenir Next LT Com Regular"/>
                <a:cs typeface="Avenir Next LT Com Regular"/>
                <a:sym typeface="Avenir Next LT Com Regular"/>
              </a:defRPr>
            </a:lvl6pPr>
            <a:lvl7pPr marL="0" marR="0" indent="685800" algn="l" defTabSz="228600" rtl="0" eaLnBrk="1" latinLnBrk="0" hangingPunct="1">
              <a:lnSpc>
                <a:spcPct val="120000"/>
              </a:lnSpc>
              <a:spcBef>
                <a:spcPts val="1500"/>
              </a:spcBef>
              <a:spcAft>
                <a:spcPts val="0"/>
              </a:spcAft>
              <a:buClrTx/>
              <a:buSzTx/>
              <a:buFontTx/>
              <a:buNone/>
              <a:tabLst/>
              <a:defRPr sz="1800" b="0" i="0" u="none" strike="noStrike" cap="none" spc="0" baseline="0">
                <a:ln>
                  <a:noFill/>
                </a:ln>
                <a:solidFill>
                  <a:srgbClr val="000000"/>
                </a:solidFill>
                <a:uFillTx/>
                <a:latin typeface="Avenir Next LT Com Regular"/>
                <a:ea typeface="Avenir Next LT Com Regular"/>
                <a:cs typeface="Avenir Next LT Com Regular"/>
                <a:sym typeface="Avenir Next LT Com Regular"/>
              </a:defRPr>
            </a:lvl7pPr>
            <a:lvl8pPr marL="0" marR="0" indent="800100" algn="l" defTabSz="228600" rtl="0" eaLnBrk="1" latinLnBrk="0" hangingPunct="1">
              <a:lnSpc>
                <a:spcPct val="120000"/>
              </a:lnSpc>
              <a:spcBef>
                <a:spcPts val="1500"/>
              </a:spcBef>
              <a:spcAft>
                <a:spcPts val="0"/>
              </a:spcAft>
              <a:buClrTx/>
              <a:buSzTx/>
              <a:buFontTx/>
              <a:buNone/>
              <a:tabLst/>
              <a:defRPr sz="1800" b="0" i="0" u="none" strike="noStrike" cap="none" spc="0" baseline="0">
                <a:ln>
                  <a:noFill/>
                </a:ln>
                <a:solidFill>
                  <a:srgbClr val="000000"/>
                </a:solidFill>
                <a:uFillTx/>
                <a:latin typeface="Avenir Next LT Com Regular"/>
                <a:ea typeface="Avenir Next LT Com Regular"/>
                <a:cs typeface="Avenir Next LT Com Regular"/>
                <a:sym typeface="Avenir Next LT Com Regular"/>
              </a:defRPr>
            </a:lvl8pPr>
            <a:lvl9pPr marL="0" marR="0" indent="914400" algn="l" defTabSz="228600" rtl="0" eaLnBrk="1" latinLnBrk="0" hangingPunct="1">
              <a:lnSpc>
                <a:spcPct val="120000"/>
              </a:lnSpc>
              <a:spcBef>
                <a:spcPts val="1500"/>
              </a:spcBef>
              <a:spcAft>
                <a:spcPts val="0"/>
              </a:spcAft>
              <a:buClrTx/>
              <a:buSzTx/>
              <a:buFontTx/>
              <a:buNone/>
              <a:tabLst/>
              <a:defRPr sz="1800" b="0" i="0" u="none" strike="noStrike" cap="none" spc="0" baseline="0">
                <a:ln>
                  <a:noFill/>
                </a:ln>
                <a:solidFill>
                  <a:srgbClr val="000000"/>
                </a:solidFill>
                <a:uFillTx/>
                <a:latin typeface="Avenir Next LT Com Regular"/>
                <a:ea typeface="Avenir Next LT Com Regular"/>
                <a:cs typeface="Avenir Next LT Com Regular"/>
                <a:sym typeface="Avenir Next LT Com Regular"/>
              </a:defRPr>
            </a:lvl9pPr>
          </a:lstStyle>
          <a:p>
            <a:r>
              <a:rPr lang="en-US" sz="1200" b="1" dirty="0">
                <a:solidFill>
                  <a:schemeClr val="tx1">
                    <a:lumMod val="65000"/>
                    <a:lumOff val="35000"/>
                  </a:schemeClr>
                </a:solidFill>
                <a:latin typeface="AvenirNext LT Com Regular" panose="020B0503020202020204" pitchFamily="34" charset="0"/>
              </a:rPr>
              <a:t>S&amp;P 500 annualized total return by decade</a:t>
            </a:r>
          </a:p>
        </p:txBody>
      </p:sp>
      <p:sp>
        <p:nvSpPr>
          <p:cNvPr id="15" name="Content Placeholder 2">
            <a:extLst>
              <a:ext uri="{FF2B5EF4-FFF2-40B4-BE49-F238E27FC236}">
                <a16:creationId xmlns:a16="http://schemas.microsoft.com/office/drawing/2014/main" id="{AAC3F4C6-B97C-E9D3-9827-AFD779CEDD59}"/>
              </a:ext>
            </a:extLst>
          </p:cNvPr>
          <p:cNvSpPr txBox="1">
            <a:spLocks/>
          </p:cNvSpPr>
          <p:nvPr/>
        </p:nvSpPr>
        <p:spPr>
          <a:xfrm>
            <a:off x="571500" y="1676214"/>
            <a:ext cx="5372100" cy="215444"/>
          </a:xfrm>
          <a:prstGeom prst="rect">
            <a:avLst/>
          </a:prstGeom>
          <a:noFill/>
        </p:spPr>
        <p:txBody>
          <a:bodyPr wrap="square" lIns="0" tIns="0" rIns="0" bIns="0" rtlCol="0">
            <a:spAutoFit/>
          </a:bodyPr>
          <a:lstStyle>
            <a:lvl1pPr marL="0" marR="0" indent="0" algn="l" defTabSz="228600" rtl="0" eaLnBrk="1" latinLnBrk="0" hangingPunct="1">
              <a:lnSpc>
                <a:spcPct val="100000"/>
              </a:lnSpc>
              <a:spcBef>
                <a:spcPts val="600"/>
              </a:spcBef>
              <a:spcAft>
                <a:spcPts val="1800"/>
              </a:spcAft>
              <a:buClrTx/>
              <a:buSzTx/>
              <a:buFont typeface="AvenirNext LT Com Medium" panose="020B0803020202020204" pitchFamily="34" charset="0"/>
              <a:buNone/>
              <a:tabLst/>
              <a:defRPr sz="2400" b="0" i="0" u="none" strike="noStrike" cap="none" spc="0" baseline="0">
                <a:ln>
                  <a:noFill/>
                </a:ln>
                <a:solidFill>
                  <a:schemeClr val="tx1"/>
                </a:solidFill>
                <a:uFillTx/>
                <a:latin typeface="+mn-lt"/>
                <a:ea typeface="AvenirNext LT Com Regular" panose="020B0503020202020204" pitchFamily="34" charset="0"/>
                <a:cs typeface="AvenirNext LT Com Regular" panose="020B0503020202020204" pitchFamily="34" charset="0"/>
                <a:sym typeface="Avenir Next LT Com Regular"/>
              </a:defRPr>
            </a:lvl1pPr>
            <a:lvl2pPr marL="284162" marR="0" indent="0" algn="l" defTabSz="228600" rtl="0" eaLnBrk="1" latinLnBrk="0" hangingPunct="1">
              <a:lnSpc>
                <a:spcPct val="100000"/>
              </a:lnSpc>
              <a:spcBef>
                <a:spcPts val="0"/>
              </a:spcBef>
              <a:spcAft>
                <a:spcPts val="1800"/>
              </a:spcAft>
              <a:buClrTx/>
              <a:buSzTx/>
              <a:buFont typeface="Arial" panose="020B0604020202020204" pitchFamily="34" charset="0"/>
              <a:buNone/>
              <a:tabLst/>
              <a:defRPr sz="2000" b="0" i="0" u="none" strike="noStrike" cap="none" spc="0" baseline="0">
                <a:ln>
                  <a:noFill/>
                </a:ln>
                <a:solidFill>
                  <a:schemeClr val="tx1"/>
                </a:solidFill>
                <a:uFillTx/>
                <a:latin typeface="+mn-lt"/>
                <a:ea typeface="AvenirNext LT Com Regular" panose="020B0503020202020204" pitchFamily="34" charset="0"/>
                <a:cs typeface="AvenirNext LT Com Regular" panose="020B0503020202020204" pitchFamily="34" charset="0"/>
                <a:sym typeface="Avenir Next LT Com Regular"/>
              </a:defRPr>
            </a:lvl2pPr>
            <a:lvl3pPr marL="569913" marR="0" indent="0" algn="l" defTabSz="228600" rtl="0" eaLnBrk="1" latinLnBrk="0" hangingPunct="1">
              <a:lnSpc>
                <a:spcPct val="100000"/>
              </a:lnSpc>
              <a:spcBef>
                <a:spcPts val="0"/>
              </a:spcBef>
              <a:spcAft>
                <a:spcPts val="1800"/>
              </a:spcAft>
              <a:buClrTx/>
              <a:buSzTx/>
              <a:buFont typeface="Arial" panose="020B0604020202020204" pitchFamily="34" charset="0"/>
              <a:buNone/>
              <a:tabLst/>
              <a:defRPr sz="1800" b="0" i="0" u="none" strike="noStrike" cap="none" spc="0" baseline="0">
                <a:ln>
                  <a:noFill/>
                </a:ln>
                <a:solidFill>
                  <a:schemeClr val="tx1"/>
                </a:solidFill>
                <a:uFillTx/>
                <a:latin typeface="+mn-lt"/>
                <a:ea typeface="AvenirNext LT Com Regular" panose="020B0503020202020204" pitchFamily="34" charset="0"/>
                <a:cs typeface="AvenirNext LT Com Regular" panose="020B0503020202020204" pitchFamily="34" charset="0"/>
                <a:sym typeface="Avenir Next LT Com Regular"/>
              </a:defRPr>
            </a:lvl3pPr>
            <a:lvl4pPr marL="0" marR="0" indent="342900" algn="l" defTabSz="228600" rtl="0" eaLnBrk="1" latinLnBrk="0" hangingPunct="1">
              <a:lnSpc>
                <a:spcPct val="100000"/>
              </a:lnSpc>
              <a:spcBef>
                <a:spcPts val="0"/>
              </a:spcBef>
              <a:spcAft>
                <a:spcPts val="1800"/>
              </a:spcAft>
              <a:buClrTx/>
              <a:buSzTx/>
              <a:buFontTx/>
              <a:buNone/>
              <a:tabLst/>
              <a:defRPr sz="1600" b="0" i="0" u="none" strike="noStrike" cap="none" spc="0" baseline="0">
                <a:ln>
                  <a:noFill/>
                </a:ln>
                <a:solidFill>
                  <a:srgbClr val="000000"/>
                </a:solidFill>
                <a:uFillTx/>
                <a:latin typeface="AvenirNext LT Com Regular" panose="020B0503020202020204" pitchFamily="34" charset="0"/>
                <a:ea typeface="AvenirNext LT Com Regular" panose="020B0503020202020204" pitchFamily="34" charset="0"/>
                <a:cs typeface="AvenirNext LT Com Regular" panose="020B0503020202020204" pitchFamily="34" charset="0"/>
                <a:sym typeface="Avenir Next LT Com Regular"/>
              </a:defRPr>
            </a:lvl4pPr>
            <a:lvl5pPr marL="0" marR="0" indent="457200" algn="l" defTabSz="228600" rtl="0" eaLnBrk="1" latinLnBrk="0" hangingPunct="1">
              <a:lnSpc>
                <a:spcPct val="100000"/>
              </a:lnSpc>
              <a:spcBef>
                <a:spcPts val="0"/>
              </a:spcBef>
              <a:spcAft>
                <a:spcPts val="1800"/>
              </a:spcAft>
              <a:buClrTx/>
              <a:buSzTx/>
              <a:buFontTx/>
              <a:buNone/>
              <a:tabLst/>
              <a:defRPr sz="1600" b="0" i="0" u="none" strike="noStrike" cap="none" spc="0" baseline="0">
                <a:ln>
                  <a:noFill/>
                </a:ln>
                <a:solidFill>
                  <a:srgbClr val="000000"/>
                </a:solidFill>
                <a:uFillTx/>
                <a:latin typeface="AvenirNext LT Com Regular" panose="020B0503020202020204" pitchFamily="34" charset="0"/>
                <a:ea typeface="AvenirNext LT Com Regular" panose="020B0503020202020204" pitchFamily="34" charset="0"/>
                <a:cs typeface="AvenirNext LT Com Regular" panose="020B0503020202020204" pitchFamily="34" charset="0"/>
                <a:sym typeface="Avenir Next LT Com Regular"/>
              </a:defRPr>
            </a:lvl5pPr>
            <a:lvl6pPr marL="0" marR="0" indent="571500" algn="l" defTabSz="228600" rtl="0" eaLnBrk="1" latinLnBrk="0" hangingPunct="1">
              <a:lnSpc>
                <a:spcPct val="120000"/>
              </a:lnSpc>
              <a:spcBef>
                <a:spcPts val="1500"/>
              </a:spcBef>
              <a:spcAft>
                <a:spcPts val="0"/>
              </a:spcAft>
              <a:buClrTx/>
              <a:buSzTx/>
              <a:buFontTx/>
              <a:buNone/>
              <a:tabLst/>
              <a:defRPr sz="1800" b="0" i="0" u="none" strike="noStrike" cap="none" spc="0" baseline="0">
                <a:ln>
                  <a:noFill/>
                </a:ln>
                <a:solidFill>
                  <a:srgbClr val="000000"/>
                </a:solidFill>
                <a:uFillTx/>
                <a:latin typeface="Avenir Next LT Com Regular"/>
                <a:ea typeface="Avenir Next LT Com Regular"/>
                <a:cs typeface="Avenir Next LT Com Regular"/>
                <a:sym typeface="Avenir Next LT Com Regular"/>
              </a:defRPr>
            </a:lvl6pPr>
            <a:lvl7pPr marL="0" marR="0" indent="685800" algn="l" defTabSz="228600" rtl="0" eaLnBrk="1" latinLnBrk="0" hangingPunct="1">
              <a:lnSpc>
                <a:spcPct val="120000"/>
              </a:lnSpc>
              <a:spcBef>
                <a:spcPts val="1500"/>
              </a:spcBef>
              <a:spcAft>
                <a:spcPts val="0"/>
              </a:spcAft>
              <a:buClrTx/>
              <a:buSzTx/>
              <a:buFontTx/>
              <a:buNone/>
              <a:tabLst/>
              <a:defRPr sz="1800" b="0" i="0" u="none" strike="noStrike" cap="none" spc="0" baseline="0">
                <a:ln>
                  <a:noFill/>
                </a:ln>
                <a:solidFill>
                  <a:srgbClr val="000000"/>
                </a:solidFill>
                <a:uFillTx/>
                <a:latin typeface="Avenir Next LT Com Regular"/>
                <a:ea typeface="Avenir Next LT Com Regular"/>
                <a:cs typeface="Avenir Next LT Com Regular"/>
                <a:sym typeface="Avenir Next LT Com Regular"/>
              </a:defRPr>
            </a:lvl7pPr>
            <a:lvl8pPr marL="0" marR="0" indent="800100" algn="l" defTabSz="228600" rtl="0" eaLnBrk="1" latinLnBrk="0" hangingPunct="1">
              <a:lnSpc>
                <a:spcPct val="120000"/>
              </a:lnSpc>
              <a:spcBef>
                <a:spcPts val="1500"/>
              </a:spcBef>
              <a:spcAft>
                <a:spcPts val="0"/>
              </a:spcAft>
              <a:buClrTx/>
              <a:buSzTx/>
              <a:buFontTx/>
              <a:buNone/>
              <a:tabLst/>
              <a:defRPr sz="1800" b="0" i="0" u="none" strike="noStrike" cap="none" spc="0" baseline="0">
                <a:ln>
                  <a:noFill/>
                </a:ln>
                <a:solidFill>
                  <a:srgbClr val="000000"/>
                </a:solidFill>
                <a:uFillTx/>
                <a:latin typeface="Avenir Next LT Com Regular"/>
                <a:ea typeface="Avenir Next LT Com Regular"/>
                <a:cs typeface="Avenir Next LT Com Regular"/>
                <a:sym typeface="Avenir Next LT Com Regular"/>
              </a:defRPr>
            </a:lvl8pPr>
            <a:lvl9pPr marL="0" marR="0" indent="914400" algn="l" defTabSz="228600" rtl="0" eaLnBrk="1" latinLnBrk="0" hangingPunct="1">
              <a:lnSpc>
                <a:spcPct val="120000"/>
              </a:lnSpc>
              <a:spcBef>
                <a:spcPts val="1500"/>
              </a:spcBef>
              <a:spcAft>
                <a:spcPts val="0"/>
              </a:spcAft>
              <a:buClrTx/>
              <a:buSzTx/>
              <a:buFontTx/>
              <a:buNone/>
              <a:tabLst/>
              <a:defRPr sz="1800" b="0" i="0" u="none" strike="noStrike" cap="none" spc="0" baseline="0">
                <a:ln>
                  <a:noFill/>
                </a:ln>
                <a:solidFill>
                  <a:srgbClr val="000000"/>
                </a:solidFill>
                <a:uFillTx/>
                <a:latin typeface="Avenir Next LT Com Regular"/>
                <a:ea typeface="Avenir Next LT Com Regular"/>
                <a:cs typeface="Avenir Next LT Com Regular"/>
                <a:sym typeface="Avenir Next LT Com Regular"/>
              </a:defRPr>
            </a:lvl9pPr>
          </a:lstStyle>
          <a:p>
            <a:r>
              <a:rPr lang="en-US" sz="1400" b="1" i="0" dirty="0">
                <a:effectLst/>
              </a:rPr>
              <a:t>Dividends have comprised 37% of total returns since 1926</a:t>
            </a:r>
            <a:endParaRPr lang="en-US" sz="1400" b="1" dirty="0"/>
          </a:p>
        </p:txBody>
      </p:sp>
      <p:sp>
        <p:nvSpPr>
          <p:cNvPr id="2" name="TextBox 1">
            <a:extLst>
              <a:ext uri="{FF2B5EF4-FFF2-40B4-BE49-F238E27FC236}">
                <a16:creationId xmlns:a16="http://schemas.microsoft.com/office/drawing/2014/main" id="{06EA6BF1-D4CF-95CB-8092-E915E84D31A8}"/>
              </a:ext>
            </a:extLst>
          </p:cNvPr>
          <p:cNvSpPr txBox="1"/>
          <p:nvPr/>
        </p:nvSpPr>
        <p:spPr>
          <a:xfrm>
            <a:off x="12095715" y="1483895"/>
            <a:ext cx="65" cy="215444"/>
          </a:xfrm>
          <a:prstGeom prst="rect">
            <a:avLst/>
          </a:prstGeom>
          <a:ln w="12700">
            <a:miter lim="400000"/>
          </a:ln>
        </p:spPr>
        <p:txBody>
          <a:bodyPr wrap="none" lIns="0" tIns="0" rIns="0" bIns="0" rtlCol="0">
            <a:spAutoFit/>
          </a:bodyPr>
          <a:lstStyle/>
          <a:p>
            <a:endParaRPr lang="en-US" sz="1400" b="1" dirty="0" err="1">
              <a:latin typeface="+mn-lt"/>
            </a:endParaRPr>
          </a:p>
        </p:txBody>
      </p:sp>
      <p:sp>
        <p:nvSpPr>
          <p:cNvPr id="11" name="TextBox 12">
            <a:extLst>
              <a:ext uri="{FF2B5EF4-FFF2-40B4-BE49-F238E27FC236}">
                <a16:creationId xmlns:a16="http://schemas.microsoft.com/office/drawing/2014/main" id="{8A8D3663-B904-F49E-2B44-2A43B4C06007}"/>
              </a:ext>
            </a:extLst>
          </p:cNvPr>
          <p:cNvSpPr txBox="1"/>
          <p:nvPr/>
        </p:nvSpPr>
        <p:spPr>
          <a:xfrm>
            <a:off x="6475590" y="1669603"/>
            <a:ext cx="5257620" cy="215444"/>
          </a:xfrm>
          <a:prstGeom prst="rect">
            <a:avLst/>
          </a:prstGeom>
          <a:ln w="12700">
            <a:miter lim="400000"/>
          </a:ln>
        </p:spPr>
        <p:txBody>
          <a:bodyPr wrap="square" lIns="0" tIns="0" rIns="0" bIns="0" rtlCol="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1pPr>
            <a:lvl2pPr marL="0" marR="0" indent="17145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2pPr>
            <a:lvl3pPr marL="0" marR="0" indent="34290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3pPr>
            <a:lvl4pPr marL="0" marR="0" indent="51435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4pPr>
            <a:lvl5pPr marL="0" marR="0" indent="68580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5pPr>
            <a:lvl6pPr marL="0" marR="0" indent="85725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6pPr>
            <a:lvl7pPr marL="0" marR="0" indent="102870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7pPr>
            <a:lvl8pPr marL="0" marR="0" indent="120015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8pPr>
            <a:lvl9pPr marL="0" marR="0" indent="137160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9pPr>
          </a:lstStyle>
          <a:p>
            <a:pPr algn="l"/>
            <a:r>
              <a:rPr lang="en-US" sz="1400" b="1" dirty="0">
                <a:latin typeface="+mn-lt"/>
              </a:rPr>
              <a:t>Forward P/E ratio of high dividend stocks vs. S&amp;P 500 Index (%)</a:t>
            </a:r>
          </a:p>
        </p:txBody>
      </p:sp>
      <p:sp>
        <p:nvSpPr>
          <p:cNvPr id="5" name="Footer Placeholder 15">
            <a:extLst>
              <a:ext uri="{FF2B5EF4-FFF2-40B4-BE49-F238E27FC236}">
                <a16:creationId xmlns:a16="http://schemas.microsoft.com/office/drawing/2014/main" id="{66146D12-91A8-3444-C060-D2F6D0F79475}"/>
              </a:ext>
            </a:extLst>
          </p:cNvPr>
          <p:cNvSpPr txBox="1">
            <a:spLocks/>
          </p:cNvSpPr>
          <p:nvPr/>
        </p:nvSpPr>
        <p:spPr>
          <a:xfrm>
            <a:off x="6486515" y="5829914"/>
            <a:ext cx="5106326" cy="624765"/>
          </a:xfrm>
          <a:prstGeom prst="rect">
            <a:avLst/>
          </a:prstGeom>
        </p:spPr>
        <p:txBody>
          <a:bodyPr lIns="0" tIns="0" rIns="0" bIns="0" anchor="b" anchorCtr="0">
            <a:no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l" defTabSz="228600" rtl="0" fontAlgn="auto" latinLnBrk="0" hangingPunct="0">
              <a:lnSpc>
                <a:spcPct val="90000"/>
              </a:lnSpc>
              <a:spcBef>
                <a:spcPts val="0"/>
              </a:spcBef>
              <a:spcAft>
                <a:spcPts val="300"/>
              </a:spcAft>
              <a:buClrTx/>
              <a:buSzTx/>
              <a:buFontTx/>
              <a:buNone/>
              <a:tabLst/>
              <a:defRPr kumimoji="0" lang="en-US" sz="800" b="0" i="0" u="none" strike="noStrike" cap="none" spc="0" normalizeH="0" baseline="0">
                <a:ln>
                  <a:noFill/>
                </a:ln>
                <a:solidFill>
                  <a:schemeClr val="tx1"/>
                </a:solidFill>
                <a:effectLst/>
                <a:uFillTx/>
                <a:latin typeface="AvenirNext LT Com Regular" panose="020B0503020202020204" pitchFamily="34" charset="0"/>
                <a:ea typeface="AvenirNext LT Com Regular" panose="020B0503020202020204" pitchFamily="34" charset="0"/>
                <a:cs typeface="AvenirNext LT Com Regular" panose="020B0503020202020204" pitchFamily="34" charset="0"/>
                <a:sym typeface="Avenir Next LT Com Regular"/>
              </a:defRPr>
            </a:lvl1pPr>
            <a:lvl2pPr marL="0" marR="0" indent="17145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2pPr>
            <a:lvl3pPr marL="0" marR="0" indent="34290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3pPr>
            <a:lvl4pPr marL="0" marR="0" indent="51435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4pPr>
            <a:lvl5pPr marL="0" marR="0" indent="68580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5pPr>
            <a:lvl6pPr marL="0" marR="0" indent="85725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6pPr>
            <a:lvl7pPr marL="0" marR="0" indent="102870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7pPr>
            <a:lvl8pPr marL="0" marR="0" indent="120015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8pPr>
            <a:lvl9pPr marL="0" marR="0" indent="137160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9pPr>
          </a:lstStyle>
          <a:p>
            <a:pPr defTabSz="914400" hangingPunct="1">
              <a:lnSpc>
                <a:spcPts val="1000"/>
              </a:lnSpc>
              <a:defRPr/>
            </a:pPr>
            <a:r>
              <a:rPr lang="en-US" dirty="0">
                <a:solidFill>
                  <a:schemeClr val="tx1">
                    <a:lumMod val="65000"/>
                    <a:lumOff val="35000"/>
                  </a:schemeClr>
                </a:solidFill>
                <a:latin typeface="+mj-lt"/>
                <a:ea typeface="+mn-ea"/>
                <a:cs typeface="+mn-cs"/>
              </a:rPr>
              <a:t>Source: Goldman Sachs. As of 9/30/24. P/E ratio = price-to-earnings ratio. The forward P/E represents the forward ratio for the next fiscal year. Past results are not predictive of results in future periods.</a:t>
            </a:r>
          </a:p>
          <a:p>
            <a:pPr defTabSz="914400" hangingPunct="1">
              <a:lnSpc>
                <a:spcPts val="1000"/>
              </a:lnSpc>
              <a:defRPr/>
            </a:pPr>
            <a:r>
              <a:rPr lang="en-US" dirty="0">
                <a:solidFill>
                  <a:schemeClr val="tx1">
                    <a:lumMod val="65000"/>
                    <a:lumOff val="35000"/>
                  </a:schemeClr>
                </a:solidFill>
                <a:latin typeface="+mj-lt"/>
                <a:ea typeface="+mn-ea"/>
                <a:cs typeface="+mn-cs"/>
              </a:rPr>
              <a:t>This exhibit is examining the P/E multiple of the cohort of stocks in the S&amp;P 500 Index with the highest quintile dividend yield (sector-neutral) relative to the broad S&amp;P 500 Index.</a:t>
            </a:r>
          </a:p>
        </p:txBody>
      </p:sp>
      <p:sp>
        <p:nvSpPr>
          <p:cNvPr id="56" name="Rectangle 55">
            <a:extLst>
              <a:ext uri="{FF2B5EF4-FFF2-40B4-BE49-F238E27FC236}">
                <a16:creationId xmlns:a16="http://schemas.microsoft.com/office/drawing/2014/main" id="{A87524A2-5890-C0D3-45DB-F7782CF608C4}"/>
              </a:ext>
            </a:extLst>
          </p:cNvPr>
          <p:cNvSpPr/>
          <p:nvPr/>
        </p:nvSpPr>
        <p:spPr>
          <a:xfrm>
            <a:off x="5429234" y="2460119"/>
            <a:ext cx="528590" cy="31464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7" name="Chart 56">
            <a:extLst>
              <a:ext uri="{FF2B5EF4-FFF2-40B4-BE49-F238E27FC236}">
                <a16:creationId xmlns:a16="http://schemas.microsoft.com/office/drawing/2014/main" id="{C2F16243-A872-F9E5-E955-715CB8892863}"/>
              </a:ext>
            </a:extLst>
          </p:cNvPr>
          <p:cNvGraphicFramePr/>
          <p:nvPr/>
        </p:nvGraphicFramePr>
        <p:xfrm>
          <a:off x="576072" y="2404535"/>
          <a:ext cx="5367528" cy="3146460"/>
        </p:xfrm>
        <a:graphic>
          <a:graphicData uri="http://schemas.openxmlformats.org/drawingml/2006/chart">
            <c:chart xmlns:c="http://schemas.openxmlformats.org/drawingml/2006/chart" xmlns:r="http://schemas.openxmlformats.org/officeDocument/2006/relationships" r:id="rId3"/>
          </a:graphicData>
        </a:graphic>
      </p:graphicFrame>
      <p:sp>
        <p:nvSpPr>
          <p:cNvPr id="60" name="TextBox 59">
            <a:extLst>
              <a:ext uri="{FF2B5EF4-FFF2-40B4-BE49-F238E27FC236}">
                <a16:creationId xmlns:a16="http://schemas.microsoft.com/office/drawing/2014/main" id="{DCD5CD5C-7E22-C6AF-6201-41B11FABC809}"/>
              </a:ext>
            </a:extLst>
          </p:cNvPr>
          <p:cNvSpPr txBox="1"/>
          <p:nvPr/>
        </p:nvSpPr>
        <p:spPr>
          <a:xfrm>
            <a:off x="5429233" y="2449344"/>
            <a:ext cx="528590" cy="338554"/>
          </a:xfrm>
          <a:prstGeom prst="rect">
            <a:avLst/>
          </a:prstGeom>
          <a:noFill/>
        </p:spPr>
        <p:txBody>
          <a:bodyPr wrap="square" lIns="0" rIns="0" rtlCol="0">
            <a:spAutoFit/>
          </a:bodyPr>
          <a:lstStyle/>
          <a:p>
            <a:pPr algn="ctr"/>
            <a:r>
              <a:rPr lang="en-US" sz="800" b="1" dirty="0">
                <a:latin typeface="+mj-lt"/>
              </a:rPr>
              <a:t>97-year period</a:t>
            </a:r>
          </a:p>
        </p:txBody>
      </p:sp>
      <p:sp>
        <p:nvSpPr>
          <p:cNvPr id="61" name="TextBox 60">
            <a:extLst>
              <a:ext uri="{FF2B5EF4-FFF2-40B4-BE49-F238E27FC236}">
                <a16:creationId xmlns:a16="http://schemas.microsoft.com/office/drawing/2014/main" id="{F1C5414E-3C30-842B-5028-82658F029B9B}"/>
              </a:ext>
            </a:extLst>
          </p:cNvPr>
          <p:cNvSpPr txBox="1"/>
          <p:nvPr/>
        </p:nvSpPr>
        <p:spPr>
          <a:xfrm>
            <a:off x="1121836" y="4900071"/>
            <a:ext cx="4018349" cy="284693"/>
          </a:xfrm>
          <a:prstGeom prst="rect">
            <a:avLst/>
          </a:prstGeom>
          <a:ln w="12700">
            <a:miter lim="400000"/>
          </a:ln>
        </p:spPr>
        <p:txBody>
          <a:bodyPr wrap="square" lIns="0" tIns="0" rIns="0" bIns="0" rtlCol="0">
            <a:spAutoFit/>
          </a:bodyPr>
          <a:lstStyle/>
          <a:p>
            <a:pPr algn="l">
              <a:spcAft>
                <a:spcPts val="300"/>
              </a:spcAft>
            </a:pPr>
            <a:r>
              <a:rPr lang="en-US" sz="800" dirty="0">
                <a:solidFill>
                  <a:schemeClr val="tx1">
                    <a:lumMod val="65000"/>
                    <a:lumOff val="35000"/>
                  </a:schemeClr>
                </a:solidFill>
                <a:latin typeface="+mn-lt"/>
              </a:rPr>
              <a:t>S&amp;P 500 price only (no dividends)		 </a:t>
            </a:r>
          </a:p>
          <a:p>
            <a:pPr algn="l">
              <a:spcAft>
                <a:spcPts val="300"/>
              </a:spcAft>
            </a:pPr>
            <a:r>
              <a:rPr lang="en-US" sz="800" dirty="0">
                <a:solidFill>
                  <a:schemeClr val="tx1">
                    <a:lumMod val="65000"/>
                    <a:lumOff val="35000"/>
                  </a:schemeClr>
                </a:solidFill>
                <a:latin typeface="+mn-lt"/>
              </a:rPr>
              <a:t>S&amp;P 500 dividend contribution to total return</a:t>
            </a:r>
          </a:p>
        </p:txBody>
      </p:sp>
      <p:sp>
        <p:nvSpPr>
          <p:cNvPr id="62" name="Rectangle 61">
            <a:extLst>
              <a:ext uri="{FF2B5EF4-FFF2-40B4-BE49-F238E27FC236}">
                <a16:creationId xmlns:a16="http://schemas.microsoft.com/office/drawing/2014/main" id="{5E4720A9-9A06-EAFE-1D2F-1B87AA3BBFD8}"/>
              </a:ext>
            </a:extLst>
          </p:cNvPr>
          <p:cNvSpPr/>
          <p:nvPr/>
        </p:nvSpPr>
        <p:spPr>
          <a:xfrm>
            <a:off x="980155" y="4906594"/>
            <a:ext cx="97520" cy="97520"/>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sp>
        <p:nvSpPr>
          <p:cNvPr id="63" name="Rectangle 62">
            <a:extLst>
              <a:ext uri="{FF2B5EF4-FFF2-40B4-BE49-F238E27FC236}">
                <a16:creationId xmlns:a16="http://schemas.microsoft.com/office/drawing/2014/main" id="{38C2D713-3F1B-0E51-0C06-1F6B76640E3B}"/>
              </a:ext>
            </a:extLst>
          </p:cNvPr>
          <p:cNvSpPr/>
          <p:nvPr/>
        </p:nvSpPr>
        <p:spPr>
          <a:xfrm>
            <a:off x="980155" y="5076222"/>
            <a:ext cx="97520" cy="97520"/>
          </a:xfrm>
          <a:prstGeom prst="rect">
            <a:avLst/>
          </a:prstGeom>
          <a:solidFill>
            <a:schemeClr val="accent1">
              <a:lumMod val="20000"/>
              <a:lumOff val="80000"/>
            </a:schemeClr>
          </a:solidFill>
          <a:ln w="12700" cap="flat">
            <a:solidFill>
              <a:schemeClr val="accent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sp>
        <p:nvSpPr>
          <p:cNvPr id="64" name="Rectangle 63">
            <a:extLst>
              <a:ext uri="{FF2B5EF4-FFF2-40B4-BE49-F238E27FC236}">
                <a16:creationId xmlns:a16="http://schemas.microsoft.com/office/drawing/2014/main" id="{6EA63774-54B3-4A4E-D6EB-3485ACD3D39A}"/>
              </a:ext>
            </a:extLst>
          </p:cNvPr>
          <p:cNvSpPr/>
          <p:nvPr/>
        </p:nvSpPr>
        <p:spPr>
          <a:xfrm>
            <a:off x="710909" y="2611315"/>
            <a:ext cx="140677" cy="2799036"/>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sp>
        <p:nvSpPr>
          <p:cNvPr id="65" name="TextBox 64">
            <a:extLst>
              <a:ext uri="{FF2B5EF4-FFF2-40B4-BE49-F238E27FC236}">
                <a16:creationId xmlns:a16="http://schemas.microsoft.com/office/drawing/2014/main" id="{00C49C1A-E4CA-2878-CFD4-73974FE41845}"/>
              </a:ext>
            </a:extLst>
          </p:cNvPr>
          <p:cNvSpPr txBox="1"/>
          <p:nvPr/>
        </p:nvSpPr>
        <p:spPr>
          <a:xfrm>
            <a:off x="577195" y="2409945"/>
            <a:ext cx="248371" cy="123111"/>
          </a:xfrm>
          <a:prstGeom prst="rect">
            <a:avLst/>
          </a:prstGeom>
          <a:solidFill>
            <a:srgbClr val="FFFFFF"/>
          </a:solidFill>
          <a:ln w="12700">
            <a:miter lim="400000"/>
          </a:ln>
        </p:spPr>
        <p:txBody>
          <a:bodyPr wrap="square" lIns="0" tIns="0" rIns="0" bIns="0" rtlCol="0">
            <a:spAutoFit/>
          </a:bodyPr>
          <a:lstStyle/>
          <a:p>
            <a:r>
              <a:rPr lang="en-US" sz="800" dirty="0">
                <a:solidFill>
                  <a:schemeClr val="tx1">
                    <a:lumMod val="65000"/>
                    <a:lumOff val="35000"/>
                  </a:schemeClr>
                </a:solidFill>
                <a:latin typeface="+mn-lt"/>
              </a:rPr>
              <a:t>20%</a:t>
            </a:r>
          </a:p>
        </p:txBody>
      </p:sp>
      <p:sp>
        <p:nvSpPr>
          <p:cNvPr id="66" name="TextBox 65">
            <a:extLst>
              <a:ext uri="{FF2B5EF4-FFF2-40B4-BE49-F238E27FC236}">
                <a16:creationId xmlns:a16="http://schemas.microsoft.com/office/drawing/2014/main" id="{DB76726C-B1E9-7443-BC85-F9F2F35F984F}"/>
              </a:ext>
            </a:extLst>
          </p:cNvPr>
          <p:cNvSpPr txBox="1"/>
          <p:nvPr/>
        </p:nvSpPr>
        <p:spPr>
          <a:xfrm>
            <a:off x="3959849" y="4484939"/>
            <a:ext cx="412750" cy="212366"/>
          </a:xfrm>
          <a:prstGeom prst="rect">
            <a:avLst/>
          </a:prstGeom>
          <a:solidFill>
            <a:srgbClr val="FFFFFF"/>
          </a:solidFill>
          <a:ln w="12700">
            <a:miter lim="400000"/>
          </a:ln>
        </p:spPr>
        <p:txBody>
          <a:bodyPr wrap="square" lIns="0" tIns="27432" rIns="0" bIns="45720" rtlCol="0">
            <a:spAutoFit/>
          </a:bodyPr>
          <a:lstStyle/>
          <a:p>
            <a:r>
              <a:rPr lang="en-US" sz="900" b="1" dirty="0">
                <a:solidFill>
                  <a:schemeClr val="tx1"/>
                </a:solidFill>
                <a:latin typeface="+mn-lt"/>
              </a:rPr>
              <a:t>N/A*</a:t>
            </a:r>
          </a:p>
        </p:txBody>
      </p:sp>
      <p:sp>
        <p:nvSpPr>
          <p:cNvPr id="67" name="TextBox 66">
            <a:extLst>
              <a:ext uri="{FF2B5EF4-FFF2-40B4-BE49-F238E27FC236}">
                <a16:creationId xmlns:a16="http://schemas.microsoft.com/office/drawing/2014/main" id="{151151BD-B4EB-FEE2-2888-2BA425101F36}"/>
              </a:ext>
            </a:extLst>
          </p:cNvPr>
          <p:cNvSpPr txBox="1"/>
          <p:nvPr/>
        </p:nvSpPr>
        <p:spPr>
          <a:xfrm>
            <a:off x="980155" y="4097223"/>
            <a:ext cx="339281" cy="212366"/>
          </a:xfrm>
          <a:prstGeom prst="rect">
            <a:avLst/>
          </a:prstGeom>
          <a:noFill/>
          <a:ln w="12700">
            <a:miter lim="400000"/>
          </a:ln>
        </p:spPr>
        <p:txBody>
          <a:bodyPr wrap="square" lIns="0" tIns="27432" rIns="0" bIns="45720" rtlCol="0">
            <a:spAutoFit/>
          </a:bodyPr>
          <a:lstStyle/>
          <a:p>
            <a:r>
              <a:rPr lang="en-US" sz="900" b="1" dirty="0">
                <a:solidFill>
                  <a:schemeClr val="tx1"/>
                </a:solidFill>
                <a:latin typeface="+mn-lt"/>
              </a:rPr>
              <a:t>66%</a:t>
            </a:r>
          </a:p>
        </p:txBody>
      </p:sp>
      <p:sp>
        <p:nvSpPr>
          <p:cNvPr id="68" name="TextBox 67">
            <a:extLst>
              <a:ext uri="{FF2B5EF4-FFF2-40B4-BE49-F238E27FC236}">
                <a16:creationId xmlns:a16="http://schemas.microsoft.com/office/drawing/2014/main" id="{9F00EFCF-F8A7-8702-DE24-C2D3ABA3FE28}"/>
              </a:ext>
            </a:extLst>
          </p:cNvPr>
          <p:cNvSpPr txBox="1"/>
          <p:nvPr/>
        </p:nvSpPr>
        <p:spPr>
          <a:xfrm>
            <a:off x="1471836" y="4145124"/>
            <a:ext cx="339281" cy="212366"/>
          </a:xfrm>
          <a:prstGeom prst="rect">
            <a:avLst/>
          </a:prstGeom>
          <a:noFill/>
          <a:ln w="12700">
            <a:miter lim="400000"/>
          </a:ln>
        </p:spPr>
        <p:txBody>
          <a:bodyPr wrap="square" lIns="0" tIns="27432" rIns="0" bIns="45720" rtlCol="0">
            <a:spAutoFit/>
          </a:bodyPr>
          <a:lstStyle/>
          <a:p>
            <a:r>
              <a:rPr lang="en-US" sz="900" b="1" dirty="0">
                <a:solidFill>
                  <a:schemeClr val="tx1"/>
                </a:solidFill>
                <a:latin typeface="+mn-lt"/>
              </a:rPr>
              <a:t>27%</a:t>
            </a:r>
          </a:p>
        </p:txBody>
      </p:sp>
      <p:sp>
        <p:nvSpPr>
          <p:cNvPr id="69" name="TextBox 68">
            <a:extLst>
              <a:ext uri="{FF2B5EF4-FFF2-40B4-BE49-F238E27FC236}">
                <a16:creationId xmlns:a16="http://schemas.microsoft.com/office/drawing/2014/main" id="{498D40E2-FC4C-DA3C-E5C2-ED62CE3DA762}"/>
              </a:ext>
            </a:extLst>
          </p:cNvPr>
          <p:cNvSpPr txBox="1"/>
          <p:nvPr/>
        </p:nvSpPr>
        <p:spPr>
          <a:xfrm>
            <a:off x="1989515" y="4328804"/>
            <a:ext cx="339281" cy="212366"/>
          </a:xfrm>
          <a:prstGeom prst="rect">
            <a:avLst/>
          </a:prstGeom>
          <a:noFill/>
          <a:ln w="12700">
            <a:miter lim="400000"/>
          </a:ln>
        </p:spPr>
        <p:txBody>
          <a:bodyPr wrap="square" lIns="0" tIns="27432" rIns="0" bIns="45720" rtlCol="0">
            <a:spAutoFit/>
          </a:bodyPr>
          <a:lstStyle/>
          <a:p>
            <a:r>
              <a:rPr lang="en-US" sz="900" b="1" dirty="0">
                <a:solidFill>
                  <a:schemeClr val="tx1"/>
                </a:solidFill>
                <a:latin typeface="+mn-lt"/>
              </a:rPr>
              <a:t>42%</a:t>
            </a:r>
          </a:p>
        </p:txBody>
      </p:sp>
      <p:sp>
        <p:nvSpPr>
          <p:cNvPr id="70" name="TextBox 69">
            <a:extLst>
              <a:ext uri="{FF2B5EF4-FFF2-40B4-BE49-F238E27FC236}">
                <a16:creationId xmlns:a16="http://schemas.microsoft.com/office/drawing/2014/main" id="{03F07EF8-5933-D68A-05FD-E548CB52B6F9}"/>
              </a:ext>
            </a:extLst>
          </p:cNvPr>
          <p:cNvSpPr txBox="1"/>
          <p:nvPr/>
        </p:nvSpPr>
        <p:spPr>
          <a:xfrm>
            <a:off x="2493732" y="4224902"/>
            <a:ext cx="339281" cy="212366"/>
          </a:xfrm>
          <a:prstGeom prst="rect">
            <a:avLst/>
          </a:prstGeom>
          <a:noFill/>
          <a:ln w="12700">
            <a:miter lim="400000"/>
          </a:ln>
        </p:spPr>
        <p:txBody>
          <a:bodyPr wrap="square" lIns="0" tIns="27432" rIns="0" bIns="45720" rtlCol="0">
            <a:spAutoFit/>
          </a:bodyPr>
          <a:lstStyle/>
          <a:p>
            <a:r>
              <a:rPr lang="en-US" sz="900" b="1" dirty="0">
                <a:solidFill>
                  <a:schemeClr val="tx1"/>
                </a:solidFill>
                <a:latin typeface="+mn-lt"/>
              </a:rPr>
              <a:t>72%</a:t>
            </a:r>
          </a:p>
        </p:txBody>
      </p:sp>
      <p:sp>
        <p:nvSpPr>
          <p:cNvPr id="71" name="TextBox 70">
            <a:extLst>
              <a:ext uri="{FF2B5EF4-FFF2-40B4-BE49-F238E27FC236}">
                <a16:creationId xmlns:a16="http://schemas.microsoft.com/office/drawing/2014/main" id="{EEAEDD7B-913E-AE92-C500-C2696FACE1D6}"/>
              </a:ext>
            </a:extLst>
          </p:cNvPr>
          <p:cNvSpPr txBox="1"/>
          <p:nvPr/>
        </p:nvSpPr>
        <p:spPr>
          <a:xfrm>
            <a:off x="2996958" y="4224902"/>
            <a:ext cx="339281" cy="212366"/>
          </a:xfrm>
          <a:prstGeom prst="rect">
            <a:avLst/>
          </a:prstGeom>
          <a:noFill/>
          <a:ln w="12700">
            <a:miter lim="400000"/>
          </a:ln>
        </p:spPr>
        <p:txBody>
          <a:bodyPr wrap="square" lIns="0" tIns="27432" rIns="0" bIns="45720" rtlCol="0">
            <a:spAutoFit/>
          </a:bodyPr>
          <a:lstStyle/>
          <a:p>
            <a:r>
              <a:rPr lang="en-US" sz="900" b="1" dirty="0">
                <a:solidFill>
                  <a:schemeClr val="tx1"/>
                </a:solidFill>
                <a:latin typeface="+mn-lt"/>
              </a:rPr>
              <a:t>25%</a:t>
            </a:r>
          </a:p>
        </p:txBody>
      </p:sp>
      <p:sp>
        <p:nvSpPr>
          <p:cNvPr id="72" name="TextBox 71">
            <a:extLst>
              <a:ext uri="{FF2B5EF4-FFF2-40B4-BE49-F238E27FC236}">
                <a16:creationId xmlns:a16="http://schemas.microsoft.com/office/drawing/2014/main" id="{E8E5EF9B-1317-E330-8E13-B8ED65D39646}"/>
              </a:ext>
            </a:extLst>
          </p:cNvPr>
          <p:cNvSpPr txBox="1"/>
          <p:nvPr/>
        </p:nvSpPr>
        <p:spPr>
          <a:xfrm>
            <a:off x="3515628" y="4416415"/>
            <a:ext cx="339281" cy="212366"/>
          </a:xfrm>
          <a:prstGeom prst="rect">
            <a:avLst/>
          </a:prstGeom>
          <a:noFill/>
          <a:ln w="12700">
            <a:miter lim="400000"/>
          </a:ln>
        </p:spPr>
        <p:txBody>
          <a:bodyPr wrap="square" lIns="0" tIns="27432" rIns="0" bIns="45720" rtlCol="0">
            <a:spAutoFit/>
          </a:bodyPr>
          <a:lstStyle/>
          <a:p>
            <a:r>
              <a:rPr lang="en-US" sz="900" b="1" dirty="0">
                <a:solidFill>
                  <a:schemeClr val="tx1"/>
                </a:solidFill>
                <a:latin typeface="+mn-lt"/>
              </a:rPr>
              <a:t>14%</a:t>
            </a:r>
          </a:p>
        </p:txBody>
      </p:sp>
      <p:sp>
        <p:nvSpPr>
          <p:cNvPr id="73" name="TextBox 72">
            <a:extLst>
              <a:ext uri="{FF2B5EF4-FFF2-40B4-BE49-F238E27FC236}">
                <a16:creationId xmlns:a16="http://schemas.microsoft.com/office/drawing/2014/main" id="{ED265CD1-4412-FA65-52C3-B651785E97A2}"/>
              </a:ext>
            </a:extLst>
          </p:cNvPr>
          <p:cNvSpPr txBox="1"/>
          <p:nvPr/>
        </p:nvSpPr>
        <p:spPr>
          <a:xfrm>
            <a:off x="4504831" y="4481508"/>
            <a:ext cx="339281" cy="212366"/>
          </a:xfrm>
          <a:prstGeom prst="rect">
            <a:avLst/>
          </a:prstGeom>
          <a:noFill/>
          <a:ln w="12700">
            <a:miter lim="400000"/>
          </a:ln>
        </p:spPr>
        <p:txBody>
          <a:bodyPr wrap="square" lIns="0" tIns="27432" rIns="0" bIns="45720" rtlCol="0">
            <a:spAutoFit/>
          </a:bodyPr>
          <a:lstStyle/>
          <a:p>
            <a:r>
              <a:rPr lang="en-US" sz="900" b="1" dirty="0">
                <a:solidFill>
                  <a:schemeClr val="tx1"/>
                </a:solidFill>
                <a:latin typeface="+mn-lt"/>
              </a:rPr>
              <a:t>16%</a:t>
            </a:r>
          </a:p>
        </p:txBody>
      </p:sp>
      <p:sp>
        <p:nvSpPr>
          <p:cNvPr id="74" name="TextBox 73">
            <a:extLst>
              <a:ext uri="{FF2B5EF4-FFF2-40B4-BE49-F238E27FC236}">
                <a16:creationId xmlns:a16="http://schemas.microsoft.com/office/drawing/2014/main" id="{A54FD509-17A3-5881-E8E6-746FB628E69C}"/>
              </a:ext>
            </a:extLst>
          </p:cNvPr>
          <p:cNvSpPr txBox="1"/>
          <p:nvPr/>
        </p:nvSpPr>
        <p:spPr>
          <a:xfrm>
            <a:off x="5013753" y="4504784"/>
            <a:ext cx="339281" cy="212366"/>
          </a:xfrm>
          <a:prstGeom prst="rect">
            <a:avLst/>
          </a:prstGeom>
          <a:noFill/>
          <a:ln w="12700">
            <a:miter lim="400000"/>
          </a:ln>
        </p:spPr>
        <p:txBody>
          <a:bodyPr wrap="square" lIns="0" tIns="27432" rIns="0" bIns="45720" rtlCol="0">
            <a:spAutoFit/>
          </a:bodyPr>
          <a:lstStyle/>
          <a:p>
            <a:r>
              <a:rPr lang="en-US" sz="900" b="1" dirty="0">
                <a:solidFill>
                  <a:schemeClr val="tx1"/>
                </a:solidFill>
                <a:latin typeface="+mn-lt"/>
              </a:rPr>
              <a:t>14%</a:t>
            </a:r>
          </a:p>
        </p:txBody>
      </p:sp>
      <p:sp>
        <p:nvSpPr>
          <p:cNvPr id="75" name="TextBox 74">
            <a:extLst>
              <a:ext uri="{FF2B5EF4-FFF2-40B4-BE49-F238E27FC236}">
                <a16:creationId xmlns:a16="http://schemas.microsoft.com/office/drawing/2014/main" id="{187CDA68-DC3B-5601-57CC-00712A690747}"/>
              </a:ext>
            </a:extLst>
          </p:cNvPr>
          <p:cNvSpPr txBox="1"/>
          <p:nvPr/>
        </p:nvSpPr>
        <p:spPr>
          <a:xfrm>
            <a:off x="5524373" y="4284540"/>
            <a:ext cx="339281" cy="212366"/>
          </a:xfrm>
          <a:prstGeom prst="rect">
            <a:avLst/>
          </a:prstGeom>
          <a:noFill/>
          <a:ln w="12700">
            <a:miter lim="400000"/>
          </a:ln>
        </p:spPr>
        <p:txBody>
          <a:bodyPr wrap="square" lIns="0" tIns="27432" rIns="0" bIns="45720" rtlCol="0">
            <a:spAutoFit/>
          </a:bodyPr>
          <a:lstStyle/>
          <a:p>
            <a:r>
              <a:rPr lang="en-US" sz="900" b="1" dirty="0">
                <a:solidFill>
                  <a:schemeClr val="tx1"/>
                </a:solidFill>
                <a:latin typeface="+mn-lt"/>
              </a:rPr>
              <a:t>37%</a:t>
            </a:r>
          </a:p>
        </p:txBody>
      </p:sp>
      <p:graphicFrame>
        <p:nvGraphicFramePr>
          <p:cNvPr id="76" name="Chart 75">
            <a:extLst>
              <a:ext uri="{FF2B5EF4-FFF2-40B4-BE49-F238E27FC236}">
                <a16:creationId xmlns:a16="http://schemas.microsoft.com/office/drawing/2014/main" id="{C67F2381-95F0-67EA-9E20-B86AB90E6B09}"/>
              </a:ext>
            </a:extLst>
          </p:cNvPr>
          <p:cNvGraphicFramePr/>
          <p:nvPr/>
        </p:nvGraphicFramePr>
        <p:xfrm>
          <a:off x="6365943" y="2133613"/>
          <a:ext cx="5367527" cy="3634561"/>
        </p:xfrm>
        <a:graphic>
          <a:graphicData uri="http://schemas.openxmlformats.org/drawingml/2006/chart">
            <c:chart xmlns:c="http://schemas.openxmlformats.org/drawingml/2006/chart" xmlns:r="http://schemas.openxmlformats.org/officeDocument/2006/relationships" r:id="rId4"/>
          </a:graphicData>
        </a:graphic>
      </p:graphicFrame>
      <p:sp>
        <p:nvSpPr>
          <p:cNvPr id="77" name="TextBox 12">
            <a:extLst>
              <a:ext uri="{FF2B5EF4-FFF2-40B4-BE49-F238E27FC236}">
                <a16:creationId xmlns:a16="http://schemas.microsoft.com/office/drawing/2014/main" id="{4D12457D-4AB0-DD1D-E747-14F771EA02A9}"/>
              </a:ext>
            </a:extLst>
          </p:cNvPr>
          <p:cNvSpPr txBox="1"/>
          <p:nvPr/>
        </p:nvSpPr>
        <p:spPr>
          <a:xfrm>
            <a:off x="11016771" y="3447644"/>
            <a:ext cx="702411" cy="363176"/>
          </a:xfrm>
          <a:prstGeom prst="rect">
            <a:avLst/>
          </a:prstGeom>
          <a:solidFill>
            <a:schemeClr val="bg1"/>
          </a:solidFill>
          <a:ln w="12700">
            <a:miter lim="400000"/>
          </a:ln>
        </p:spPr>
        <p:txBody>
          <a:bodyPr wrap="square" lIns="91440" tIns="27432" rIns="0" bIns="27432" rtlCol="0" anchor="ctr" anchorCtr="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1pPr>
            <a:lvl2pPr marL="0" marR="0" indent="17145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2pPr>
            <a:lvl3pPr marL="0" marR="0" indent="34290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3pPr>
            <a:lvl4pPr marL="0" marR="0" indent="51435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4pPr>
            <a:lvl5pPr marL="0" marR="0" indent="68580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5pPr>
            <a:lvl6pPr marL="0" marR="0" indent="85725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6pPr>
            <a:lvl7pPr marL="0" marR="0" indent="102870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7pPr>
            <a:lvl8pPr marL="0" marR="0" indent="120015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8pPr>
            <a:lvl9pPr marL="0" marR="0" indent="137160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9pPr>
          </a:lstStyle>
          <a:p>
            <a:pPr algn="l"/>
            <a:r>
              <a:rPr lang="en-US" sz="1000" b="1" dirty="0">
                <a:solidFill>
                  <a:schemeClr val="accent6"/>
                </a:solidFill>
                <a:latin typeface="+mn-lt"/>
              </a:rPr>
              <a:t>–13.0% </a:t>
            </a:r>
            <a:r>
              <a:rPr lang="en-US" sz="1000" dirty="0">
                <a:solidFill>
                  <a:schemeClr val="tx1">
                    <a:lumMod val="65000"/>
                    <a:lumOff val="35000"/>
                  </a:schemeClr>
                </a:solidFill>
                <a:latin typeface="+mn-lt"/>
              </a:rPr>
              <a:t>average</a:t>
            </a:r>
            <a:r>
              <a:rPr lang="en-US" sz="1000" b="1" dirty="0">
                <a:solidFill>
                  <a:schemeClr val="accent6"/>
                </a:solidFill>
                <a:latin typeface="+mn-lt"/>
              </a:rPr>
              <a:t> </a:t>
            </a:r>
          </a:p>
        </p:txBody>
      </p:sp>
    </p:spTree>
    <p:extLst>
      <p:ext uri="{BB962C8B-B14F-4D97-AF65-F5344CB8AC3E}">
        <p14:creationId xmlns:p14="http://schemas.microsoft.com/office/powerpoint/2010/main" val="152935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riangle 4">
            <a:extLst>
              <a:ext uri="{FF2B5EF4-FFF2-40B4-BE49-F238E27FC236}">
                <a16:creationId xmlns:a16="http://schemas.microsoft.com/office/drawing/2014/main" id="{6A45ADD6-8D96-C148-45AA-155909C58702}"/>
              </a:ext>
            </a:extLst>
          </p:cNvPr>
          <p:cNvSpPr/>
          <p:nvPr/>
        </p:nvSpPr>
        <p:spPr>
          <a:xfrm rot="10800000">
            <a:off x="687425" y="275537"/>
            <a:ext cx="213360" cy="86880"/>
          </a:xfrm>
          <a:prstGeom prst="triangle">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sp>
        <p:nvSpPr>
          <p:cNvPr id="8" name="TextBox 7">
            <a:extLst>
              <a:ext uri="{FF2B5EF4-FFF2-40B4-BE49-F238E27FC236}">
                <a16:creationId xmlns:a16="http://schemas.microsoft.com/office/drawing/2014/main" id="{6C112C09-0FCC-8099-B8A5-B12D1EE7764D}"/>
              </a:ext>
            </a:extLst>
          </p:cNvPr>
          <p:cNvSpPr txBox="1"/>
          <p:nvPr/>
        </p:nvSpPr>
        <p:spPr>
          <a:xfrm>
            <a:off x="567279" y="107390"/>
            <a:ext cx="1127241" cy="153888"/>
          </a:xfrm>
          <a:prstGeom prst="rect">
            <a:avLst/>
          </a:prstGeom>
          <a:ln w="12700">
            <a:miter lim="400000"/>
          </a:ln>
        </p:spPr>
        <p:txBody>
          <a:bodyPr wrap="square" lIns="0" tIns="0" rIns="0" bIns="0" rtlCol="0">
            <a:spAutoFit/>
          </a:bodyPr>
          <a:lstStyle/>
          <a:p>
            <a:pPr algn="l"/>
            <a:r>
              <a:rPr lang="en-US" sz="1000" b="1" spc="170" dirty="0">
                <a:latin typeface="+mn-lt"/>
              </a:rPr>
              <a:t>DIVIDENDS</a:t>
            </a:r>
          </a:p>
        </p:txBody>
      </p:sp>
      <p:sp>
        <p:nvSpPr>
          <p:cNvPr id="21" name="Slide Number Placeholder 3">
            <a:extLst>
              <a:ext uri="{FF2B5EF4-FFF2-40B4-BE49-F238E27FC236}">
                <a16:creationId xmlns:a16="http://schemas.microsoft.com/office/drawing/2014/main" id="{6D8F7010-97D5-064F-A149-3258748D2146}"/>
              </a:ext>
            </a:extLst>
          </p:cNvPr>
          <p:cNvSpPr>
            <a:spLocks noGrp="1"/>
          </p:cNvSpPr>
          <p:nvPr>
            <p:ph type="sldNum" sz="quarter" idx="11"/>
          </p:nvPr>
        </p:nvSpPr>
        <p:spPr/>
        <p:txBody>
          <a:bodyPr/>
          <a:lstStyle/>
          <a:p>
            <a:pPr lvl="0"/>
            <a:fld id="{86CB4B4D-7CA3-9044-876B-883B54F8677D}" type="slidenum">
              <a:rPr lang="en-US" noProof="0" smtClean="0">
                <a:sym typeface="Avenir Next LT Com Regular"/>
              </a:rPr>
              <a:pPr lvl="0"/>
              <a:t>9</a:t>
            </a:fld>
            <a:endParaRPr lang="en-US" noProof="0" dirty="0">
              <a:sym typeface="Avenir Next LT Com Regular"/>
            </a:endParaRPr>
          </a:p>
        </p:txBody>
      </p:sp>
      <p:sp>
        <p:nvSpPr>
          <p:cNvPr id="12" name="Text Placeholder 5">
            <a:extLst>
              <a:ext uri="{FF2B5EF4-FFF2-40B4-BE49-F238E27FC236}">
                <a16:creationId xmlns:a16="http://schemas.microsoft.com/office/drawing/2014/main" id="{BDAE43D4-0603-4FE0-0219-9B131CD7479A}"/>
              </a:ext>
            </a:extLst>
          </p:cNvPr>
          <p:cNvSpPr>
            <a:spLocks noGrp="1"/>
          </p:cNvSpPr>
          <p:nvPr>
            <p:ph type="body" sz="quarter" idx="15"/>
          </p:nvPr>
        </p:nvSpPr>
        <p:spPr/>
        <p:txBody>
          <a:bodyPr/>
          <a:lstStyle/>
          <a:p>
            <a:r>
              <a:rPr lang="en-US" b="0" i="0" dirty="0">
                <a:effectLst/>
                <a:latin typeface="+mn-lt"/>
              </a:rPr>
              <a:t>Think dividends for risk-adjusted returns</a:t>
            </a:r>
            <a:endParaRPr lang="en-IN" dirty="0">
              <a:latin typeface="+mn-lt"/>
            </a:endParaRPr>
          </a:p>
        </p:txBody>
      </p:sp>
      <p:sp>
        <p:nvSpPr>
          <p:cNvPr id="7" name="Title 6">
            <a:extLst>
              <a:ext uri="{FF2B5EF4-FFF2-40B4-BE49-F238E27FC236}">
                <a16:creationId xmlns:a16="http://schemas.microsoft.com/office/drawing/2014/main" id="{7C57E2BC-55A9-1DE5-C355-8BF2EA7BA1C0}"/>
              </a:ext>
            </a:extLst>
          </p:cNvPr>
          <p:cNvSpPr>
            <a:spLocks noGrp="1"/>
          </p:cNvSpPr>
          <p:nvPr>
            <p:ph type="title"/>
          </p:nvPr>
        </p:nvSpPr>
        <p:spPr/>
        <p:txBody>
          <a:bodyPr/>
          <a:lstStyle/>
          <a:p>
            <a:r>
              <a:rPr lang="en-US" i="0" dirty="0">
                <a:effectLst/>
                <a:latin typeface="+mn-lt"/>
              </a:rPr>
              <a:t>Attractive yields exist around the globe</a:t>
            </a:r>
            <a:br>
              <a:rPr lang="en-US" i="0" dirty="0">
                <a:effectLst/>
                <a:latin typeface="+mn-lt"/>
              </a:rPr>
            </a:br>
            <a:endParaRPr lang="en-US" dirty="0">
              <a:latin typeface="+mn-lt"/>
            </a:endParaRPr>
          </a:p>
        </p:txBody>
      </p:sp>
      <p:sp>
        <p:nvSpPr>
          <p:cNvPr id="39" name="Text Placeholder 5">
            <a:extLst>
              <a:ext uri="{FF2B5EF4-FFF2-40B4-BE49-F238E27FC236}">
                <a16:creationId xmlns:a16="http://schemas.microsoft.com/office/drawing/2014/main" id="{ACA63ACF-FBE2-4EB2-6677-C57A918BD317}"/>
              </a:ext>
            </a:extLst>
          </p:cNvPr>
          <p:cNvSpPr txBox="1">
            <a:spLocks/>
          </p:cNvSpPr>
          <p:nvPr/>
        </p:nvSpPr>
        <p:spPr>
          <a:xfrm>
            <a:off x="571500" y="1722738"/>
            <a:ext cx="4372475" cy="542232"/>
          </a:xfrm>
          <a:prstGeom prst="rect">
            <a:avLst/>
          </a:prstGeom>
          <a:ln w="12700">
            <a:miter lim="400000"/>
          </a:ln>
          <a:extLst>
            <a:ext uri="{C572A759-6A51-4108-AA02-DFA0A04FC94B}">
              <ma14:wrappingTextBoxFlag xmlns="" xmlns:ma14="http://schemas.microsoft.com/office/mac/drawingml/2011/main" val="1"/>
            </a:ext>
          </a:extLst>
        </p:spPr>
        <p:txBody>
          <a:bodyPr lIns="0" tIns="0" rIns="0" bIns="0">
            <a:noAutofit/>
          </a:bodyPr>
          <a:lstStyle>
            <a:lvl1pPr marL="0" marR="0" indent="0" algn="l" defTabSz="228600" rtl="0" eaLnBrk="1" latinLnBrk="0" hangingPunct="1">
              <a:lnSpc>
                <a:spcPct val="100000"/>
              </a:lnSpc>
              <a:spcBef>
                <a:spcPts val="0"/>
              </a:spcBef>
              <a:spcAft>
                <a:spcPts val="1800"/>
              </a:spcAft>
              <a:buClrTx/>
              <a:buSzTx/>
              <a:buFont typeface="AvenirNext LT Com Medium" panose="020B0803020202020204" pitchFamily="34" charset="0"/>
              <a:buNone/>
              <a:tabLst/>
              <a:defRPr lang="en-US" sz="1800" b="1" i="0" u="none" strike="noStrike" cap="none" spc="0" baseline="0" dirty="0">
                <a:ln>
                  <a:noFill/>
                </a:ln>
                <a:solidFill>
                  <a:schemeClr val="accent1"/>
                </a:solidFill>
                <a:uFillTx/>
                <a:latin typeface="AvenirNext LT Com Regular" panose="020B0503020202020204" pitchFamily="34" charset="0"/>
                <a:ea typeface="+mn-ea"/>
                <a:cs typeface="+mn-cs"/>
                <a:sym typeface="Avenir Next LT Com Regular"/>
              </a:defRPr>
            </a:lvl1pPr>
            <a:lvl2pPr marL="284162" marR="0" indent="0" algn="l" defTabSz="228600" rtl="0" eaLnBrk="1" latinLnBrk="0" hangingPunct="1">
              <a:lnSpc>
                <a:spcPct val="100000"/>
              </a:lnSpc>
              <a:spcBef>
                <a:spcPts val="0"/>
              </a:spcBef>
              <a:spcAft>
                <a:spcPts val="1800"/>
              </a:spcAft>
              <a:buClrTx/>
              <a:buSzTx/>
              <a:buFont typeface="Arial" panose="020B0604020202020204" pitchFamily="34" charset="0"/>
              <a:buNone/>
              <a:tabLst/>
              <a:defRPr sz="1800" b="0" i="0" u="none" strike="noStrike" cap="none" spc="0" baseline="0">
                <a:ln>
                  <a:noFill/>
                </a:ln>
                <a:solidFill>
                  <a:srgbClr val="000000"/>
                </a:solidFill>
                <a:uFillTx/>
                <a:latin typeface="AvenirNext LT Com Regular" panose="020B0503020202020204" pitchFamily="34" charset="0"/>
                <a:ea typeface="AvenirNext LT Com Regular" panose="020B0503020202020204" pitchFamily="34" charset="0"/>
                <a:cs typeface="AvenirNext LT Com Regular" panose="020B0503020202020204" pitchFamily="34" charset="0"/>
                <a:sym typeface="Avenir Next LT Com Regular"/>
              </a:defRPr>
            </a:lvl2pPr>
            <a:lvl3pPr marL="569913" marR="0" indent="0" algn="l" defTabSz="228600" rtl="0" eaLnBrk="1" latinLnBrk="0" hangingPunct="1">
              <a:lnSpc>
                <a:spcPct val="100000"/>
              </a:lnSpc>
              <a:spcBef>
                <a:spcPts val="0"/>
              </a:spcBef>
              <a:spcAft>
                <a:spcPts val="1800"/>
              </a:spcAft>
              <a:buClrTx/>
              <a:buSzTx/>
              <a:buFont typeface="Arial" panose="020B0604020202020204" pitchFamily="34" charset="0"/>
              <a:buNone/>
              <a:tabLst/>
              <a:defRPr sz="1600" b="0" i="0" u="none" strike="noStrike" cap="none" spc="0" baseline="0">
                <a:ln>
                  <a:noFill/>
                </a:ln>
                <a:solidFill>
                  <a:srgbClr val="000000"/>
                </a:solidFill>
                <a:uFillTx/>
                <a:latin typeface="AvenirNext LT Com Regular" panose="020B0503020202020204" pitchFamily="34" charset="0"/>
                <a:ea typeface="AvenirNext LT Com Regular" panose="020B0503020202020204" pitchFamily="34" charset="0"/>
                <a:cs typeface="AvenirNext LT Com Regular" panose="020B0503020202020204" pitchFamily="34" charset="0"/>
                <a:sym typeface="Avenir Next LT Com Regular"/>
              </a:defRPr>
            </a:lvl3pPr>
            <a:lvl4pPr marL="0" marR="0" indent="342900" algn="l" defTabSz="228600" rtl="0" eaLnBrk="1" latinLnBrk="0" hangingPunct="1">
              <a:lnSpc>
                <a:spcPct val="100000"/>
              </a:lnSpc>
              <a:spcBef>
                <a:spcPts val="0"/>
              </a:spcBef>
              <a:spcAft>
                <a:spcPts val="1800"/>
              </a:spcAft>
              <a:buClrTx/>
              <a:buSzTx/>
              <a:buFontTx/>
              <a:buNone/>
              <a:tabLst/>
              <a:defRPr sz="1600" b="0" i="0" u="none" strike="noStrike" cap="none" spc="0" baseline="0">
                <a:ln>
                  <a:noFill/>
                </a:ln>
                <a:solidFill>
                  <a:srgbClr val="000000"/>
                </a:solidFill>
                <a:uFillTx/>
                <a:latin typeface="AvenirNext LT Com Regular" panose="020B0503020202020204" pitchFamily="34" charset="0"/>
                <a:ea typeface="AvenirNext LT Com Regular" panose="020B0503020202020204" pitchFamily="34" charset="0"/>
                <a:cs typeface="AvenirNext LT Com Regular" panose="020B0503020202020204" pitchFamily="34" charset="0"/>
                <a:sym typeface="Avenir Next LT Com Regular"/>
              </a:defRPr>
            </a:lvl4pPr>
            <a:lvl5pPr marL="0" marR="0" indent="457200" algn="l" defTabSz="228600" rtl="0" eaLnBrk="1" latinLnBrk="0" hangingPunct="1">
              <a:lnSpc>
                <a:spcPct val="100000"/>
              </a:lnSpc>
              <a:spcBef>
                <a:spcPts val="0"/>
              </a:spcBef>
              <a:spcAft>
                <a:spcPts val="1800"/>
              </a:spcAft>
              <a:buClrTx/>
              <a:buSzTx/>
              <a:buFontTx/>
              <a:buNone/>
              <a:tabLst/>
              <a:defRPr sz="1600" b="0" i="0" u="none" strike="noStrike" cap="none" spc="0" baseline="0">
                <a:ln>
                  <a:noFill/>
                </a:ln>
                <a:solidFill>
                  <a:srgbClr val="000000"/>
                </a:solidFill>
                <a:uFillTx/>
                <a:latin typeface="AvenirNext LT Com Regular" panose="020B0503020202020204" pitchFamily="34" charset="0"/>
                <a:ea typeface="AvenirNext LT Com Regular" panose="020B0503020202020204" pitchFamily="34" charset="0"/>
                <a:cs typeface="AvenirNext LT Com Regular" panose="020B0503020202020204" pitchFamily="34" charset="0"/>
                <a:sym typeface="Avenir Next LT Com Regular"/>
              </a:defRPr>
            </a:lvl5pPr>
            <a:lvl6pPr marL="0" marR="0" indent="571500" algn="l" defTabSz="228600" rtl="0" eaLnBrk="1" latinLnBrk="0" hangingPunct="1">
              <a:lnSpc>
                <a:spcPct val="120000"/>
              </a:lnSpc>
              <a:spcBef>
                <a:spcPts val="1500"/>
              </a:spcBef>
              <a:spcAft>
                <a:spcPts val="0"/>
              </a:spcAft>
              <a:buClrTx/>
              <a:buSzTx/>
              <a:buFontTx/>
              <a:buNone/>
              <a:tabLst/>
              <a:defRPr sz="1800" b="0" i="0" u="none" strike="noStrike" cap="none" spc="0" baseline="0">
                <a:ln>
                  <a:noFill/>
                </a:ln>
                <a:solidFill>
                  <a:srgbClr val="000000"/>
                </a:solidFill>
                <a:uFillTx/>
                <a:latin typeface="Avenir Next LT Com Regular"/>
                <a:ea typeface="Avenir Next LT Com Regular"/>
                <a:cs typeface="Avenir Next LT Com Regular"/>
                <a:sym typeface="Avenir Next LT Com Regular"/>
              </a:defRPr>
            </a:lvl6pPr>
            <a:lvl7pPr marL="0" marR="0" indent="685800" algn="l" defTabSz="228600" rtl="0" eaLnBrk="1" latinLnBrk="0" hangingPunct="1">
              <a:lnSpc>
                <a:spcPct val="120000"/>
              </a:lnSpc>
              <a:spcBef>
                <a:spcPts val="1500"/>
              </a:spcBef>
              <a:spcAft>
                <a:spcPts val="0"/>
              </a:spcAft>
              <a:buClrTx/>
              <a:buSzTx/>
              <a:buFontTx/>
              <a:buNone/>
              <a:tabLst/>
              <a:defRPr sz="1800" b="0" i="0" u="none" strike="noStrike" cap="none" spc="0" baseline="0">
                <a:ln>
                  <a:noFill/>
                </a:ln>
                <a:solidFill>
                  <a:srgbClr val="000000"/>
                </a:solidFill>
                <a:uFillTx/>
                <a:latin typeface="Avenir Next LT Com Regular"/>
                <a:ea typeface="Avenir Next LT Com Regular"/>
                <a:cs typeface="Avenir Next LT Com Regular"/>
                <a:sym typeface="Avenir Next LT Com Regular"/>
              </a:defRPr>
            </a:lvl7pPr>
            <a:lvl8pPr marL="0" marR="0" indent="800100" algn="l" defTabSz="228600" rtl="0" eaLnBrk="1" latinLnBrk="0" hangingPunct="1">
              <a:lnSpc>
                <a:spcPct val="120000"/>
              </a:lnSpc>
              <a:spcBef>
                <a:spcPts val="1500"/>
              </a:spcBef>
              <a:spcAft>
                <a:spcPts val="0"/>
              </a:spcAft>
              <a:buClrTx/>
              <a:buSzTx/>
              <a:buFontTx/>
              <a:buNone/>
              <a:tabLst/>
              <a:defRPr sz="1800" b="0" i="0" u="none" strike="noStrike" cap="none" spc="0" baseline="0">
                <a:ln>
                  <a:noFill/>
                </a:ln>
                <a:solidFill>
                  <a:srgbClr val="000000"/>
                </a:solidFill>
                <a:uFillTx/>
                <a:latin typeface="Avenir Next LT Com Regular"/>
                <a:ea typeface="Avenir Next LT Com Regular"/>
                <a:cs typeface="Avenir Next LT Com Regular"/>
                <a:sym typeface="Avenir Next LT Com Regular"/>
              </a:defRPr>
            </a:lvl8pPr>
            <a:lvl9pPr marL="0" marR="0" indent="914400" algn="l" defTabSz="228600" rtl="0" eaLnBrk="1" latinLnBrk="0" hangingPunct="1">
              <a:lnSpc>
                <a:spcPct val="120000"/>
              </a:lnSpc>
              <a:spcBef>
                <a:spcPts val="1500"/>
              </a:spcBef>
              <a:spcAft>
                <a:spcPts val="0"/>
              </a:spcAft>
              <a:buClrTx/>
              <a:buSzTx/>
              <a:buFontTx/>
              <a:buNone/>
              <a:tabLst/>
              <a:defRPr sz="1800" b="0" i="0" u="none" strike="noStrike" cap="none" spc="0" baseline="0">
                <a:ln>
                  <a:noFill/>
                </a:ln>
                <a:solidFill>
                  <a:srgbClr val="000000"/>
                </a:solidFill>
                <a:uFillTx/>
                <a:latin typeface="Avenir Next LT Com Regular"/>
                <a:ea typeface="Avenir Next LT Com Regular"/>
                <a:cs typeface="Avenir Next LT Com Regular"/>
                <a:sym typeface="Avenir Next LT Com Regular"/>
              </a:defRPr>
            </a:lvl9pPr>
          </a:lstStyle>
          <a:p>
            <a:pPr>
              <a:lnSpc>
                <a:spcPts val="1750"/>
              </a:lnSpc>
            </a:pPr>
            <a:r>
              <a:rPr lang="en-US" sz="1400" kern="0" dirty="0">
                <a:solidFill>
                  <a:schemeClr val="tx1"/>
                </a:solidFill>
              </a:rPr>
              <a:t>Number of companies with dividend yields</a:t>
            </a:r>
            <a:br>
              <a:rPr lang="en-US" sz="1400" kern="0" dirty="0">
                <a:solidFill>
                  <a:schemeClr val="tx1"/>
                </a:solidFill>
              </a:rPr>
            </a:br>
            <a:r>
              <a:rPr lang="en-US" sz="1400" kern="0" dirty="0">
                <a:solidFill>
                  <a:schemeClr val="tx1"/>
                </a:solidFill>
              </a:rPr>
              <a:t>higher than 3%</a:t>
            </a:r>
            <a:endParaRPr lang="en-US" sz="1200" b="0" kern="0" dirty="0">
              <a:solidFill>
                <a:schemeClr val="tx1"/>
              </a:solidFill>
            </a:endParaRPr>
          </a:p>
        </p:txBody>
      </p:sp>
      <p:sp>
        <p:nvSpPr>
          <p:cNvPr id="2" name="Rectangle 1">
            <a:extLst>
              <a:ext uri="{FF2B5EF4-FFF2-40B4-BE49-F238E27FC236}">
                <a16:creationId xmlns:a16="http://schemas.microsoft.com/office/drawing/2014/main" id="{E0E3706D-3BE9-E5F8-E7F9-E813D027AF48}"/>
              </a:ext>
            </a:extLst>
          </p:cNvPr>
          <p:cNvSpPr/>
          <p:nvPr/>
        </p:nvSpPr>
        <p:spPr>
          <a:xfrm>
            <a:off x="1923111" y="2339492"/>
            <a:ext cx="2130568" cy="184666"/>
          </a:xfrm>
          <a:prstGeom prst="rect">
            <a:avLst/>
          </a:prstGeom>
          <a:noFill/>
        </p:spPr>
        <p:txBody>
          <a:bodyPr wrap="square" lIns="0" tIns="0" rIns="0" bIns="0">
            <a:spAutoFit/>
          </a:bodyPr>
          <a:lstStyle/>
          <a:p>
            <a:pPr algn="l"/>
            <a:r>
              <a:rPr lang="en-US" sz="1200" b="1" dirty="0">
                <a:latin typeface="AvenirNext LT Com Regular" panose="020B0503020202020204" pitchFamily="34" charset="0"/>
              </a:rPr>
              <a:t>Largest dividend payers</a:t>
            </a:r>
            <a:endParaRPr lang="en-US" sz="1200" dirty="0">
              <a:latin typeface="+mj-lt"/>
            </a:endParaRPr>
          </a:p>
        </p:txBody>
      </p:sp>
      <p:sp>
        <p:nvSpPr>
          <p:cNvPr id="4" name="Oval 3">
            <a:extLst>
              <a:ext uri="{FF2B5EF4-FFF2-40B4-BE49-F238E27FC236}">
                <a16:creationId xmlns:a16="http://schemas.microsoft.com/office/drawing/2014/main" id="{7E34A694-8D4B-07E3-2E3C-0B68EEC412EC}"/>
              </a:ext>
            </a:extLst>
          </p:cNvPr>
          <p:cNvSpPr>
            <a:spLocks noChangeAspect="1"/>
          </p:cNvSpPr>
          <p:nvPr/>
        </p:nvSpPr>
        <p:spPr>
          <a:xfrm>
            <a:off x="1936169" y="2733923"/>
            <a:ext cx="134005" cy="137160"/>
          </a:xfrm>
          <a:prstGeom prst="ellipse">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sp>
        <p:nvSpPr>
          <p:cNvPr id="11" name="Oval 10">
            <a:extLst>
              <a:ext uri="{FF2B5EF4-FFF2-40B4-BE49-F238E27FC236}">
                <a16:creationId xmlns:a16="http://schemas.microsoft.com/office/drawing/2014/main" id="{2C37659A-A3B9-6EE6-7113-6462CF33CCFF}"/>
              </a:ext>
            </a:extLst>
          </p:cNvPr>
          <p:cNvSpPr>
            <a:spLocks noChangeAspect="1"/>
          </p:cNvSpPr>
          <p:nvPr/>
        </p:nvSpPr>
        <p:spPr>
          <a:xfrm>
            <a:off x="1936169" y="3621626"/>
            <a:ext cx="134005" cy="137160"/>
          </a:xfrm>
          <a:prstGeom prst="ellipse">
            <a:avLst/>
          </a:prstGeom>
          <a:solidFill>
            <a:srgbClr val="00A2BD"/>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sp>
        <p:nvSpPr>
          <p:cNvPr id="23" name="Oval 22">
            <a:extLst>
              <a:ext uri="{FF2B5EF4-FFF2-40B4-BE49-F238E27FC236}">
                <a16:creationId xmlns:a16="http://schemas.microsoft.com/office/drawing/2014/main" id="{372FA429-4DB4-B442-878A-55AD37A16C8F}"/>
              </a:ext>
            </a:extLst>
          </p:cNvPr>
          <p:cNvSpPr>
            <a:spLocks noChangeAspect="1"/>
          </p:cNvSpPr>
          <p:nvPr/>
        </p:nvSpPr>
        <p:spPr>
          <a:xfrm>
            <a:off x="1936169" y="4497829"/>
            <a:ext cx="134005" cy="137160"/>
          </a:xfrm>
          <a:prstGeom prst="ellipse">
            <a:avLst/>
          </a:prstGeom>
          <a:solidFill>
            <a:srgbClr val="008E77"/>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sp>
        <p:nvSpPr>
          <p:cNvPr id="30" name="Rectangle 29">
            <a:extLst>
              <a:ext uri="{FF2B5EF4-FFF2-40B4-BE49-F238E27FC236}">
                <a16:creationId xmlns:a16="http://schemas.microsoft.com/office/drawing/2014/main" id="{EF267179-8C02-EB32-070D-B97B1A428AB3}"/>
              </a:ext>
            </a:extLst>
          </p:cNvPr>
          <p:cNvSpPr/>
          <p:nvPr/>
        </p:nvSpPr>
        <p:spPr>
          <a:xfrm>
            <a:off x="2148412" y="2693957"/>
            <a:ext cx="2651046" cy="2538708"/>
          </a:xfrm>
          <a:prstGeom prst="rect">
            <a:avLst/>
          </a:prstGeom>
          <a:noFill/>
        </p:spPr>
        <p:txBody>
          <a:bodyPr wrap="square" lIns="0" tIns="0" rIns="0" bIns="0">
            <a:spAutoFit/>
          </a:bodyPr>
          <a:lstStyle/>
          <a:p>
            <a:pPr algn="l">
              <a:spcAft>
                <a:spcPts val="200"/>
              </a:spcAft>
            </a:pPr>
            <a:r>
              <a:rPr lang="en-US" sz="1200" b="1" dirty="0">
                <a:latin typeface="AvenirNext LT Com Regular" panose="020B0503020202020204" pitchFamily="34" charset="0"/>
              </a:rPr>
              <a:t>United States</a:t>
            </a:r>
          </a:p>
          <a:p>
            <a:pPr algn="l">
              <a:lnSpc>
                <a:spcPts val="1500"/>
              </a:lnSpc>
              <a:spcAft>
                <a:spcPts val="800"/>
              </a:spcAft>
            </a:pPr>
            <a:r>
              <a:rPr lang="en-US" sz="1200" dirty="0">
                <a:solidFill>
                  <a:srgbClr val="222222"/>
                </a:solidFill>
                <a:latin typeface="+mj-lt"/>
              </a:rPr>
              <a:t>Exxon Mobil</a:t>
            </a:r>
            <a:br>
              <a:rPr lang="en-US" sz="1200" dirty="0">
                <a:solidFill>
                  <a:srgbClr val="222222"/>
                </a:solidFill>
                <a:latin typeface="+mj-lt"/>
              </a:rPr>
            </a:br>
            <a:r>
              <a:rPr lang="en-US" sz="1200" dirty="0">
                <a:solidFill>
                  <a:srgbClr val="222222"/>
                </a:solidFill>
                <a:latin typeface="+mj-lt"/>
              </a:rPr>
              <a:t>AbbVie</a:t>
            </a:r>
            <a:br>
              <a:rPr lang="en-US" sz="1200" dirty="0">
                <a:solidFill>
                  <a:srgbClr val="222222"/>
                </a:solidFill>
                <a:latin typeface="+mj-lt"/>
              </a:rPr>
            </a:br>
            <a:r>
              <a:rPr lang="en-US" sz="1200" dirty="0">
                <a:solidFill>
                  <a:srgbClr val="222222"/>
                </a:solidFill>
                <a:latin typeface="+mj-lt"/>
              </a:rPr>
              <a:t>Chevron</a:t>
            </a:r>
            <a:endParaRPr lang="en-US" sz="1200" b="1" dirty="0">
              <a:latin typeface="AvenirNext LT Com Regular" panose="020B0503020202020204" pitchFamily="34" charset="0"/>
            </a:endParaRPr>
          </a:p>
          <a:p>
            <a:pPr algn="l">
              <a:spcAft>
                <a:spcPts val="200"/>
              </a:spcAft>
            </a:pPr>
            <a:r>
              <a:rPr lang="en-US" sz="1200" b="1" dirty="0">
                <a:latin typeface="AvenirNext LT Com Regular" panose="020B0503020202020204" pitchFamily="34" charset="0"/>
              </a:rPr>
              <a:t>International</a:t>
            </a:r>
          </a:p>
          <a:p>
            <a:pPr algn="l">
              <a:lnSpc>
                <a:spcPts val="1500"/>
              </a:lnSpc>
              <a:spcAft>
                <a:spcPts val="800"/>
              </a:spcAft>
            </a:pPr>
            <a:r>
              <a:rPr lang="en-US" sz="1200" dirty="0">
                <a:solidFill>
                  <a:srgbClr val="222222"/>
                </a:solidFill>
                <a:latin typeface="+mn-lt"/>
              </a:rPr>
              <a:t>Nestle</a:t>
            </a:r>
            <a:br>
              <a:rPr lang="en-US" sz="1200" dirty="0">
                <a:solidFill>
                  <a:srgbClr val="222222"/>
                </a:solidFill>
                <a:latin typeface="+mn-lt"/>
              </a:rPr>
            </a:br>
            <a:r>
              <a:rPr lang="en-US" sz="1200" dirty="0">
                <a:solidFill>
                  <a:srgbClr val="222222"/>
                </a:solidFill>
                <a:latin typeface="+mn-lt"/>
              </a:rPr>
              <a:t>Novartis</a:t>
            </a:r>
            <a:br>
              <a:rPr lang="en-US" sz="1200" dirty="0">
                <a:solidFill>
                  <a:srgbClr val="222222"/>
                </a:solidFill>
                <a:latin typeface="+mn-lt"/>
              </a:rPr>
            </a:br>
            <a:r>
              <a:rPr lang="en-US" sz="1200" dirty="0">
                <a:solidFill>
                  <a:srgbClr val="222222"/>
                </a:solidFill>
                <a:latin typeface="+mn-lt"/>
              </a:rPr>
              <a:t>Roche Holding </a:t>
            </a:r>
          </a:p>
          <a:p>
            <a:pPr algn="l">
              <a:lnSpc>
                <a:spcPts val="1500"/>
              </a:lnSpc>
              <a:spcAft>
                <a:spcPts val="800"/>
              </a:spcAft>
            </a:pPr>
            <a:r>
              <a:rPr lang="en-US" sz="1200" b="1" dirty="0">
                <a:latin typeface="AvenirNext LT Com Regular" panose="020B0503020202020204" pitchFamily="34" charset="0"/>
              </a:rPr>
              <a:t>Emerging markets</a:t>
            </a:r>
            <a:br>
              <a:rPr lang="en-US" sz="1200" b="1" dirty="0">
                <a:latin typeface="AvenirNext LT Com Regular" panose="020B0503020202020204" pitchFamily="34" charset="0"/>
              </a:rPr>
            </a:br>
            <a:r>
              <a:rPr lang="en-US" sz="1200" b="0" i="0" dirty="0">
                <a:solidFill>
                  <a:srgbClr val="222222"/>
                </a:solidFill>
                <a:effectLst/>
                <a:latin typeface="+mj-lt"/>
              </a:rPr>
              <a:t>China Construction Bank </a:t>
            </a:r>
            <a:br>
              <a:rPr lang="en-US" sz="1200" b="0" i="0" dirty="0">
                <a:solidFill>
                  <a:srgbClr val="222222"/>
                </a:solidFill>
                <a:effectLst/>
                <a:latin typeface="+mj-lt"/>
              </a:rPr>
            </a:br>
            <a:r>
              <a:rPr lang="en-US" sz="1200" b="0" i="0" dirty="0">
                <a:solidFill>
                  <a:srgbClr val="222222"/>
                </a:solidFill>
                <a:effectLst/>
                <a:latin typeface="+mj-lt"/>
              </a:rPr>
              <a:t>MediaTek</a:t>
            </a:r>
            <a:br>
              <a:rPr lang="en-US" sz="1200" b="0" i="0" dirty="0">
                <a:solidFill>
                  <a:srgbClr val="222222"/>
                </a:solidFill>
                <a:effectLst/>
                <a:latin typeface="+mj-lt"/>
              </a:rPr>
            </a:br>
            <a:r>
              <a:rPr lang="en-US" sz="1200" b="0" i="0" dirty="0">
                <a:solidFill>
                  <a:srgbClr val="222222"/>
                </a:solidFill>
                <a:effectLst/>
                <a:latin typeface="+mj-lt"/>
              </a:rPr>
              <a:t>Ping An Insurance</a:t>
            </a:r>
          </a:p>
        </p:txBody>
      </p:sp>
      <p:sp>
        <p:nvSpPr>
          <p:cNvPr id="34" name="TextBox 33">
            <a:extLst>
              <a:ext uri="{FF2B5EF4-FFF2-40B4-BE49-F238E27FC236}">
                <a16:creationId xmlns:a16="http://schemas.microsoft.com/office/drawing/2014/main" id="{F0DB0338-7A49-A3FA-C265-7F7000442338}"/>
              </a:ext>
            </a:extLst>
          </p:cNvPr>
          <p:cNvSpPr txBox="1"/>
          <p:nvPr/>
        </p:nvSpPr>
        <p:spPr>
          <a:xfrm>
            <a:off x="576072" y="5929908"/>
            <a:ext cx="4223386" cy="530915"/>
          </a:xfrm>
          <a:prstGeom prst="rect">
            <a:avLst/>
          </a:prstGeom>
          <a:noFill/>
          <a:ln w="12700">
            <a:miter lim="400000"/>
          </a:ln>
        </p:spPr>
        <p:txBody>
          <a:bodyPr wrap="square" lIns="0" tIns="0" rIns="0" bIns="0">
            <a:spAutoFit/>
          </a:bodyPr>
          <a:lstStyle/>
          <a:p>
            <a:pPr algn="l">
              <a:spcAft>
                <a:spcPts val="300"/>
              </a:spcAft>
            </a:pPr>
            <a:r>
              <a:rPr lang="en-US" sz="800" dirty="0">
                <a:solidFill>
                  <a:schemeClr val="tx1">
                    <a:lumMod val="65000"/>
                    <a:lumOff val="35000"/>
                  </a:schemeClr>
                </a:solidFill>
                <a:latin typeface="+mj-lt"/>
              </a:rPr>
              <a:t>Source: Capital Group, FactSet. As of 9/30/24. United States reflects the S&amp;P 500 Index. International reflects MSCI EAFE. Emerging markets reflects MSCI Emerging Markets Index</a:t>
            </a:r>
            <a:r>
              <a:rPr lang="en-US" sz="800" b="0" i="0" dirty="0">
                <a:solidFill>
                  <a:schemeClr val="tx1">
                    <a:lumMod val="65000"/>
                    <a:lumOff val="35000"/>
                  </a:schemeClr>
                </a:solidFill>
                <a:effectLst/>
                <a:latin typeface="+mj-lt"/>
              </a:rPr>
              <a:t>. Largest dividend payers reflect largest holdings by weight in the index.</a:t>
            </a:r>
          </a:p>
          <a:p>
            <a:pPr algn="l">
              <a:spcAft>
                <a:spcPts val="300"/>
              </a:spcAft>
            </a:pPr>
            <a:r>
              <a:rPr lang="en-US" sz="800" dirty="0">
                <a:solidFill>
                  <a:schemeClr val="tx1">
                    <a:lumMod val="65000"/>
                    <a:lumOff val="35000"/>
                  </a:schemeClr>
                </a:solidFill>
                <a:latin typeface="+mj-lt"/>
              </a:rPr>
              <a:t>Past results are not predictive of results in future periods.</a:t>
            </a:r>
          </a:p>
        </p:txBody>
      </p:sp>
      <p:sp>
        <p:nvSpPr>
          <p:cNvPr id="9" name="TextBox 8">
            <a:extLst>
              <a:ext uri="{FF2B5EF4-FFF2-40B4-BE49-F238E27FC236}">
                <a16:creationId xmlns:a16="http://schemas.microsoft.com/office/drawing/2014/main" id="{013743F5-058D-356F-F462-57E92D0C326B}"/>
              </a:ext>
            </a:extLst>
          </p:cNvPr>
          <p:cNvSpPr txBox="1"/>
          <p:nvPr/>
        </p:nvSpPr>
        <p:spPr>
          <a:xfrm>
            <a:off x="612616" y="-283464"/>
            <a:ext cx="65" cy="215444"/>
          </a:xfrm>
          <a:prstGeom prst="rect">
            <a:avLst/>
          </a:prstGeom>
          <a:ln w="12700">
            <a:miter lim="400000"/>
          </a:ln>
        </p:spPr>
        <p:txBody>
          <a:bodyPr wrap="none" lIns="0" tIns="0" rIns="0" bIns="0" rtlCol="0">
            <a:spAutoFit/>
          </a:bodyPr>
          <a:lstStyle/>
          <a:p>
            <a:endParaRPr lang="en-US" sz="1400" b="1" dirty="0" err="1">
              <a:latin typeface="+mn-lt"/>
            </a:endParaRPr>
          </a:p>
        </p:txBody>
      </p:sp>
      <p:sp>
        <p:nvSpPr>
          <p:cNvPr id="3" name="TextBox 2">
            <a:extLst>
              <a:ext uri="{FF2B5EF4-FFF2-40B4-BE49-F238E27FC236}">
                <a16:creationId xmlns:a16="http://schemas.microsoft.com/office/drawing/2014/main" id="{795197F6-3E92-1B14-ADBB-2B2E9F21ABA3}"/>
              </a:ext>
            </a:extLst>
          </p:cNvPr>
          <p:cNvSpPr txBox="1"/>
          <p:nvPr/>
        </p:nvSpPr>
        <p:spPr>
          <a:xfrm>
            <a:off x="68062" y="7062281"/>
            <a:ext cx="65" cy="215444"/>
          </a:xfrm>
          <a:prstGeom prst="rect">
            <a:avLst/>
          </a:prstGeom>
          <a:ln w="12700">
            <a:miter lim="400000"/>
          </a:ln>
        </p:spPr>
        <p:txBody>
          <a:bodyPr wrap="none" lIns="0" tIns="0" rIns="0" bIns="0" rtlCol="0">
            <a:spAutoFit/>
          </a:bodyPr>
          <a:lstStyle/>
          <a:p>
            <a:endParaRPr lang="en-US" sz="1400" b="1" dirty="0" err="1">
              <a:latin typeface="+mn-lt"/>
            </a:endParaRPr>
          </a:p>
        </p:txBody>
      </p:sp>
      <p:sp>
        <p:nvSpPr>
          <p:cNvPr id="13" name="Oval 12">
            <a:extLst>
              <a:ext uri="{FF2B5EF4-FFF2-40B4-BE49-F238E27FC236}">
                <a16:creationId xmlns:a16="http://schemas.microsoft.com/office/drawing/2014/main" id="{A567F6C7-8172-377E-4D3C-DB64892DB52A}"/>
              </a:ext>
            </a:extLst>
          </p:cNvPr>
          <p:cNvSpPr>
            <a:spLocks noChangeAspect="1"/>
          </p:cNvSpPr>
          <p:nvPr/>
        </p:nvSpPr>
        <p:spPr>
          <a:xfrm>
            <a:off x="896664" y="2825644"/>
            <a:ext cx="476951" cy="476951"/>
          </a:xfrm>
          <a:prstGeom prst="ellipse">
            <a:avLst/>
          </a:prstGeom>
          <a:solidFill>
            <a:schemeClr val="bg1"/>
          </a:solidFill>
          <a:ln w="22225" cap="flat">
            <a:solidFill>
              <a:schemeClr val="accent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91440" rIns="0" bIns="91440" numCol="1" spcCol="38100" rtlCol="0" anchor="ctr">
            <a:noAutofit/>
          </a:bodyPr>
          <a:lstStyle/>
          <a:p>
            <a:pPr defTabSz="457200"/>
            <a:r>
              <a:rPr lang="en-US" sz="1400" b="1" dirty="0">
                <a:solidFill>
                  <a:schemeClr val="accent1"/>
                </a:solidFill>
                <a:latin typeface="AvenirNext LT Com Regular" panose="020B0503020202020204" pitchFamily="34" charset="0"/>
              </a:rPr>
              <a:t>112</a:t>
            </a:r>
            <a:endParaRPr kumimoji="0" lang="en-US" sz="1400" b="1" u="none" strike="noStrike" cap="none" spc="0" normalizeH="0" baseline="0" dirty="0">
              <a:ln>
                <a:noFill/>
              </a:ln>
              <a:solidFill>
                <a:schemeClr val="accent1"/>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sp>
        <p:nvSpPr>
          <p:cNvPr id="15" name="Oval 14">
            <a:extLst>
              <a:ext uri="{FF2B5EF4-FFF2-40B4-BE49-F238E27FC236}">
                <a16:creationId xmlns:a16="http://schemas.microsoft.com/office/drawing/2014/main" id="{877851F9-C292-B9D8-6111-41A2DE42BDC9}"/>
              </a:ext>
            </a:extLst>
          </p:cNvPr>
          <p:cNvSpPr>
            <a:spLocks noChangeAspect="1"/>
          </p:cNvSpPr>
          <p:nvPr/>
        </p:nvSpPr>
        <p:spPr>
          <a:xfrm>
            <a:off x="720743" y="3430979"/>
            <a:ext cx="828793" cy="828793"/>
          </a:xfrm>
          <a:prstGeom prst="ellipse">
            <a:avLst/>
          </a:prstGeom>
          <a:solidFill>
            <a:schemeClr val="bg1"/>
          </a:solidFill>
          <a:ln w="22225" cap="flat">
            <a:solidFill>
              <a:srgbClr val="00A2BD"/>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defTabSz="457200"/>
            <a:r>
              <a:rPr lang="en-US" sz="1400" b="1" dirty="0">
                <a:solidFill>
                  <a:srgbClr val="00A2BD"/>
                </a:solidFill>
                <a:latin typeface="AvenirNext LT Com Regular" panose="020B0503020202020204" pitchFamily="34" charset="0"/>
              </a:rPr>
              <a:t>343</a:t>
            </a:r>
            <a:endParaRPr lang="en-US" sz="1600" b="1" dirty="0">
              <a:solidFill>
                <a:srgbClr val="00A2BD"/>
              </a:solidFill>
              <a:latin typeface="AvenirNext LT Com Regular" panose="020B0503020202020204" pitchFamily="34" charset="0"/>
            </a:endParaRPr>
          </a:p>
        </p:txBody>
      </p:sp>
      <p:sp>
        <p:nvSpPr>
          <p:cNvPr id="17" name="Oval 16">
            <a:extLst>
              <a:ext uri="{FF2B5EF4-FFF2-40B4-BE49-F238E27FC236}">
                <a16:creationId xmlns:a16="http://schemas.microsoft.com/office/drawing/2014/main" id="{BD33D703-6E3E-66AD-5F3C-F8755889475B}"/>
              </a:ext>
            </a:extLst>
          </p:cNvPr>
          <p:cNvSpPr>
            <a:spLocks noChangeAspect="1"/>
          </p:cNvSpPr>
          <p:nvPr/>
        </p:nvSpPr>
        <p:spPr>
          <a:xfrm>
            <a:off x="645398" y="4388156"/>
            <a:ext cx="979483" cy="979483"/>
          </a:xfrm>
          <a:prstGeom prst="ellipse">
            <a:avLst/>
          </a:prstGeom>
          <a:solidFill>
            <a:schemeClr val="bg1"/>
          </a:solidFill>
          <a:ln w="22225" cap="flat">
            <a:solidFill>
              <a:srgbClr val="008E77"/>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defTabSz="457200"/>
            <a:r>
              <a:rPr lang="en-US" sz="1400" b="1" dirty="0">
                <a:solidFill>
                  <a:srgbClr val="008E77"/>
                </a:solidFill>
                <a:latin typeface="AvenirNext LT Com Regular" panose="020B0503020202020204" pitchFamily="34" charset="0"/>
              </a:rPr>
              <a:t>469</a:t>
            </a:r>
            <a:endParaRPr lang="en-US" sz="1600" b="1" dirty="0">
              <a:solidFill>
                <a:srgbClr val="008E77"/>
              </a:solidFill>
              <a:latin typeface="AvenirNext LT Com Regular" panose="020B0503020202020204" pitchFamily="34" charset="0"/>
            </a:endParaRPr>
          </a:p>
        </p:txBody>
      </p:sp>
      <p:sp>
        <p:nvSpPr>
          <p:cNvPr id="19" name="TextBox 18">
            <a:extLst>
              <a:ext uri="{FF2B5EF4-FFF2-40B4-BE49-F238E27FC236}">
                <a16:creationId xmlns:a16="http://schemas.microsoft.com/office/drawing/2014/main" id="{70E95A05-D8C0-F835-FFD4-D905F9225999}"/>
              </a:ext>
            </a:extLst>
          </p:cNvPr>
          <p:cNvSpPr txBox="1"/>
          <p:nvPr/>
        </p:nvSpPr>
        <p:spPr>
          <a:xfrm>
            <a:off x="5355771" y="1723463"/>
            <a:ext cx="5164137" cy="215444"/>
          </a:xfrm>
          <a:prstGeom prst="rect">
            <a:avLst/>
          </a:prstGeom>
          <a:noFill/>
        </p:spPr>
        <p:txBody>
          <a:bodyPr wrap="square" lIns="0" tIns="0" rIns="0" bIns="0" rtlCol="0">
            <a:spAutoFit/>
          </a:bodyPr>
          <a:lstStyle/>
          <a:p>
            <a:pPr marL="0" indent="0" algn="l">
              <a:buNone/>
            </a:pPr>
            <a:r>
              <a:rPr lang="en-US" sz="1400" b="1" dirty="0">
                <a:solidFill>
                  <a:schemeClr val="tx1"/>
                </a:solidFill>
                <a:latin typeface="AvenirNext LT Com Regular" panose="020B0503020202020204" pitchFamily="34" charset="0"/>
              </a:rPr>
              <a:t>From 12/31/89 to 12/31/23</a:t>
            </a:r>
          </a:p>
        </p:txBody>
      </p:sp>
      <p:sp>
        <p:nvSpPr>
          <p:cNvPr id="20" name="Content Placeholder 2">
            <a:extLst>
              <a:ext uri="{FF2B5EF4-FFF2-40B4-BE49-F238E27FC236}">
                <a16:creationId xmlns:a16="http://schemas.microsoft.com/office/drawing/2014/main" id="{26952BA5-DACF-D964-D0C2-A88FA5A010DD}"/>
              </a:ext>
            </a:extLst>
          </p:cNvPr>
          <p:cNvSpPr txBox="1">
            <a:spLocks/>
          </p:cNvSpPr>
          <p:nvPr/>
        </p:nvSpPr>
        <p:spPr>
          <a:xfrm>
            <a:off x="5355771" y="1972576"/>
            <a:ext cx="4897438" cy="184666"/>
          </a:xfrm>
          <a:prstGeom prst="rect">
            <a:avLst/>
          </a:prstGeom>
          <a:noFill/>
        </p:spPr>
        <p:txBody>
          <a:bodyPr wrap="square" lIns="0" tIns="0" rIns="0" bIns="0" rtlCol="0">
            <a:spAutoFit/>
          </a:bodyPr>
          <a:lstStyle>
            <a:lvl1pPr marL="0" marR="0" indent="0" algn="l" defTabSz="228600" rtl="0" eaLnBrk="1" latinLnBrk="0" hangingPunct="1">
              <a:lnSpc>
                <a:spcPct val="100000"/>
              </a:lnSpc>
              <a:spcBef>
                <a:spcPts val="600"/>
              </a:spcBef>
              <a:spcAft>
                <a:spcPts val="1800"/>
              </a:spcAft>
              <a:buClrTx/>
              <a:buSzTx/>
              <a:buFont typeface="AvenirNext LT Com Medium" panose="020B0803020202020204" pitchFamily="34" charset="0"/>
              <a:buNone/>
              <a:tabLst/>
              <a:defRPr sz="2400" b="0" i="0" u="none" strike="noStrike" cap="none" spc="0" baseline="0">
                <a:ln>
                  <a:noFill/>
                </a:ln>
                <a:solidFill>
                  <a:schemeClr val="tx1"/>
                </a:solidFill>
                <a:uFillTx/>
                <a:latin typeface="+mn-lt"/>
                <a:ea typeface="AvenirNext LT Com Regular" panose="020B0503020202020204" pitchFamily="34" charset="0"/>
                <a:cs typeface="AvenirNext LT Com Regular" panose="020B0503020202020204" pitchFamily="34" charset="0"/>
                <a:sym typeface="Avenir Next LT Com Regular"/>
              </a:defRPr>
            </a:lvl1pPr>
            <a:lvl2pPr marL="284162" marR="0" indent="0" algn="l" defTabSz="228600" rtl="0" eaLnBrk="1" latinLnBrk="0" hangingPunct="1">
              <a:lnSpc>
                <a:spcPct val="100000"/>
              </a:lnSpc>
              <a:spcBef>
                <a:spcPts val="0"/>
              </a:spcBef>
              <a:spcAft>
                <a:spcPts val="1800"/>
              </a:spcAft>
              <a:buClrTx/>
              <a:buSzTx/>
              <a:buFont typeface="Arial" panose="020B0604020202020204" pitchFamily="34" charset="0"/>
              <a:buNone/>
              <a:tabLst/>
              <a:defRPr sz="2000" b="0" i="0" u="none" strike="noStrike" cap="none" spc="0" baseline="0">
                <a:ln>
                  <a:noFill/>
                </a:ln>
                <a:solidFill>
                  <a:schemeClr val="tx1"/>
                </a:solidFill>
                <a:uFillTx/>
                <a:latin typeface="+mn-lt"/>
                <a:ea typeface="AvenirNext LT Com Regular" panose="020B0503020202020204" pitchFamily="34" charset="0"/>
                <a:cs typeface="AvenirNext LT Com Regular" panose="020B0503020202020204" pitchFamily="34" charset="0"/>
                <a:sym typeface="Avenir Next LT Com Regular"/>
              </a:defRPr>
            </a:lvl2pPr>
            <a:lvl3pPr marL="569913" marR="0" indent="0" algn="l" defTabSz="228600" rtl="0" eaLnBrk="1" latinLnBrk="0" hangingPunct="1">
              <a:lnSpc>
                <a:spcPct val="100000"/>
              </a:lnSpc>
              <a:spcBef>
                <a:spcPts val="0"/>
              </a:spcBef>
              <a:spcAft>
                <a:spcPts val="1800"/>
              </a:spcAft>
              <a:buClrTx/>
              <a:buSzTx/>
              <a:buFont typeface="Arial" panose="020B0604020202020204" pitchFamily="34" charset="0"/>
              <a:buNone/>
              <a:tabLst/>
              <a:defRPr sz="1800" b="0" i="0" u="none" strike="noStrike" cap="none" spc="0" baseline="0">
                <a:ln>
                  <a:noFill/>
                </a:ln>
                <a:solidFill>
                  <a:schemeClr val="tx1"/>
                </a:solidFill>
                <a:uFillTx/>
                <a:latin typeface="+mn-lt"/>
                <a:ea typeface="AvenirNext LT Com Regular" panose="020B0503020202020204" pitchFamily="34" charset="0"/>
                <a:cs typeface="AvenirNext LT Com Regular" panose="020B0503020202020204" pitchFamily="34" charset="0"/>
                <a:sym typeface="Avenir Next LT Com Regular"/>
              </a:defRPr>
            </a:lvl3pPr>
            <a:lvl4pPr marL="0" marR="0" indent="342900" algn="l" defTabSz="228600" rtl="0" eaLnBrk="1" latinLnBrk="0" hangingPunct="1">
              <a:lnSpc>
                <a:spcPct val="100000"/>
              </a:lnSpc>
              <a:spcBef>
                <a:spcPts val="0"/>
              </a:spcBef>
              <a:spcAft>
                <a:spcPts val="1800"/>
              </a:spcAft>
              <a:buClrTx/>
              <a:buSzTx/>
              <a:buFontTx/>
              <a:buNone/>
              <a:tabLst/>
              <a:defRPr sz="1600" b="0" i="0" u="none" strike="noStrike" cap="none" spc="0" baseline="0">
                <a:ln>
                  <a:noFill/>
                </a:ln>
                <a:solidFill>
                  <a:srgbClr val="000000"/>
                </a:solidFill>
                <a:uFillTx/>
                <a:latin typeface="AvenirNext LT Com Regular" panose="020B0503020202020204" pitchFamily="34" charset="0"/>
                <a:ea typeface="AvenirNext LT Com Regular" panose="020B0503020202020204" pitchFamily="34" charset="0"/>
                <a:cs typeface="AvenirNext LT Com Regular" panose="020B0503020202020204" pitchFamily="34" charset="0"/>
                <a:sym typeface="Avenir Next LT Com Regular"/>
              </a:defRPr>
            </a:lvl4pPr>
            <a:lvl5pPr marL="0" marR="0" indent="457200" algn="l" defTabSz="228600" rtl="0" eaLnBrk="1" latinLnBrk="0" hangingPunct="1">
              <a:lnSpc>
                <a:spcPct val="100000"/>
              </a:lnSpc>
              <a:spcBef>
                <a:spcPts val="0"/>
              </a:spcBef>
              <a:spcAft>
                <a:spcPts val="1800"/>
              </a:spcAft>
              <a:buClrTx/>
              <a:buSzTx/>
              <a:buFontTx/>
              <a:buNone/>
              <a:tabLst/>
              <a:defRPr sz="1600" b="0" i="0" u="none" strike="noStrike" cap="none" spc="0" baseline="0">
                <a:ln>
                  <a:noFill/>
                </a:ln>
                <a:solidFill>
                  <a:srgbClr val="000000"/>
                </a:solidFill>
                <a:uFillTx/>
                <a:latin typeface="AvenirNext LT Com Regular" panose="020B0503020202020204" pitchFamily="34" charset="0"/>
                <a:ea typeface="AvenirNext LT Com Regular" panose="020B0503020202020204" pitchFamily="34" charset="0"/>
                <a:cs typeface="AvenirNext LT Com Regular" panose="020B0503020202020204" pitchFamily="34" charset="0"/>
                <a:sym typeface="Avenir Next LT Com Regular"/>
              </a:defRPr>
            </a:lvl5pPr>
            <a:lvl6pPr marL="0" marR="0" indent="571500" algn="l" defTabSz="228600" rtl="0" eaLnBrk="1" latinLnBrk="0" hangingPunct="1">
              <a:lnSpc>
                <a:spcPct val="120000"/>
              </a:lnSpc>
              <a:spcBef>
                <a:spcPts val="1500"/>
              </a:spcBef>
              <a:spcAft>
                <a:spcPts val="0"/>
              </a:spcAft>
              <a:buClrTx/>
              <a:buSzTx/>
              <a:buFontTx/>
              <a:buNone/>
              <a:tabLst/>
              <a:defRPr sz="1800" b="0" i="0" u="none" strike="noStrike" cap="none" spc="0" baseline="0">
                <a:ln>
                  <a:noFill/>
                </a:ln>
                <a:solidFill>
                  <a:srgbClr val="000000"/>
                </a:solidFill>
                <a:uFillTx/>
                <a:latin typeface="Avenir Next LT Com Regular"/>
                <a:ea typeface="Avenir Next LT Com Regular"/>
                <a:cs typeface="Avenir Next LT Com Regular"/>
                <a:sym typeface="Avenir Next LT Com Regular"/>
              </a:defRPr>
            </a:lvl6pPr>
            <a:lvl7pPr marL="0" marR="0" indent="685800" algn="l" defTabSz="228600" rtl="0" eaLnBrk="1" latinLnBrk="0" hangingPunct="1">
              <a:lnSpc>
                <a:spcPct val="120000"/>
              </a:lnSpc>
              <a:spcBef>
                <a:spcPts val="1500"/>
              </a:spcBef>
              <a:spcAft>
                <a:spcPts val="0"/>
              </a:spcAft>
              <a:buClrTx/>
              <a:buSzTx/>
              <a:buFontTx/>
              <a:buNone/>
              <a:tabLst/>
              <a:defRPr sz="1800" b="0" i="0" u="none" strike="noStrike" cap="none" spc="0" baseline="0">
                <a:ln>
                  <a:noFill/>
                </a:ln>
                <a:solidFill>
                  <a:srgbClr val="000000"/>
                </a:solidFill>
                <a:uFillTx/>
                <a:latin typeface="Avenir Next LT Com Regular"/>
                <a:ea typeface="Avenir Next LT Com Regular"/>
                <a:cs typeface="Avenir Next LT Com Regular"/>
                <a:sym typeface="Avenir Next LT Com Regular"/>
              </a:defRPr>
            </a:lvl7pPr>
            <a:lvl8pPr marL="0" marR="0" indent="800100" algn="l" defTabSz="228600" rtl="0" eaLnBrk="1" latinLnBrk="0" hangingPunct="1">
              <a:lnSpc>
                <a:spcPct val="120000"/>
              </a:lnSpc>
              <a:spcBef>
                <a:spcPts val="1500"/>
              </a:spcBef>
              <a:spcAft>
                <a:spcPts val="0"/>
              </a:spcAft>
              <a:buClrTx/>
              <a:buSzTx/>
              <a:buFontTx/>
              <a:buNone/>
              <a:tabLst/>
              <a:defRPr sz="1800" b="0" i="0" u="none" strike="noStrike" cap="none" spc="0" baseline="0">
                <a:ln>
                  <a:noFill/>
                </a:ln>
                <a:solidFill>
                  <a:srgbClr val="000000"/>
                </a:solidFill>
                <a:uFillTx/>
                <a:latin typeface="Avenir Next LT Com Regular"/>
                <a:ea typeface="Avenir Next LT Com Regular"/>
                <a:cs typeface="Avenir Next LT Com Regular"/>
                <a:sym typeface="Avenir Next LT Com Regular"/>
              </a:defRPr>
            </a:lvl8pPr>
            <a:lvl9pPr marL="0" marR="0" indent="914400" algn="l" defTabSz="228600" rtl="0" eaLnBrk="1" latinLnBrk="0" hangingPunct="1">
              <a:lnSpc>
                <a:spcPct val="120000"/>
              </a:lnSpc>
              <a:spcBef>
                <a:spcPts val="1500"/>
              </a:spcBef>
              <a:spcAft>
                <a:spcPts val="0"/>
              </a:spcAft>
              <a:buClrTx/>
              <a:buSzTx/>
              <a:buFontTx/>
              <a:buNone/>
              <a:tabLst/>
              <a:defRPr sz="1800" b="0" i="0" u="none" strike="noStrike" cap="none" spc="0" baseline="0">
                <a:ln>
                  <a:noFill/>
                </a:ln>
                <a:solidFill>
                  <a:srgbClr val="000000"/>
                </a:solidFill>
                <a:uFillTx/>
                <a:latin typeface="Avenir Next LT Com Regular"/>
                <a:ea typeface="Avenir Next LT Com Regular"/>
                <a:cs typeface="Avenir Next LT Com Regular"/>
                <a:sym typeface="Avenir Next LT Com Regular"/>
              </a:defRPr>
            </a:lvl9pPr>
          </a:lstStyle>
          <a:p>
            <a:r>
              <a:rPr lang="en-US" sz="1200" b="1" dirty="0">
                <a:solidFill>
                  <a:schemeClr val="tx1">
                    <a:lumMod val="65000"/>
                    <a:lumOff val="35000"/>
                  </a:schemeClr>
                </a:solidFill>
                <a:latin typeface="AvenirNext LT Com Regular" panose="020B0503020202020204" pitchFamily="34" charset="0"/>
              </a:rPr>
              <a:t>Universe segment</a:t>
            </a:r>
          </a:p>
        </p:txBody>
      </p:sp>
      <p:sp>
        <p:nvSpPr>
          <p:cNvPr id="22" name="Footer Placeholder 2">
            <a:extLst>
              <a:ext uri="{FF2B5EF4-FFF2-40B4-BE49-F238E27FC236}">
                <a16:creationId xmlns:a16="http://schemas.microsoft.com/office/drawing/2014/main" id="{8EC4EEEC-67B4-D604-E6E1-942E3AEC5DEE}"/>
              </a:ext>
            </a:extLst>
          </p:cNvPr>
          <p:cNvSpPr txBox="1">
            <a:spLocks/>
          </p:cNvSpPr>
          <p:nvPr/>
        </p:nvSpPr>
        <p:spPr>
          <a:xfrm>
            <a:off x="5355771" y="4927501"/>
            <a:ext cx="6257109" cy="1581245"/>
          </a:xfrm>
          <a:prstGeom prst="rect">
            <a:avLst/>
          </a:prstGeom>
        </p:spPr>
        <p:txBody>
          <a:bodyPr lIns="0" tIns="0" rIns="0" bIns="0" anchor="t">
            <a:no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l" defTabSz="228600" rtl="0" fontAlgn="auto" latinLnBrk="0" hangingPunct="0">
              <a:lnSpc>
                <a:spcPct val="100000"/>
              </a:lnSpc>
              <a:spcBef>
                <a:spcPts val="0"/>
              </a:spcBef>
              <a:spcAft>
                <a:spcPts val="300"/>
              </a:spcAft>
              <a:buClrTx/>
              <a:buSzTx/>
              <a:buFontTx/>
              <a:buNone/>
              <a:tabLst/>
              <a:defRPr kumimoji="0" lang="en-US" sz="800" b="0" i="0" u="none" strike="noStrike" cap="none" spc="0" normalizeH="0" baseline="0">
                <a:ln>
                  <a:noFill/>
                </a:ln>
                <a:solidFill>
                  <a:schemeClr val="tx1"/>
                </a:solidFill>
                <a:effectLst/>
                <a:uFillTx/>
                <a:latin typeface="AvenirNext LT Com Regular" panose="020B0503020202020204" pitchFamily="34" charset="0"/>
                <a:ea typeface="AvenirNext LT Com Regular" panose="020B0503020202020204" pitchFamily="34" charset="0"/>
                <a:cs typeface="AvenirNext LT Com Regular" panose="020B0503020202020204" pitchFamily="34" charset="0"/>
                <a:sym typeface="Avenir Next LT Com Regular"/>
              </a:defRPr>
            </a:lvl1pPr>
            <a:lvl2pPr marL="0" marR="0" indent="17145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2pPr>
            <a:lvl3pPr marL="0" marR="0" indent="34290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3pPr>
            <a:lvl4pPr marL="0" marR="0" indent="51435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4pPr>
            <a:lvl5pPr marL="0" marR="0" indent="68580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5pPr>
            <a:lvl6pPr marL="0" marR="0" indent="85725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6pPr>
            <a:lvl7pPr marL="0" marR="0" indent="102870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7pPr>
            <a:lvl8pPr marL="0" marR="0" indent="120015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8pPr>
            <a:lvl9pPr marL="0" marR="0" indent="137160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9pPr>
          </a:lstStyle>
          <a:p>
            <a:pPr>
              <a:lnSpc>
                <a:spcPts val="1000"/>
              </a:lnSpc>
            </a:pPr>
            <a:r>
              <a:rPr lang="en-US" b="0" i="0" dirty="0">
                <a:solidFill>
                  <a:schemeClr val="tx1">
                    <a:lumMod val="65000"/>
                    <a:lumOff val="35000"/>
                  </a:schemeClr>
                </a:solidFill>
                <a:effectLst/>
                <a:latin typeface="+mj-lt"/>
              </a:rPr>
              <a:t>Sources: </a:t>
            </a:r>
            <a:r>
              <a:rPr lang="en-US" b="0" i="0" dirty="0" err="1">
                <a:solidFill>
                  <a:schemeClr val="tx1">
                    <a:lumMod val="65000"/>
                    <a:lumOff val="35000"/>
                  </a:schemeClr>
                </a:solidFill>
                <a:effectLst/>
                <a:latin typeface="+mj-lt"/>
              </a:rPr>
              <a:t>Compustat</a:t>
            </a:r>
            <a:r>
              <a:rPr lang="en-US" b="0" i="0" dirty="0">
                <a:solidFill>
                  <a:schemeClr val="tx1">
                    <a:lumMod val="65000"/>
                    <a:lumOff val="35000"/>
                  </a:schemeClr>
                </a:solidFill>
                <a:effectLst/>
                <a:latin typeface="+mj-lt"/>
              </a:rPr>
              <a:t>, </a:t>
            </a:r>
            <a:r>
              <a:rPr lang="en-US" b="0" i="0" dirty="0" err="1">
                <a:solidFill>
                  <a:schemeClr val="tx1">
                    <a:lumMod val="65000"/>
                    <a:lumOff val="35000"/>
                  </a:schemeClr>
                </a:solidFill>
                <a:effectLst/>
                <a:latin typeface="+mj-lt"/>
              </a:rPr>
              <a:t>Worldscope</a:t>
            </a:r>
            <a:r>
              <a:rPr lang="en-US" b="0" i="0" dirty="0">
                <a:solidFill>
                  <a:schemeClr val="tx1">
                    <a:lumMod val="65000"/>
                    <a:lumOff val="35000"/>
                  </a:schemeClr>
                </a:solidFill>
                <a:effectLst/>
                <a:latin typeface="+mj-lt"/>
              </a:rPr>
              <a:t> via FactSet, MSCI, Capital Group. Data from 12/31/89-12/31/23.</a:t>
            </a:r>
          </a:p>
          <a:p>
            <a:pPr>
              <a:lnSpc>
                <a:spcPts val="1000"/>
              </a:lnSpc>
            </a:pPr>
            <a:r>
              <a:rPr lang="en-US" b="0" i="0" dirty="0">
                <a:solidFill>
                  <a:schemeClr val="tx1">
                    <a:lumMod val="65000"/>
                    <a:lumOff val="35000"/>
                  </a:schemeClr>
                </a:solidFill>
                <a:effectLst/>
                <a:latin typeface="+mj-lt"/>
              </a:rPr>
              <a:t>Returns for the global universe are total returns in USD (with gross dividends reinvested) calculated as a weighted average of regional portfolio allocations. The universe consists of an equal-weighted portfolio of the 1,000 largest companies in the S&amp;P BMI Global Index for North America (50% weight), Europe (25%) and Japan (10%); and the 500 largest companies for Emerging Markets (10%) and Pacific ex Japan (5%) from December 1989 to December 2004. Thereafter, the universe consists of an equal-weighted portfolio of the 1,000 largest companies in the MSCI IMI (Investable Market Index) Indices for North America, Europe and Japan; and the 500 largest companies for Emerging Markets and Pacific ex Japan. The global universe is based on an approximate weighting of regions in the MSCI ACWI and do not reflect the changing regional shifts. The universe constituents were rebalanced quarterly, and volatility (standard deviation) is based on monthly returns. All companies composing the global universe are split into dividend payers and non-dividend payers. A company was classified as a ”dividend payer” if it paid a dividend during the previous quarter. A company was classified as a “dividend grower” (a subset of payers) if its trailing 12-month dividend per share increased relative to one year earlier. Past results are not predictive of results in future periods.</a:t>
            </a:r>
          </a:p>
        </p:txBody>
      </p:sp>
      <p:graphicFrame>
        <p:nvGraphicFramePr>
          <p:cNvPr id="6" name="Table 8">
            <a:extLst>
              <a:ext uri="{FF2B5EF4-FFF2-40B4-BE49-F238E27FC236}">
                <a16:creationId xmlns:a16="http://schemas.microsoft.com/office/drawing/2014/main" id="{408F1D30-11AE-977A-DC52-B336965AB640}"/>
              </a:ext>
            </a:extLst>
          </p:cNvPr>
          <p:cNvGraphicFramePr>
            <a:graphicFrameLocks noGrp="1"/>
          </p:cNvGraphicFramePr>
          <p:nvPr/>
        </p:nvGraphicFramePr>
        <p:xfrm>
          <a:off x="576593" y="380872"/>
          <a:ext cx="1412922" cy="133715"/>
        </p:xfrm>
        <a:graphic>
          <a:graphicData uri="http://schemas.openxmlformats.org/drawingml/2006/table">
            <a:tbl>
              <a:tblPr firstRow="1" bandRow="1">
                <a:tableStyleId>{5940675A-B579-460E-94D1-54222C63F5DA}</a:tableStyleId>
              </a:tblPr>
              <a:tblGrid>
                <a:gridCol w="470974">
                  <a:extLst>
                    <a:ext uri="{9D8B030D-6E8A-4147-A177-3AD203B41FA5}">
                      <a16:colId xmlns:a16="http://schemas.microsoft.com/office/drawing/2014/main" val="1633483447"/>
                    </a:ext>
                  </a:extLst>
                </a:gridCol>
                <a:gridCol w="470974">
                  <a:extLst>
                    <a:ext uri="{9D8B030D-6E8A-4147-A177-3AD203B41FA5}">
                      <a16:colId xmlns:a16="http://schemas.microsoft.com/office/drawing/2014/main" val="3520656743"/>
                    </a:ext>
                  </a:extLst>
                </a:gridCol>
                <a:gridCol w="470974">
                  <a:extLst>
                    <a:ext uri="{9D8B030D-6E8A-4147-A177-3AD203B41FA5}">
                      <a16:colId xmlns:a16="http://schemas.microsoft.com/office/drawing/2014/main" val="832219501"/>
                    </a:ext>
                  </a:extLst>
                </a:gridCol>
              </a:tblGrid>
              <a:tr h="133715">
                <a:tc>
                  <a:txBody>
                    <a:bodyPr/>
                    <a:lstStyle/>
                    <a:p>
                      <a:endParaRPr lang="en-US" dirty="0">
                        <a:solidFill>
                          <a:schemeClr val="accent1"/>
                        </a:solidFill>
                      </a:endParaRPr>
                    </a:p>
                  </a:txBody>
                  <a:tcPr marL="0" marR="0" marT="0" marB="0">
                    <a:lnL w="19050" cap="flat" cmpd="sng" algn="ctr">
                      <a:solidFill>
                        <a:schemeClr val="bg2">
                          <a:lumMod val="20000"/>
                          <a:lumOff val="80000"/>
                        </a:schemeClr>
                      </a:solidFill>
                      <a:prstDash val="solid"/>
                      <a:round/>
                      <a:headEnd type="none" w="med" len="med"/>
                      <a:tailEnd type="none" w="med" len="med"/>
                    </a:lnL>
                    <a:lnR w="19050" cap="flat" cmpd="sng" algn="ctr">
                      <a:solidFill>
                        <a:schemeClr val="bg2">
                          <a:lumMod val="20000"/>
                          <a:lumOff val="80000"/>
                        </a:schemeClr>
                      </a:solidFill>
                      <a:prstDash val="solid"/>
                      <a:round/>
                      <a:headEnd type="none" w="med" len="med"/>
                      <a:tailEnd type="none" w="med" len="med"/>
                    </a:lnR>
                    <a:lnT w="19050" cap="flat" cmpd="sng" algn="ctr">
                      <a:solidFill>
                        <a:schemeClr val="bg2">
                          <a:lumMod val="20000"/>
                          <a:lumOff val="80000"/>
                        </a:schemeClr>
                      </a:solidFill>
                      <a:prstDash val="solid"/>
                      <a:round/>
                      <a:headEnd type="none" w="med" len="med"/>
                      <a:tailEnd type="none" w="med" len="med"/>
                    </a:lnT>
                    <a:lnB w="19050" cap="flat" cmpd="sng" algn="ctr">
                      <a:solidFill>
                        <a:schemeClr val="bg2">
                          <a:lumMod val="20000"/>
                          <a:lumOff val="80000"/>
                        </a:schemeClr>
                      </a:solidFill>
                      <a:prstDash val="solid"/>
                      <a:round/>
                      <a:headEnd type="none" w="med" len="med"/>
                      <a:tailEnd type="none" w="med" len="med"/>
                    </a:lnB>
                    <a:solidFill>
                      <a:schemeClr val="accent1"/>
                    </a:solidFill>
                  </a:tcPr>
                </a:tc>
                <a:tc>
                  <a:txBody>
                    <a:bodyPr/>
                    <a:lstStyle/>
                    <a:p>
                      <a:endParaRPr lang="en-US" dirty="0"/>
                    </a:p>
                  </a:txBody>
                  <a:tcPr marL="0" marR="0" marT="0" marB="0">
                    <a:lnL w="19050" cap="flat" cmpd="sng" algn="ctr">
                      <a:solidFill>
                        <a:schemeClr val="bg2">
                          <a:lumMod val="20000"/>
                          <a:lumOff val="80000"/>
                        </a:schemeClr>
                      </a:solidFill>
                      <a:prstDash val="solid"/>
                      <a:round/>
                      <a:headEnd type="none" w="med" len="med"/>
                      <a:tailEnd type="none" w="med" len="med"/>
                    </a:lnL>
                    <a:lnR w="19050" cap="flat" cmpd="sng" algn="ctr">
                      <a:solidFill>
                        <a:schemeClr val="bg2">
                          <a:lumMod val="20000"/>
                          <a:lumOff val="80000"/>
                        </a:schemeClr>
                      </a:solidFill>
                      <a:prstDash val="solid"/>
                      <a:round/>
                      <a:headEnd type="none" w="med" len="med"/>
                      <a:tailEnd type="none" w="med" len="med"/>
                    </a:lnR>
                    <a:lnT w="19050" cap="flat" cmpd="sng" algn="ctr">
                      <a:solidFill>
                        <a:schemeClr val="bg2">
                          <a:lumMod val="20000"/>
                          <a:lumOff val="80000"/>
                        </a:schemeClr>
                      </a:solidFill>
                      <a:prstDash val="solid"/>
                      <a:round/>
                      <a:headEnd type="none" w="med" len="med"/>
                      <a:tailEnd type="none" w="med" len="med"/>
                    </a:lnT>
                    <a:lnB w="19050" cap="flat" cmpd="sng" algn="ctr">
                      <a:solidFill>
                        <a:schemeClr val="bg2">
                          <a:lumMod val="20000"/>
                          <a:lumOff val="80000"/>
                        </a:schemeClr>
                      </a:solidFill>
                      <a:prstDash val="solid"/>
                      <a:round/>
                      <a:headEnd type="none" w="med" len="med"/>
                      <a:tailEnd type="none" w="med" len="med"/>
                    </a:lnB>
                    <a:solidFill>
                      <a:schemeClr val="accent5"/>
                    </a:solidFill>
                  </a:tcPr>
                </a:tc>
                <a:tc>
                  <a:txBody>
                    <a:bodyPr/>
                    <a:lstStyle/>
                    <a:p>
                      <a:endParaRPr lang="en-US" dirty="0"/>
                    </a:p>
                  </a:txBody>
                  <a:tcPr marL="0" marR="0" marT="0" marB="0">
                    <a:lnL w="19050" cap="flat" cmpd="sng" algn="ctr">
                      <a:solidFill>
                        <a:schemeClr val="bg2">
                          <a:lumMod val="20000"/>
                          <a:lumOff val="80000"/>
                        </a:schemeClr>
                      </a:solidFill>
                      <a:prstDash val="solid"/>
                      <a:round/>
                      <a:headEnd type="none" w="med" len="med"/>
                      <a:tailEnd type="none" w="med" len="med"/>
                    </a:lnL>
                    <a:lnR w="19050" cap="flat" cmpd="sng" algn="ctr">
                      <a:solidFill>
                        <a:schemeClr val="bg2">
                          <a:lumMod val="20000"/>
                          <a:lumOff val="80000"/>
                        </a:schemeClr>
                      </a:solidFill>
                      <a:prstDash val="solid"/>
                      <a:round/>
                      <a:headEnd type="none" w="med" len="med"/>
                      <a:tailEnd type="none" w="med" len="med"/>
                    </a:lnR>
                    <a:lnT w="19050" cap="flat" cmpd="sng" algn="ctr">
                      <a:solidFill>
                        <a:schemeClr val="bg2">
                          <a:lumMod val="20000"/>
                          <a:lumOff val="80000"/>
                        </a:schemeClr>
                      </a:solidFill>
                      <a:prstDash val="solid"/>
                      <a:round/>
                      <a:headEnd type="none" w="med" len="med"/>
                      <a:tailEnd type="none" w="med" len="med"/>
                    </a:lnT>
                    <a:lnB w="19050" cap="flat" cmpd="sng" algn="ctr">
                      <a:solidFill>
                        <a:schemeClr val="bg2">
                          <a:lumMod val="20000"/>
                          <a:lumOff val="80000"/>
                        </a:schemeClr>
                      </a:solidFill>
                      <a:prstDash val="solid"/>
                      <a:round/>
                      <a:headEnd type="none" w="med" len="med"/>
                      <a:tailEnd type="none" w="med" len="med"/>
                    </a:lnB>
                    <a:solidFill>
                      <a:schemeClr val="accent6"/>
                    </a:solidFill>
                  </a:tcPr>
                </a:tc>
                <a:extLst>
                  <a:ext uri="{0D108BD9-81ED-4DB2-BD59-A6C34878D82A}">
                    <a16:rowId xmlns:a16="http://schemas.microsoft.com/office/drawing/2014/main" val="2508868059"/>
                  </a:ext>
                </a:extLst>
              </a:tr>
            </a:tbl>
          </a:graphicData>
        </a:graphic>
      </p:graphicFrame>
      <p:graphicFrame>
        <p:nvGraphicFramePr>
          <p:cNvPr id="31" name="Chart 30">
            <a:extLst>
              <a:ext uri="{FF2B5EF4-FFF2-40B4-BE49-F238E27FC236}">
                <a16:creationId xmlns:a16="http://schemas.microsoft.com/office/drawing/2014/main" id="{DDB98A2E-11F5-A32B-58A1-EA17EBBE4E4F}"/>
              </a:ext>
            </a:extLst>
          </p:cNvPr>
          <p:cNvGraphicFramePr/>
          <p:nvPr>
            <p:custDataLst>
              <p:tags r:id="rId1"/>
            </p:custDataLst>
          </p:nvPr>
        </p:nvGraphicFramePr>
        <p:xfrm>
          <a:off x="5127394" y="2233625"/>
          <a:ext cx="6441941" cy="2401364"/>
        </p:xfrm>
        <a:graphic>
          <a:graphicData uri="http://schemas.openxmlformats.org/drawingml/2006/chart">
            <c:chart xmlns:c="http://schemas.openxmlformats.org/drawingml/2006/chart" xmlns:r="http://schemas.openxmlformats.org/officeDocument/2006/relationships" r:id="rId4"/>
          </a:graphicData>
        </a:graphic>
      </p:graphicFrame>
      <p:sp>
        <p:nvSpPr>
          <p:cNvPr id="32" name="TextBox 31">
            <a:extLst>
              <a:ext uri="{FF2B5EF4-FFF2-40B4-BE49-F238E27FC236}">
                <a16:creationId xmlns:a16="http://schemas.microsoft.com/office/drawing/2014/main" id="{F6802513-EC10-380A-B60B-CCCF10359898}"/>
              </a:ext>
            </a:extLst>
          </p:cNvPr>
          <p:cNvSpPr txBox="1"/>
          <p:nvPr/>
        </p:nvSpPr>
        <p:spPr>
          <a:xfrm>
            <a:off x="6349759" y="2387174"/>
            <a:ext cx="1112484" cy="138499"/>
          </a:xfrm>
          <a:prstGeom prst="rect">
            <a:avLst/>
          </a:prstGeom>
          <a:noFill/>
          <a:ln w="12700">
            <a:miter lim="400000"/>
          </a:ln>
        </p:spPr>
        <p:txBody>
          <a:bodyPr wrap="none" lIns="0" tIns="0" rIns="0" bIns="0">
            <a:spAutoFit/>
          </a:bodyPr>
          <a:lstStyle/>
          <a:p>
            <a:pPr algn="l"/>
            <a:r>
              <a:rPr lang="en-US" sz="900" b="1" dirty="0">
                <a:solidFill>
                  <a:schemeClr val="accent1"/>
                </a:solidFill>
                <a:latin typeface="AvenirNext LT Com Regular" panose="020B0503020202020204" pitchFamily="34" charset="0"/>
              </a:rPr>
              <a:t>All dividend growers</a:t>
            </a:r>
          </a:p>
        </p:txBody>
      </p:sp>
      <p:sp>
        <p:nvSpPr>
          <p:cNvPr id="33" name="TextBox 32">
            <a:extLst>
              <a:ext uri="{FF2B5EF4-FFF2-40B4-BE49-F238E27FC236}">
                <a16:creationId xmlns:a16="http://schemas.microsoft.com/office/drawing/2014/main" id="{9AABBA8D-E550-D663-5176-C786D975751B}"/>
              </a:ext>
            </a:extLst>
          </p:cNvPr>
          <p:cNvSpPr txBox="1"/>
          <p:nvPr/>
        </p:nvSpPr>
        <p:spPr>
          <a:xfrm>
            <a:off x="6901188" y="2550963"/>
            <a:ext cx="1030731" cy="138499"/>
          </a:xfrm>
          <a:prstGeom prst="rect">
            <a:avLst/>
          </a:prstGeom>
          <a:noFill/>
          <a:ln w="12700">
            <a:miter lim="400000"/>
          </a:ln>
        </p:spPr>
        <p:txBody>
          <a:bodyPr wrap="none" lIns="0" tIns="0" rIns="0" bIns="0">
            <a:spAutoFit/>
          </a:bodyPr>
          <a:lstStyle/>
          <a:p>
            <a:pPr algn="l"/>
            <a:r>
              <a:rPr lang="en-US" sz="900" b="1" dirty="0">
                <a:solidFill>
                  <a:srgbClr val="008E77"/>
                </a:solidFill>
                <a:latin typeface="AvenirNext LT Com Regular" panose="020B0503020202020204" pitchFamily="34" charset="0"/>
              </a:rPr>
              <a:t>All dividend payers</a:t>
            </a:r>
          </a:p>
        </p:txBody>
      </p:sp>
      <p:sp>
        <p:nvSpPr>
          <p:cNvPr id="35" name="TextBox 34">
            <a:extLst>
              <a:ext uri="{FF2B5EF4-FFF2-40B4-BE49-F238E27FC236}">
                <a16:creationId xmlns:a16="http://schemas.microsoft.com/office/drawing/2014/main" id="{513155F2-093E-AEA6-D845-610BE38BE386}"/>
              </a:ext>
            </a:extLst>
          </p:cNvPr>
          <p:cNvSpPr txBox="1"/>
          <p:nvPr/>
        </p:nvSpPr>
        <p:spPr>
          <a:xfrm>
            <a:off x="7637931" y="2765845"/>
            <a:ext cx="836768" cy="138499"/>
          </a:xfrm>
          <a:prstGeom prst="rect">
            <a:avLst/>
          </a:prstGeom>
          <a:noFill/>
          <a:ln w="12700">
            <a:miter lim="400000"/>
          </a:ln>
        </p:spPr>
        <p:txBody>
          <a:bodyPr wrap="none" lIns="0" tIns="0" rIns="0" bIns="0">
            <a:spAutoFit/>
          </a:bodyPr>
          <a:lstStyle/>
          <a:p>
            <a:pPr algn="l"/>
            <a:r>
              <a:rPr lang="en-US" sz="900" b="1" dirty="0">
                <a:solidFill>
                  <a:srgbClr val="00A2BD"/>
                </a:solidFill>
                <a:latin typeface="AvenirNext LT Com Regular" panose="020B0503020202020204" pitchFamily="34" charset="0"/>
              </a:rPr>
              <a:t>Global universe</a:t>
            </a:r>
          </a:p>
        </p:txBody>
      </p:sp>
      <p:sp>
        <p:nvSpPr>
          <p:cNvPr id="36" name="TextBox 35">
            <a:extLst>
              <a:ext uri="{FF2B5EF4-FFF2-40B4-BE49-F238E27FC236}">
                <a16:creationId xmlns:a16="http://schemas.microsoft.com/office/drawing/2014/main" id="{16C1735B-5913-98CF-7057-47F75E9D2C6F}"/>
              </a:ext>
            </a:extLst>
          </p:cNvPr>
          <p:cNvSpPr txBox="1"/>
          <p:nvPr/>
        </p:nvSpPr>
        <p:spPr>
          <a:xfrm>
            <a:off x="9126058" y="3206042"/>
            <a:ext cx="876843" cy="138499"/>
          </a:xfrm>
          <a:prstGeom prst="rect">
            <a:avLst/>
          </a:prstGeom>
          <a:noFill/>
          <a:ln w="12700">
            <a:miter lim="400000"/>
          </a:ln>
        </p:spPr>
        <p:txBody>
          <a:bodyPr wrap="none" lIns="0" tIns="0" rIns="0" bIns="0">
            <a:spAutoFit/>
          </a:bodyPr>
          <a:lstStyle/>
          <a:p>
            <a:pPr algn="l"/>
            <a:r>
              <a:rPr lang="en-US" sz="900" b="1" dirty="0">
                <a:solidFill>
                  <a:schemeClr val="accent6"/>
                </a:solidFill>
                <a:latin typeface="AvenirNext LT Com Regular" panose="020B0503020202020204" pitchFamily="34" charset="0"/>
              </a:rPr>
              <a:t>Dividend cutters</a:t>
            </a:r>
          </a:p>
        </p:txBody>
      </p:sp>
      <p:sp>
        <p:nvSpPr>
          <p:cNvPr id="37" name="TextBox 36">
            <a:extLst>
              <a:ext uri="{FF2B5EF4-FFF2-40B4-BE49-F238E27FC236}">
                <a16:creationId xmlns:a16="http://schemas.microsoft.com/office/drawing/2014/main" id="{5A0301E3-0F12-9B5C-4E61-37EBEB68458C}"/>
              </a:ext>
            </a:extLst>
          </p:cNvPr>
          <p:cNvSpPr txBox="1"/>
          <p:nvPr/>
        </p:nvSpPr>
        <p:spPr>
          <a:xfrm>
            <a:off x="9823598" y="3648129"/>
            <a:ext cx="1133324" cy="138499"/>
          </a:xfrm>
          <a:prstGeom prst="rect">
            <a:avLst/>
          </a:prstGeom>
          <a:noFill/>
          <a:ln w="12700">
            <a:miter lim="400000"/>
          </a:ln>
        </p:spPr>
        <p:txBody>
          <a:bodyPr wrap="none" lIns="0" tIns="0" rIns="0" bIns="0">
            <a:spAutoFit/>
          </a:bodyPr>
          <a:lstStyle/>
          <a:p>
            <a:pPr algn="l"/>
            <a:r>
              <a:rPr lang="en-US" sz="900" b="1" dirty="0">
                <a:solidFill>
                  <a:schemeClr val="bg2">
                    <a:lumMod val="75000"/>
                  </a:schemeClr>
                </a:solidFill>
                <a:latin typeface="AvenirNext LT Com Regular" panose="020B0503020202020204" pitchFamily="34" charset="0"/>
              </a:rPr>
              <a:t>Non–dividend payers</a:t>
            </a:r>
          </a:p>
        </p:txBody>
      </p:sp>
    </p:spTree>
    <p:extLst>
      <p:ext uri="{BB962C8B-B14F-4D97-AF65-F5344CB8AC3E}">
        <p14:creationId xmlns:p14="http://schemas.microsoft.com/office/powerpoint/2010/main" val="2266677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6GZMEAz_FSbRQkzMlb_Vuw"/>
</p:tagLst>
</file>

<file path=ppt/theme/theme1.xml><?xml version="1.0" encoding="utf-8"?>
<a:theme xmlns:a="http://schemas.openxmlformats.org/drawingml/2006/main" name="CGAF – widescreen master">
  <a:themeElements>
    <a:clrScheme name="CG Brand">
      <a:dk1>
        <a:srgbClr val="000000"/>
      </a:dk1>
      <a:lt1>
        <a:srgbClr val="FFFFFF"/>
      </a:lt1>
      <a:dk2>
        <a:srgbClr val="00294B"/>
      </a:dk2>
      <a:lt2>
        <a:srgbClr val="BEB7B3"/>
      </a:lt2>
      <a:accent1>
        <a:srgbClr val="005F9E"/>
      </a:accent1>
      <a:accent2>
        <a:srgbClr val="009CDC"/>
      </a:accent2>
      <a:accent3>
        <a:srgbClr val="7BD0E2"/>
      </a:accent3>
      <a:accent4>
        <a:srgbClr val="00AEA9"/>
      </a:accent4>
      <a:accent5>
        <a:srgbClr val="008E77"/>
      </a:accent5>
      <a:accent6>
        <a:srgbClr val="B42573"/>
      </a:accent6>
      <a:hlink>
        <a:srgbClr val="0070C0"/>
      </a:hlink>
      <a:folHlink>
        <a:srgbClr val="00B0F0"/>
      </a:folHlink>
    </a:clrScheme>
    <a:fontScheme name="CG Brand font">
      <a:majorFont>
        <a:latin typeface="AvenirNext LT Com Regular"/>
        <a:ea typeface=""/>
        <a:cs typeface=""/>
      </a:majorFont>
      <a:minorFont>
        <a:latin typeface="AvenirNext LT Com Regular"/>
        <a:ea typeface=""/>
        <a:cs typeface=""/>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91440" tIns="91440" rIns="91440" bIns="91440" numCol="1" spcCol="38100" rtlCol="0" anchor="ctr">
        <a:noAutofit/>
      </a:bodyPr>
      <a:lstStyle>
        <a:defPPr marL="0" marR="0" indent="0" algn="ctr" defTabSz="457200" rtl="0" fontAlgn="auto" latinLnBrk="0" hangingPunct="0">
          <a:lnSpc>
            <a:spcPct val="100000"/>
          </a:lnSpc>
          <a:spcBef>
            <a:spcPts val="0"/>
          </a:spcBef>
          <a:spcAft>
            <a:spcPts val="0"/>
          </a:spcAft>
          <a:buClrTx/>
          <a:buSzTx/>
          <a:buFontTx/>
          <a:buNone/>
          <a:tabLst/>
          <a:defRPr kumimoji="0" sz="16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defRPr>
        </a:defPPr>
      </a:lstStyle>
      <a:style>
        <a:lnRef idx="0">
          <a:scrgbClr r="0" g="0" b="0"/>
        </a:lnRef>
        <a:fillRef idx="0">
          <a:scrgbClr r="0" g="0" b="0"/>
        </a:fillRef>
        <a:effectRef idx="0">
          <a:scrgbClr r="0" g="0" b="0"/>
        </a:effectRef>
        <a:fontRef idx="none"/>
      </a:style>
    </a:spDef>
    <a:lnDef>
      <a:spPr>
        <a:noFill/>
        <a:ln w="9525" cap="flat">
          <a:solidFill>
            <a:schemeClr val="tx1"/>
          </a:solidFill>
          <a:prstDash val="solid"/>
          <a:miter lim="400000"/>
        </a:ln>
        <a:effectLst/>
        <a:sp3d/>
      </a:spPr>
      <a:bodyPr/>
      <a:lstStyle/>
      <a:style>
        <a:lnRef idx="0">
          <a:scrgbClr r="0" g="0" b="0"/>
        </a:lnRef>
        <a:fillRef idx="0">
          <a:scrgbClr r="0" g="0" b="0"/>
        </a:fillRef>
        <a:effectRef idx="0">
          <a:scrgbClr r="0" g="0" b="0"/>
        </a:effectRef>
        <a:fontRef idx="none"/>
      </a:style>
    </a:lnDef>
    <a:txDef>
      <a:spPr>
        <a:ln w="12700">
          <a:miter lim="400000"/>
        </a:ln>
      </a:spPr>
      <a:bodyPr wrap="square" lIns="0" tIns="0" rIns="0" bIns="0" rtlCol="0">
        <a:spAutoFit/>
      </a:bodyPr>
      <a:lstStyle>
        <a:defPPr>
          <a:defRPr sz="1400" b="1" dirty="0" err="1" smtClean="0">
            <a:latin typeface="+mn-lt"/>
          </a:defRPr>
        </a:defPPr>
      </a:lstStyle>
    </a:txDef>
  </a:objectDefaults>
  <a:extraClrSchemeLst/>
  <a:extLst>
    <a:ext uri="{05A4C25C-085E-4340-85A3-A5531E510DB2}">
      <thm15:themeFamily xmlns:thm15="http://schemas.microsoft.com/office/thememl/2012/main" name="Presentation3" id="{9E5B10C7-11D5-CE44-A589-D0EDE54317C6}" vid="{10F6013C-AF51-B846-9CBE-8EDB183B8CB8}"/>
    </a:ext>
  </a:extLst>
</a:theme>
</file>

<file path=ppt/theme/theme2.xml><?xml version="1.0" encoding="utf-8"?>
<a:theme xmlns:a="http://schemas.openxmlformats.org/drawingml/2006/main" name="White">
  <a:themeElements>
    <a:clrScheme name="CG Color Palette 2018">
      <a:dk1>
        <a:srgbClr val="005F9E"/>
      </a:dk1>
      <a:lt1>
        <a:srgbClr val="FFFFFF"/>
      </a:lt1>
      <a:dk2>
        <a:srgbClr val="009CDC"/>
      </a:dk2>
      <a:lt2>
        <a:srgbClr val="E3E1DC"/>
      </a:lt2>
      <a:accent1>
        <a:srgbClr val="005F9E"/>
      </a:accent1>
      <a:accent2>
        <a:srgbClr val="009CDC"/>
      </a:accent2>
      <a:accent3>
        <a:srgbClr val="00AEA9"/>
      </a:accent3>
      <a:accent4>
        <a:srgbClr val="B42573"/>
      </a:accent4>
      <a:accent5>
        <a:srgbClr val="554742"/>
      </a:accent5>
      <a:accent6>
        <a:srgbClr val="D5D0CA"/>
      </a:accent6>
      <a:hlink>
        <a:srgbClr val="0000FF"/>
      </a:hlink>
      <a:folHlink>
        <a:srgbClr val="FF00FF"/>
      </a:folHlink>
    </a:clrScheme>
    <a:fontScheme name="CG Brand font">
      <a:majorFont>
        <a:latin typeface="AvenirNext LT Com Regular"/>
        <a:ea typeface=""/>
        <a:cs typeface=""/>
      </a:majorFont>
      <a:minorFont>
        <a:latin typeface="AvenirNext LT Com Regular"/>
        <a:ea typeface=""/>
        <a:cs typeface=""/>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539F"/>
        </a:solidFill>
        <a:ln w="12700" cap="flat">
          <a:noFill/>
          <a:miter lim="400000"/>
        </a:ln>
        <a:effectLst/>
        <a:sp3d/>
      </a:spPr>
      <a:bodyPr rot="0" spcFirstLastPara="1" vertOverflow="overflow" horzOverflow="overflow" vert="horz" wrap="square" lIns="38100" tIns="38100" rIns="38100" bIns="38100" numCol="1" spcCol="38100" rtlCol="0" anchor="ctr">
        <a:spAutoFit/>
      </a:bodyPr>
      <a:lstStyle>
        <a:defPPr marL="0" marR="0" indent="0" algn="ctr" defTabSz="457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Avenir Next LT Com Regular"/>
            <a:ea typeface="Avenir Next LT Com Regular"/>
            <a:cs typeface="Avenir Next LT Com Regular"/>
            <a:sym typeface="Avenir Next LT Com Regula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381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457200"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CG color test palette">
      <a:dk1>
        <a:srgbClr val="005F9E"/>
      </a:dk1>
      <a:lt1>
        <a:srgbClr val="FFFFFF"/>
      </a:lt1>
      <a:dk2>
        <a:srgbClr val="009CDC"/>
      </a:dk2>
      <a:lt2>
        <a:srgbClr val="E3E1DC"/>
      </a:lt2>
      <a:accent1>
        <a:srgbClr val="005F9E"/>
      </a:accent1>
      <a:accent2>
        <a:srgbClr val="009CDC"/>
      </a:accent2>
      <a:accent3>
        <a:srgbClr val="00AEA9"/>
      </a:accent3>
      <a:accent4>
        <a:srgbClr val="B42573"/>
      </a:accent4>
      <a:accent5>
        <a:srgbClr val="554742"/>
      </a:accent5>
      <a:accent6>
        <a:srgbClr val="D5D0CA"/>
      </a:accent6>
      <a:hlink>
        <a:srgbClr val="0000FF"/>
      </a:hlink>
      <a:folHlink>
        <a:srgbClr val="FF00FF"/>
      </a:folHlink>
    </a:clrScheme>
    <a:fontScheme name="CG Preferred Fonts 2018">
      <a:majorFont>
        <a:latin typeface="AvenirNext LT Com Regular"/>
        <a:ea typeface=""/>
        <a:cs typeface=""/>
      </a:majorFont>
      <a:minorFont>
        <a:latin typeface="AvenirNext LT Com Regula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2D614F6B9FFEC408E2426D749DE278A" ma:contentTypeVersion="13" ma:contentTypeDescription="Create a new document." ma:contentTypeScope="" ma:versionID="8da22969f949cba7c950ac80c6247a70">
  <xsd:schema xmlns:xsd="http://www.w3.org/2001/XMLSchema" xmlns:xs="http://www.w3.org/2001/XMLSchema" xmlns:p="http://schemas.microsoft.com/office/2006/metadata/properties" xmlns:ns2="542a4ae0-6a7d-4975-b5a7-28beb9f3c0ed" xmlns:ns3="5738d59d-c4af-49b8-8497-da3ef3addd8d" targetNamespace="http://schemas.microsoft.com/office/2006/metadata/properties" ma:root="true" ma:fieldsID="1ce124f4c6ccb65b378802892e3158b1" ns2:_="" ns3:_="">
    <xsd:import namespace="542a4ae0-6a7d-4975-b5a7-28beb9f3c0ed"/>
    <xsd:import namespace="5738d59d-c4af-49b8-8497-da3ef3addd8d"/>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SearchProperties" minOccurs="0"/>
                <xsd:element ref="ns3:MediaServiceObjectDetectorVersions" minOccurs="0"/>
                <xsd:element ref="ns3:lcf76f155ced4ddcb4097134ff3c332f" minOccurs="0"/>
                <xsd:element ref="ns2:TaxCatchAll" minOccurs="0"/>
                <xsd:element ref="ns3:MediaServiceDateTaken" minOccurs="0"/>
                <xsd:element ref="ns3:MediaServiceGenerationTime" minOccurs="0"/>
                <xsd:element ref="ns3:MediaServiceEventHashCode"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42a4ae0-6a7d-4975-b5a7-28beb9f3c0e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f73536bd-ca5c-4ffe-8205-cf236942152c}" ma:internalName="TaxCatchAll" ma:showField="CatchAllData" ma:web="542a4ae0-6a7d-4975-b5a7-28beb9f3c0e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738d59d-c4af-49b8-8497-da3ef3addd8d"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642c85e0-9014-473f-b2d5-b20670940c52"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5738d59d-c4af-49b8-8497-da3ef3addd8d">
      <Terms xmlns="http://schemas.microsoft.com/office/infopath/2007/PartnerControls"/>
    </lcf76f155ced4ddcb4097134ff3c332f>
    <TaxCatchAll xmlns="542a4ae0-6a7d-4975-b5a7-28beb9f3c0ed"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73D0E10-A508-4318-A679-9C4407D846E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42a4ae0-6a7d-4975-b5a7-28beb9f3c0ed"/>
    <ds:schemaRef ds:uri="5738d59d-c4af-49b8-8497-da3ef3addd8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43FB921-50B7-4423-A2D6-76FC7478F5A1}">
  <ds:schemaRefs>
    <ds:schemaRef ds:uri="http://schemas.microsoft.com/office/2006/metadata/properties"/>
    <ds:schemaRef ds:uri="http://schemas.microsoft.com/office/infopath/2007/PartnerControls"/>
    <ds:schemaRef ds:uri="e203b30b-b9f7-4f11-9b38-cf28dff0c31f"/>
    <ds:schemaRef ds:uri="http://schemas.microsoft.com/sharepoint/v3"/>
    <ds:schemaRef ds:uri="10582c33-69c9-4774-acaf-6f9b161f4888"/>
    <ds:schemaRef ds:uri="5738d59d-c4af-49b8-8497-da3ef3addd8d"/>
    <ds:schemaRef ds:uri="542a4ae0-6a7d-4975-b5a7-28beb9f3c0ed"/>
  </ds:schemaRefs>
</ds:datastoreItem>
</file>

<file path=customXml/itemProps3.xml><?xml version="1.0" encoding="utf-8"?>
<ds:datastoreItem xmlns:ds="http://schemas.openxmlformats.org/officeDocument/2006/customXml" ds:itemID="{D342DFE3-3BE5-4667-9BEF-CD46C3F5657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CGAF – widescreen master</Template>
  <TotalTime>95060</TotalTime>
  <Words>6773</Words>
  <Application>Microsoft Macintosh PowerPoint</Application>
  <PresentationFormat>Widescreen</PresentationFormat>
  <Paragraphs>367</Paragraphs>
  <Slides>18</Slides>
  <Notes>18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Aptos Narrow</vt:lpstr>
      <vt:lpstr>Arial</vt:lpstr>
      <vt:lpstr>Avenir Next LT Com Regular</vt:lpstr>
      <vt:lpstr>AvenirNext LT Com Cn</vt:lpstr>
      <vt:lpstr>AvenirNext LT Com Medium</vt:lpstr>
      <vt:lpstr>AvenirNext LT Com Regular</vt:lpstr>
      <vt:lpstr>ProximaNova-Regular</vt:lpstr>
      <vt:lpstr>CGAF – widescreen master</vt:lpstr>
      <vt:lpstr>Capital Group equity insights</vt:lpstr>
      <vt:lpstr>Agenda</vt:lpstr>
      <vt:lpstr>Equity market  insights</vt:lpstr>
      <vt:lpstr>Back to normal — the ‘new’ era of higher rates</vt:lpstr>
      <vt:lpstr>A different quarter</vt:lpstr>
      <vt:lpstr>Global corporate earnings rebound anticipated in 2024</vt:lpstr>
      <vt:lpstr>Deeper dives</vt:lpstr>
      <vt:lpstr>Dividends may be relevant for the first time in decades</vt:lpstr>
      <vt:lpstr>Attractive yields exist around the globe </vt:lpstr>
      <vt:lpstr>Multiple expansion among expensive companies is likely to  slow down Meanwhile, the earnings landscape continues to shift</vt:lpstr>
      <vt:lpstr>Seeking growth beyond the Magnificent 7</vt:lpstr>
      <vt:lpstr>Are the past 10 years likely to repeat?</vt:lpstr>
      <vt:lpstr>Currency catalyst: What happens without a USD headwind?</vt:lpstr>
      <vt:lpstr>Key terms and glossary</vt:lpstr>
      <vt:lpstr>Key terms and glossary (continued)</vt:lpstr>
      <vt:lpstr>Key terms and glossary (continued)</vt:lpstr>
      <vt:lpstr>Important information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Equities:</dc:title>
  <dc:creator>Sonia Brown (SOMB)</dc:creator>
  <cp:lastModifiedBy>Sonia Brown (SOMB)</cp:lastModifiedBy>
  <cp:revision>6857</cp:revision>
  <cp:lastPrinted>2024-10-18T18:43:02Z</cp:lastPrinted>
  <dcterms:created xsi:type="dcterms:W3CDTF">2022-06-15T17:13:36Z</dcterms:created>
  <dcterms:modified xsi:type="dcterms:W3CDTF">2024-10-18T19:59:34Z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0x01010032D614F6B9FFEC408E2426D749DE278A</vt:lpwstr>
  </property>
  <property fmtid="{D5CDD505-2E9C-101B-9397-08002B2CF9AE}" pid="3" name="_dlc_DocIdItemGuid">
    <vt:lpwstr>874b914f-09e7-4cda-b606-e78f7103f967</vt:lpwstr>
  </property>
</Properties>
</file>